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9"/>
  </p:notesMasterIdLst>
  <p:sldIdLst>
    <p:sldId id="256" r:id="rId2"/>
    <p:sldId id="257" r:id="rId3"/>
    <p:sldId id="354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</p:sldIdLst>
  <p:sldSz cx="13004800" cy="9753600"/>
  <p:notesSz cx="6858000" cy="9144000"/>
  <p:defaultTextStyle>
    <a:lvl1pPr algn="ctr" defTabSz="457200">
      <a:defRPr sz="3000">
        <a:solidFill>
          <a:srgbClr val="363929"/>
        </a:solidFill>
        <a:latin typeface="+mn-lt"/>
        <a:ea typeface="+mn-ea"/>
        <a:cs typeface="+mn-cs"/>
        <a:sym typeface="Optima"/>
      </a:defRPr>
    </a:lvl1pPr>
    <a:lvl2pPr indent="228600" algn="ctr" defTabSz="457200">
      <a:defRPr sz="3000">
        <a:solidFill>
          <a:srgbClr val="363929"/>
        </a:solidFill>
        <a:latin typeface="+mn-lt"/>
        <a:ea typeface="+mn-ea"/>
        <a:cs typeface="+mn-cs"/>
        <a:sym typeface="Optima"/>
      </a:defRPr>
    </a:lvl2pPr>
    <a:lvl3pPr indent="457200" algn="ctr" defTabSz="457200">
      <a:defRPr sz="3000">
        <a:solidFill>
          <a:srgbClr val="363929"/>
        </a:solidFill>
        <a:latin typeface="+mn-lt"/>
        <a:ea typeface="+mn-ea"/>
        <a:cs typeface="+mn-cs"/>
        <a:sym typeface="Optima"/>
      </a:defRPr>
    </a:lvl3pPr>
    <a:lvl4pPr indent="685800" algn="ctr" defTabSz="457200">
      <a:defRPr sz="3000">
        <a:solidFill>
          <a:srgbClr val="363929"/>
        </a:solidFill>
        <a:latin typeface="+mn-lt"/>
        <a:ea typeface="+mn-ea"/>
        <a:cs typeface="+mn-cs"/>
        <a:sym typeface="Optima"/>
      </a:defRPr>
    </a:lvl4pPr>
    <a:lvl5pPr indent="914400" algn="ctr" defTabSz="457200">
      <a:defRPr sz="3000">
        <a:solidFill>
          <a:srgbClr val="363929"/>
        </a:solidFill>
        <a:latin typeface="+mn-lt"/>
        <a:ea typeface="+mn-ea"/>
        <a:cs typeface="+mn-cs"/>
        <a:sym typeface="Optima"/>
      </a:defRPr>
    </a:lvl5pPr>
    <a:lvl6pPr indent="1143000" algn="ctr" defTabSz="457200">
      <a:defRPr sz="3000">
        <a:solidFill>
          <a:srgbClr val="363929"/>
        </a:solidFill>
        <a:latin typeface="+mn-lt"/>
        <a:ea typeface="+mn-ea"/>
        <a:cs typeface="+mn-cs"/>
        <a:sym typeface="Optima"/>
      </a:defRPr>
    </a:lvl6pPr>
    <a:lvl7pPr indent="1371600" algn="ctr" defTabSz="457200">
      <a:defRPr sz="3000">
        <a:solidFill>
          <a:srgbClr val="363929"/>
        </a:solidFill>
        <a:latin typeface="+mn-lt"/>
        <a:ea typeface="+mn-ea"/>
        <a:cs typeface="+mn-cs"/>
        <a:sym typeface="Optima"/>
      </a:defRPr>
    </a:lvl7pPr>
    <a:lvl8pPr indent="1600200" algn="ctr" defTabSz="457200">
      <a:defRPr sz="3000">
        <a:solidFill>
          <a:srgbClr val="363929"/>
        </a:solidFill>
        <a:latin typeface="+mn-lt"/>
        <a:ea typeface="+mn-ea"/>
        <a:cs typeface="+mn-cs"/>
        <a:sym typeface="Optima"/>
      </a:defRPr>
    </a:lvl8pPr>
    <a:lvl9pPr indent="1828800" algn="ctr" defTabSz="457200">
      <a:defRPr sz="3000">
        <a:solidFill>
          <a:srgbClr val="363929"/>
        </a:solidFill>
        <a:latin typeface="+mn-lt"/>
        <a:ea typeface="+mn-ea"/>
        <a:cs typeface="+mn-cs"/>
        <a:sym typeface="Optim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6E8E"/>
    <a:srgbClr val="261D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solidFill>
                <a:srgbClr val="252F36"/>
              </a:solidFill>
              <a:prstDash val="solid"/>
              <a:miter lim="400000"/>
            </a:ln>
          </a:left>
          <a:right>
            <a:ln w="12700" cap="flat">
              <a:solidFill>
                <a:srgbClr val="252F36"/>
              </a:solidFill>
              <a:prstDash val="solid"/>
              <a:miter lim="400000"/>
            </a:ln>
          </a:right>
          <a:top>
            <a:ln w="12700" cap="flat">
              <a:solidFill>
                <a:srgbClr val="252F36"/>
              </a:solidFill>
              <a:prstDash val="solid"/>
              <a:miter lim="400000"/>
            </a:ln>
          </a:top>
          <a:bottom>
            <a:ln w="12700" cap="flat">
              <a:solidFill>
                <a:srgbClr val="252F36"/>
              </a:solidFill>
              <a:prstDash val="solid"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solidFill>
                <a:srgbClr val="252F3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7D39B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252F36"/>
              </a:solidFill>
              <a:prstDash val="solid"/>
              <a:miter lim="400000"/>
            </a:ln>
          </a:left>
          <a:right>
            <a:ln w="12700" cap="flat">
              <a:solidFill>
                <a:srgbClr val="252F36"/>
              </a:solidFill>
              <a:prstDash val="solid"/>
              <a:miter lim="400000"/>
            </a:ln>
          </a:right>
          <a:top>
            <a:ln w="12700" cap="flat">
              <a:solidFill>
                <a:srgbClr val="252F36"/>
              </a:solidFill>
              <a:prstDash val="solid"/>
              <a:miter lim="400000"/>
            </a:ln>
          </a:top>
          <a:bottom>
            <a:ln w="12700" cap="flat">
              <a:solidFill>
                <a:srgbClr val="252F36"/>
              </a:solidFill>
              <a:prstDash val="solid"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solidFill>
                <a:srgbClr val="252F36"/>
              </a:solidFill>
              <a:prstDash val="solid"/>
              <a:miter lim="400000"/>
            </a:ln>
          </a:insideV>
        </a:tcBdr>
      </a:tcStyle>
    </a:firstCol>
    <a:lastRow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solidFill>
                <a:srgbClr val="252F36"/>
              </a:solidFill>
              <a:prstDash val="solid"/>
              <a:miter lim="400000"/>
            </a:ln>
          </a:left>
          <a:right>
            <a:ln w="12700" cap="flat">
              <a:solidFill>
                <a:srgbClr val="252F36"/>
              </a:solidFill>
              <a:prstDash val="solid"/>
              <a:miter lim="400000"/>
            </a:ln>
          </a:right>
          <a:top>
            <a:ln w="25400" cap="flat">
              <a:solidFill>
                <a:srgbClr val="252F36"/>
              </a:solidFill>
              <a:prstDash val="solid"/>
              <a:miter lim="400000"/>
            </a:ln>
          </a:top>
          <a:bottom>
            <a:ln w="12700" cap="flat">
              <a:solidFill>
                <a:srgbClr val="252F36"/>
              </a:solidFill>
              <a:prstDash val="solid"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solidFill>
                <a:srgbClr val="252F36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252F36"/>
              </a:solidFill>
              <a:prstDash val="solid"/>
              <a:miter lim="400000"/>
            </a:ln>
          </a:left>
          <a:right>
            <a:ln w="12700" cap="flat">
              <a:solidFill>
                <a:srgbClr val="252F36"/>
              </a:solidFill>
              <a:prstDash val="solid"/>
              <a:miter lim="400000"/>
            </a:ln>
          </a:right>
          <a:top>
            <a:ln w="12700" cap="flat">
              <a:solidFill>
                <a:srgbClr val="252F36"/>
              </a:solidFill>
              <a:prstDash val="solid"/>
              <a:miter lim="400000"/>
            </a:ln>
          </a:top>
          <a:bottom>
            <a:ln w="12700" cap="flat">
              <a:solidFill>
                <a:srgbClr val="252F36"/>
              </a:solidFill>
              <a:prstDash val="solid"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solidFill>
                <a:srgbClr val="252F36"/>
              </a:solidFill>
              <a:prstDash val="solid"/>
              <a:miter lim="400000"/>
            </a:ln>
          </a:insideV>
        </a:tcBdr>
      </a:tcStyle>
    </a:firstRow>
  </a:tblStyle>
  <a:tblStyle styleId="{C7B018BB-80A7-4F77-B60F-C8B233D01FF8}" styleName="">
    <a:tblBg/>
    <a:wholeTb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AAAAA">
              <a:alpha val="38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78A8F">
              <a:alpha val="75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2E363D">
              <a:alpha val="9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2E363D">
              <a:alpha val="90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C5C5C"/>
        </a:fontRef>
        <a:srgbClr val="5C5C5C"/>
      </a:tcTxStyle>
      <a:tcStyle>
        <a:tcBdr>
          <a:left>
            <a:ln w="12700" cap="flat">
              <a:solidFill>
                <a:srgbClr val="C4C4C4"/>
              </a:solidFill>
              <a:prstDash val="solid"/>
              <a:miter lim="400000"/>
            </a:ln>
          </a:left>
          <a:right>
            <a:ln w="12700" cap="flat">
              <a:solidFill>
                <a:srgbClr val="C4C4C4"/>
              </a:solidFill>
              <a:prstDash val="solid"/>
              <a:miter lim="400000"/>
            </a:ln>
          </a:right>
          <a:top>
            <a:ln w="12700" cap="flat">
              <a:solidFill>
                <a:srgbClr val="C4C4C4"/>
              </a:solidFill>
              <a:prstDash val="solid"/>
              <a:miter lim="400000"/>
            </a:ln>
          </a:top>
          <a:bottom>
            <a:ln w="12700" cap="flat">
              <a:solidFill>
                <a:srgbClr val="C4C4C4"/>
              </a:solidFill>
              <a:prstDash val="solid"/>
              <a:miter lim="400000"/>
            </a:ln>
          </a:bottom>
          <a:insideH>
            <a:ln w="12700" cap="flat">
              <a:solidFill>
                <a:srgbClr val="C4C4C4"/>
              </a:solidFill>
              <a:prstDash val="solid"/>
              <a:miter lim="400000"/>
            </a:ln>
          </a:insideH>
          <a:insideV>
            <a:ln w="12700" cap="flat">
              <a:solidFill>
                <a:srgbClr val="C4C4C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BBF8A">
              <a:alpha val="30000"/>
            </a:srgbClr>
          </a:solidFill>
        </a:fill>
      </a:tcStyle>
    </a:band2H>
    <a:firstCo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solidFill>
                <a:srgbClr val="C4C4C4"/>
              </a:solidFill>
              <a:prstDash val="solid"/>
              <a:miter lim="400000"/>
            </a:ln>
          </a:left>
          <a:right>
            <a:ln w="12700" cap="flat">
              <a:solidFill>
                <a:srgbClr val="C4C4C4"/>
              </a:solidFill>
              <a:prstDash val="solid"/>
              <a:miter lim="400000"/>
            </a:ln>
          </a:right>
          <a:top>
            <a:ln w="12700" cap="flat">
              <a:solidFill>
                <a:srgbClr val="C4C4C4"/>
              </a:solidFill>
              <a:prstDash val="solid"/>
              <a:miter lim="400000"/>
            </a:ln>
          </a:top>
          <a:bottom>
            <a:ln w="12700" cap="flat">
              <a:solidFill>
                <a:srgbClr val="C4C4C4"/>
              </a:solidFill>
              <a:prstDash val="solid"/>
              <a:miter lim="400000"/>
            </a:ln>
          </a:bottom>
          <a:insideH>
            <a:ln w="12700" cap="flat">
              <a:solidFill>
                <a:srgbClr val="C4C4C4"/>
              </a:solidFill>
              <a:prstDash val="solid"/>
              <a:miter lim="400000"/>
            </a:ln>
          </a:insideH>
          <a:insideV>
            <a:ln w="12700" cap="flat">
              <a:solidFill>
                <a:srgbClr val="C4C4C4"/>
              </a:solidFill>
              <a:prstDash val="solid"/>
              <a:miter lim="400000"/>
            </a:ln>
          </a:insideV>
        </a:tcBdr>
      </a:tcStyle>
    </a:firstCol>
    <a:lastRow>
      <a:tcTxStyle b="off" i="off">
        <a:fontRef idx="minor">
          <a:srgbClr val="5C5C5C"/>
        </a:fontRef>
        <a:srgbClr val="5C5C5C"/>
      </a:tcTxStyle>
      <a:tcStyle>
        <a:tcBdr>
          <a:left>
            <a:ln w="12700" cap="flat">
              <a:solidFill>
                <a:srgbClr val="C4C4C4"/>
              </a:solidFill>
              <a:prstDash val="solid"/>
              <a:miter lim="400000"/>
            </a:ln>
          </a:left>
          <a:right>
            <a:ln w="12700" cap="flat">
              <a:solidFill>
                <a:srgbClr val="C4C4C4"/>
              </a:solidFill>
              <a:prstDash val="solid"/>
              <a:miter lim="400000"/>
            </a:ln>
          </a:right>
          <a:top>
            <a:ln w="25400" cap="flat">
              <a:solidFill>
                <a:srgbClr val="4B4B4B"/>
              </a:solidFill>
              <a:prstDash val="solid"/>
              <a:miter lim="400000"/>
            </a:ln>
          </a:top>
          <a:bottom>
            <a:ln w="12700" cap="flat">
              <a:solidFill>
                <a:srgbClr val="C4C4C4"/>
              </a:solidFill>
              <a:prstDash val="solid"/>
              <a:miter lim="400000"/>
            </a:ln>
          </a:bottom>
          <a:insideH>
            <a:ln w="12700" cap="flat">
              <a:solidFill>
                <a:srgbClr val="C4C4C4"/>
              </a:solidFill>
              <a:prstDash val="solid"/>
              <a:miter lim="400000"/>
            </a:ln>
          </a:insideH>
          <a:insideV>
            <a:ln w="12700" cap="flat">
              <a:solidFill>
                <a:srgbClr val="C4C4C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4C4C4"/>
              </a:solidFill>
              <a:prstDash val="solid"/>
              <a:miter lim="400000"/>
            </a:ln>
          </a:left>
          <a:right>
            <a:ln w="12700" cap="flat">
              <a:solidFill>
                <a:srgbClr val="C4C4C4"/>
              </a:solidFill>
              <a:prstDash val="solid"/>
              <a:miter lim="400000"/>
            </a:ln>
          </a:right>
          <a:top>
            <a:ln w="12700" cap="flat">
              <a:solidFill>
                <a:srgbClr val="C4C4C4"/>
              </a:solidFill>
              <a:prstDash val="solid"/>
              <a:miter lim="400000"/>
            </a:ln>
          </a:top>
          <a:bottom>
            <a:ln w="12700" cap="flat">
              <a:solidFill>
                <a:srgbClr val="C4C4C4"/>
              </a:solidFill>
              <a:prstDash val="solid"/>
              <a:miter lim="400000"/>
            </a:ln>
          </a:bottom>
          <a:insideH>
            <a:ln w="12700" cap="flat">
              <a:solidFill>
                <a:srgbClr val="C4C4C4"/>
              </a:solidFill>
              <a:prstDash val="solid"/>
              <a:miter lim="400000"/>
            </a:ln>
          </a:insideH>
          <a:insideV>
            <a:ln w="12700" cap="flat">
              <a:solidFill>
                <a:srgbClr val="C4C4C4"/>
              </a:solidFill>
              <a:prstDash val="solid"/>
              <a:miter lim="400000"/>
            </a:ln>
          </a:insideV>
        </a:tcBdr>
      </a:tcStyle>
    </a:firstRow>
  </a:tblStyle>
  <a:tblStyle styleId="{CF821DB8-F4EB-4A41-A1BA-3FCAFE7338EE}" styleName="">
    <a:tblBg/>
    <a:wholeTb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4C4C4"/>
              </a:solidFill>
              <a:prstDash val="solid"/>
              <a:miter lim="400000"/>
            </a:ln>
          </a:top>
          <a:bottom>
            <a:ln w="12700" cap="flat">
              <a:solidFill>
                <a:srgbClr val="C4C4C4"/>
              </a:solidFill>
              <a:prstDash val="solid"/>
              <a:miter lim="400000"/>
            </a:ln>
          </a:bottom>
          <a:insideH>
            <a:ln w="12700" cap="flat">
              <a:solidFill>
                <a:srgbClr val="C4C4C4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AAAAA">
              <a:alpha val="20000"/>
            </a:srgbClr>
          </a:solidFill>
        </a:fill>
      </a:tcStyle>
    </a:band2H>
    <a:firstCo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CBCBCB">
                  <a:alpha val="81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81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BCBCB">
                  <a:alpha val="81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1914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CBCBCB">
                  <a:alpha val="81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1914E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252F36"/>
              </a:solidFill>
              <a:prstDash val="solid"/>
              <a:miter lim="400000"/>
            </a:ln>
          </a:top>
          <a:bottom>
            <a:ln w="12700" cap="flat">
              <a:solidFill>
                <a:srgbClr val="252F36"/>
              </a:solidFill>
              <a:prstDash val="solid"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AAAAA">
              <a:alpha val="30000"/>
            </a:srgbClr>
          </a:solidFill>
        </a:fill>
      </a:tcStyle>
    </a:band2H>
    <a:firstCo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252F36"/>
              </a:solidFill>
              <a:prstDash val="solid"/>
              <a:miter lim="400000"/>
            </a:ln>
          </a:right>
          <a:top>
            <a:ln w="12700" cap="flat">
              <a:solidFill>
                <a:srgbClr val="252F36"/>
              </a:solidFill>
              <a:prstDash val="solid"/>
              <a:miter lim="400000"/>
            </a:ln>
          </a:top>
          <a:bottom>
            <a:ln w="12700" cap="flat">
              <a:solidFill>
                <a:srgbClr val="252F36"/>
              </a:solidFill>
              <a:prstDash val="solid"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6F6F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252F3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6F6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AAAAA">
              <a:alpha val="20000"/>
            </a:srgbClr>
          </a:solidFill>
        </a:fill>
      </a:tcStyle>
    </a:band2H>
    <a:firstCol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254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363929"/>
        </a:fontRef>
        <a:srgbClr val="36392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254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59"/>
    <p:restoredTop sz="94579"/>
  </p:normalViewPr>
  <p:slideViewPr>
    <p:cSldViewPr snapToGrid="0" snapToObjects="1">
      <p:cViewPr varScale="1">
        <p:scale>
          <a:sx n="60" d="100"/>
          <a:sy n="60" d="100"/>
        </p:scale>
        <p:origin x="19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5" name="Shape 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778000" y="1765300"/>
            <a:ext cx="10464800" cy="3124200"/>
          </a:xfrm>
          <a:prstGeom prst="rect">
            <a:avLst/>
          </a:prstGeom>
        </p:spPr>
        <p:txBody>
          <a:bodyPr anchor="b"/>
          <a:lstStyle>
            <a:lvl1pPr>
              <a:tabLst>
                <a:tab pos="1485900" algn="l"/>
              </a:tabLst>
              <a:defRPr sz="9400"/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94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778000" y="5029200"/>
            <a:ext cx="10464800" cy="1549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200"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4200"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4200"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4200"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4200"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778000" y="6019800"/>
            <a:ext cx="10464800" cy="2019300"/>
          </a:xfrm>
          <a:prstGeom prst="rect">
            <a:avLst/>
          </a:prstGeom>
        </p:spPr>
        <p:txBody>
          <a:bodyPr/>
          <a:lstStyle>
            <a:lvl1pPr>
              <a:tabLst>
                <a:tab pos="1485900" algn="l"/>
              </a:tabLst>
              <a:defRPr sz="9400"/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94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778000" y="7861300"/>
            <a:ext cx="10464800" cy="1473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200"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4200"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4200"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4200"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4200"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2222500" y="3581400"/>
            <a:ext cx="9575800" cy="2590800"/>
          </a:xfrm>
          <a:prstGeom prst="rect">
            <a:avLst/>
          </a:prstGeom>
        </p:spPr>
        <p:txBody>
          <a:bodyPr/>
          <a:lstStyle>
            <a:lvl1pPr>
              <a:tabLst>
                <a:tab pos="1485900" algn="l"/>
              </a:tabLst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104900" y="1993900"/>
            <a:ext cx="6299200" cy="3124200"/>
          </a:xfrm>
          <a:prstGeom prst="rect">
            <a:avLst/>
          </a:prstGeom>
        </p:spPr>
        <p:txBody>
          <a:bodyPr anchor="b"/>
          <a:lstStyle>
            <a:lvl1pPr>
              <a:tabLst>
                <a:tab pos="1485900" algn="l"/>
              </a:tabLst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1104900" y="5257800"/>
            <a:ext cx="6299200" cy="284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  <a:lvl2pPr marL="0" indent="228600" algn="ctr">
              <a:spcBef>
                <a:spcPts val="0"/>
              </a:spcBef>
              <a:buSzTx/>
              <a:buNone/>
              <a:defRPr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defRPr>
            </a:lvl2pPr>
            <a:lvl3pPr marL="0" indent="457200" algn="ctr">
              <a:spcBef>
                <a:spcPts val="0"/>
              </a:spcBef>
              <a:buSzTx/>
              <a:buNone/>
              <a:defRPr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defRPr>
            </a:lvl3pPr>
            <a:lvl4pPr marL="0" indent="685800" algn="ctr">
              <a:spcBef>
                <a:spcPts val="0"/>
              </a:spcBef>
              <a:buSzTx/>
              <a:buNone/>
              <a:defRPr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defRPr>
            </a:lvl4pPr>
            <a:lvl5pPr marL="0" indent="914400" algn="ctr">
              <a:spcBef>
                <a:spcPts val="0"/>
              </a:spcBef>
              <a:buSzTx/>
              <a:buNone/>
              <a:defRPr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xfrm>
            <a:off x="2044700" y="152400"/>
            <a:ext cx="9575800" cy="2590800"/>
          </a:xfrm>
          <a:prstGeom prst="rect">
            <a:avLst/>
          </a:prstGeom>
        </p:spPr>
        <p:txBody>
          <a:bodyPr/>
          <a:lstStyle>
            <a:lvl1pPr>
              <a:tabLst>
                <a:tab pos="1485900" algn="l"/>
              </a:tabLst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In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2044700" y="3581400"/>
            <a:ext cx="9575800" cy="2590800"/>
          </a:xfrm>
          <a:prstGeom prst="rect">
            <a:avLst/>
          </a:prstGeom>
        </p:spPr>
        <p:txBody>
          <a:bodyPr/>
          <a:lstStyle>
            <a:lvl1pPr>
              <a:tabLst>
                <a:tab pos="1485900" algn="l"/>
              </a:tabLst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tabLst>
                <a:tab pos="1485900" algn="l"/>
              </a:tabLst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63929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63929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63929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63929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63929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tabLst>
                <a:tab pos="1485900" algn="l"/>
              </a:tabLst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1968500" y="2743200"/>
            <a:ext cx="4876800" cy="5842000"/>
          </a:xfrm>
          <a:prstGeom prst="rect">
            <a:avLst/>
          </a:prstGeom>
        </p:spPr>
        <p:txBody>
          <a:bodyPr/>
          <a:lstStyle>
            <a:lvl1pPr marL="406400" indent="-406400">
              <a:spcBef>
                <a:spcPts val="4000"/>
              </a:spcBef>
              <a:buBlip>
                <a:blip r:embed="rId2"/>
              </a:buBlip>
              <a:defRPr sz="3000"/>
            </a:lvl1pPr>
            <a:lvl2pPr marL="812800" indent="-406400">
              <a:spcBef>
                <a:spcPts val="4000"/>
              </a:spcBef>
              <a:buBlip>
                <a:blip r:embed="rId2"/>
              </a:buBlip>
              <a:defRPr sz="3000"/>
            </a:lvl2pPr>
            <a:lvl3pPr marL="1219200" indent="-406400">
              <a:spcBef>
                <a:spcPts val="4000"/>
              </a:spcBef>
              <a:buBlip>
                <a:blip r:embed="rId2"/>
              </a:buBlip>
              <a:defRPr sz="3000"/>
            </a:lvl3pPr>
            <a:lvl4pPr marL="1625600" indent="-406400">
              <a:spcBef>
                <a:spcPts val="4000"/>
              </a:spcBef>
              <a:buBlip>
                <a:blip r:embed="rId2"/>
              </a:buBlip>
              <a:defRPr sz="3000"/>
            </a:lvl4pPr>
            <a:lvl5pPr marL="2032000" indent="-406400">
              <a:spcBef>
                <a:spcPts val="4000"/>
              </a:spcBef>
              <a:buBlip>
                <a:blip r:embed="rId2"/>
              </a:buBlip>
              <a:defRPr sz="3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63929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63929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63929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63929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63929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Pho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xfrm>
            <a:off x="1104900" y="1993900"/>
            <a:ext cx="6299200" cy="3124200"/>
          </a:xfrm>
          <a:prstGeom prst="rect">
            <a:avLst/>
          </a:prstGeom>
        </p:spPr>
        <p:txBody>
          <a:bodyPr anchor="b"/>
          <a:lstStyle>
            <a:lvl1pPr>
              <a:tabLst>
                <a:tab pos="1485900" algn="l"/>
              </a:tabLst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27" name="Shape 27"/>
          <p:cNvSpPr>
            <a:spLocks noGrp="1"/>
          </p:cNvSpPr>
          <p:nvPr>
            <p:ph type="body" idx="1"/>
          </p:nvPr>
        </p:nvSpPr>
        <p:spPr>
          <a:xfrm>
            <a:off x="1104900" y="5257800"/>
            <a:ext cx="6299200" cy="285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  <a:lvl2pPr marL="0" indent="228600" algn="ctr">
              <a:spcBef>
                <a:spcPts val="0"/>
              </a:spcBef>
              <a:buSzTx/>
              <a:buNone/>
              <a:defRPr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defRPr>
            </a:lvl2pPr>
            <a:lvl3pPr marL="0" indent="457200" algn="ctr">
              <a:spcBef>
                <a:spcPts val="0"/>
              </a:spcBef>
              <a:buSzTx/>
              <a:buNone/>
              <a:defRPr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defRPr>
            </a:lvl3pPr>
            <a:lvl4pPr marL="0" indent="685800" algn="ctr">
              <a:spcBef>
                <a:spcPts val="0"/>
              </a:spcBef>
              <a:buSzTx/>
              <a:buNone/>
              <a:defRPr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defRPr>
            </a:lvl4pPr>
            <a:lvl5pPr marL="0" indent="914400" algn="ctr">
              <a:spcBef>
                <a:spcPts val="0"/>
              </a:spcBef>
              <a:buSzTx/>
              <a:buNone/>
              <a:defRPr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body" idx="1"/>
          </p:nvPr>
        </p:nvSpPr>
        <p:spPr>
          <a:xfrm>
            <a:off x="1955800" y="1663700"/>
            <a:ext cx="9753600" cy="64135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63929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63929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63929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63929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63929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968500" y="152400"/>
            <a:ext cx="9753600" cy="259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tabLst>
                <a:tab pos="1485900" algn="l"/>
              </a:tabLst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8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968500" y="2743200"/>
            <a:ext cx="9753600" cy="584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buBlip>
                <a:blip r:embed="rId17"/>
              </a:buBlip>
            </a:lvl1pPr>
            <a:lvl2pPr>
              <a:buBlip>
                <a:blip r:embed="rId17"/>
              </a:buBlip>
            </a:lvl2pPr>
            <a:lvl3pPr>
              <a:buBlip>
                <a:blip r:embed="rId17"/>
              </a:buBlip>
            </a:lvl3pPr>
            <a:lvl4pPr>
              <a:buBlip>
                <a:blip r:embed="rId17"/>
              </a:buBlip>
            </a:lvl4pPr>
            <a:lvl5pPr>
              <a:buBlip>
                <a:blip r:embed="rId17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63929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63929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63929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63929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63929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algn="ctr" defTabSz="457200">
        <a:tabLst>
          <a:tab pos="1485900" algn="l"/>
        </a:tabLst>
        <a:defRPr sz="6800">
          <a:solidFill>
            <a:srgbClr val="363929"/>
          </a:solidFill>
          <a:effectLst>
            <a:outerShdw blurRad="25400" dist="25400" dir="2700000" rotWithShape="0">
              <a:srgbClr val="FFFFFF">
                <a:alpha val="50000"/>
              </a:srgbClr>
            </a:outerShdw>
          </a:effectLst>
          <a:latin typeface="+mn-lt"/>
          <a:ea typeface="+mn-ea"/>
          <a:cs typeface="+mn-cs"/>
          <a:sym typeface="Optima"/>
        </a:defRPr>
      </a:lvl1pPr>
      <a:lvl2pPr indent="228600" algn="ctr" defTabSz="457200">
        <a:tabLst>
          <a:tab pos="1485900" algn="l"/>
        </a:tabLst>
        <a:defRPr sz="6800">
          <a:solidFill>
            <a:srgbClr val="363929"/>
          </a:solidFill>
          <a:effectLst>
            <a:outerShdw blurRad="25400" dist="25400" dir="2700000" rotWithShape="0">
              <a:srgbClr val="FFFFFF">
                <a:alpha val="50000"/>
              </a:srgbClr>
            </a:outerShdw>
          </a:effectLst>
          <a:latin typeface="+mn-lt"/>
          <a:ea typeface="+mn-ea"/>
          <a:cs typeface="+mn-cs"/>
          <a:sym typeface="Optima"/>
        </a:defRPr>
      </a:lvl2pPr>
      <a:lvl3pPr indent="457200" algn="ctr" defTabSz="457200">
        <a:tabLst>
          <a:tab pos="1485900" algn="l"/>
        </a:tabLst>
        <a:defRPr sz="6800">
          <a:solidFill>
            <a:srgbClr val="363929"/>
          </a:solidFill>
          <a:effectLst>
            <a:outerShdw blurRad="25400" dist="25400" dir="2700000" rotWithShape="0">
              <a:srgbClr val="FFFFFF">
                <a:alpha val="50000"/>
              </a:srgbClr>
            </a:outerShdw>
          </a:effectLst>
          <a:latin typeface="+mn-lt"/>
          <a:ea typeface="+mn-ea"/>
          <a:cs typeface="+mn-cs"/>
          <a:sym typeface="Optima"/>
        </a:defRPr>
      </a:lvl3pPr>
      <a:lvl4pPr indent="685800" algn="ctr" defTabSz="457200">
        <a:tabLst>
          <a:tab pos="1485900" algn="l"/>
        </a:tabLst>
        <a:defRPr sz="6800">
          <a:solidFill>
            <a:srgbClr val="363929"/>
          </a:solidFill>
          <a:effectLst>
            <a:outerShdw blurRad="25400" dist="25400" dir="2700000" rotWithShape="0">
              <a:srgbClr val="FFFFFF">
                <a:alpha val="50000"/>
              </a:srgbClr>
            </a:outerShdw>
          </a:effectLst>
          <a:latin typeface="+mn-lt"/>
          <a:ea typeface="+mn-ea"/>
          <a:cs typeface="+mn-cs"/>
          <a:sym typeface="Optima"/>
        </a:defRPr>
      </a:lvl4pPr>
      <a:lvl5pPr indent="914400" algn="ctr" defTabSz="457200">
        <a:tabLst>
          <a:tab pos="1485900" algn="l"/>
        </a:tabLst>
        <a:defRPr sz="6800">
          <a:solidFill>
            <a:srgbClr val="363929"/>
          </a:solidFill>
          <a:effectLst>
            <a:outerShdw blurRad="25400" dist="25400" dir="2700000" rotWithShape="0">
              <a:srgbClr val="FFFFFF">
                <a:alpha val="50000"/>
              </a:srgbClr>
            </a:outerShdw>
          </a:effectLst>
          <a:latin typeface="+mn-lt"/>
          <a:ea typeface="+mn-ea"/>
          <a:cs typeface="+mn-cs"/>
          <a:sym typeface="Optima"/>
        </a:defRPr>
      </a:lvl5pPr>
      <a:lvl6pPr indent="1143000" algn="ctr" defTabSz="457200">
        <a:tabLst>
          <a:tab pos="1485900" algn="l"/>
        </a:tabLst>
        <a:defRPr sz="6800">
          <a:solidFill>
            <a:srgbClr val="363929"/>
          </a:solidFill>
          <a:effectLst>
            <a:outerShdw blurRad="25400" dist="25400" dir="2700000" rotWithShape="0">
              <a:srgbClr val="FFFFFF">
                <a:alpha val="50000"/>
              </a:srgbClr>
            </a:outerShdw>
          </a:effectLst>
          <a:latin typeface="+mn-lt"/>
          <a:ea typeface="+mn-ea"/>
          <a:cs typeface="+mn-cs"/>
          <a:sym typeface="Optima"/>
        </a:defRPr>
      </a:lvl6pPr>
      <a:lvl7pPr indent="1371600" algn="ctr" defTabSz="457200">
        <a:tabLst>
          <a:tab pos="1485900" algn="l"/>
        </a:tabLst>
        <a:defRPr sz="6800">
          <a:solidFill>
            <a:srgbClr val="363929"/>
          </a:solidFill>
          <a:effectLst>
            <a:outerShdw blurRad="25400" dist="25400" dir="2700000" rotWithShape="0">
              <a:srgbClr val="FFFFFF">
                <a:alpha val="50000"/>
              </a:srgbClr>
            </a:outerShdw>
          </a:effectLst>
          <a:latin typeface="+mn-lt"/>
          <a:ea typeface="+mn-ea"/>
          <a:cs typeface="+mn-cs"/>
          <a:sym typeface="Optima"/>
        </a:defRPr>
      </a:lvl7pPr>
      <a:lvl8pPr indent="1600200" algn="ctr" defTabSz="457200">
        <a:tabLst>
          <a:tab pos="1485900" algn="l"/>
        </a:tabLst>
        <a:defRPr sz="6800">
          <a:solidFill>
            <a:srgbClr val="363929"/>
          </a:solidFill>
          <a:effectLst>
            <a:outerShdw blurRad="25400" dist="25400" dir="2700000" rotWithShape="0">
              <a:srgbClr val="FFFFFF">
                <a:alpha val="50000"/>
              </a:srgbClr>
            </a:outerShdw>
          </a:effectLst>
          <a:latin typeface="+mn-lt"/>
          <a:ea typeface="+mn-ea"/>
          <a:cs typeface="+mn-cs"/>
          <a:sym typeface="Optima"/>
        </a:defRPr>
      </a:lvl8pPr>
      <a:lvl9pPr indent="1828800" algn="ctr" defTabSz="457200">
        <a:tabLst>
          <a:tab pos="1485900" algn="l"/>
        </a:tabLst>
        <a:defRPr sz="6800">
          <a:solidFill>
            <a:srgbClr val="363929"/>
          </a:solidFill>
          <a:effectLst>
            <a:outerShdw blurRad="25400" dist="25400" dir="2700000" rotWithShape="0">
              <a:srgbClr val="FFFFFF">
                <a:alpha val="50000"/>
              </a:srgbClr>
            </a:outerShdw>
          </a:effectLst>
          <a:latin typeface="+mn-lt"/>
          <a:ea typeface="+mn-ea"/>
          <a:cs typeface="+mn-cs"/>
          <a:sym typeface="Optima"/>
        </a:defRPr>
      </a:lvl9pPr>
    </p:titleStyle>
    <p:bodyStyle>
      <a:lvl1pPr marL="546100" indent="-546100" defTabSz="457200">
        <a:spcBef>
          <a:spcPts val="5000"/>
        </a:spcBef>
        <a:buSzPct val="35000"/>
        <a:buBlip>
          <a:blip r:embed="rId17"/>
        </a:buBlip>
        <a:defRPr sz="4000">
          <a:solidFill>
            <a:srgbClr val="363929"/>
          </a:solidFill>
          <a:latin typeface="+mn-lt"/>
          <a:ea typeface="+mn-ea"/>
          <a:cs typeface="+mn-cs"/>
          <a:sym typeface="Optima"/>
        </a:defRPr>
      </a:lvl1pPr>
      <a:lvl2pPr marL="1092200" indent="-546100" defTabSz="457200">
        <a:spcBef>
          <a:spcPts val="5000"/>
        </a:spcBef>
        <a:buSzPct val="35000"/>
        <a:buBlip>
          <a:blip r:embed="rId17"/>
        </a:buBlip>
        <a:defRPr sz="4000">
          <a:solidFill>
            <a:srgbClr val="363929"/>
          </a:solidFill>
          <a:latin typeface="+mn-lt"/>
          <a:ea typeface="+mn-ea"/>
          <a:cs typeface="+mn-cs"/>
          <a:sym typeface="Optima"/>
        </a:defRPr>
      </a:lvl2pPr>
      <a:lvl3pPr marL="1638300" indent="-546100" defTabSz="457200">
        <a:spcBef>
          <a:spcPts val="5000"/>
        </a:spcBef>
        <a:buSzPct val="35000"/>
        <a:buBlip>
          <a:blip r:embed="rId17"/>
        </a:buBlip>
        <a:defRPr sz="4000">
          <a:solidFill>
            <a:srgbClr val="363929"/>
          </a:solidFill>
          <a:latin typeface="+mn-lt"/>
          <a:ea typeface="+mn-ea"/>
          <a:cs typeface="+mn-cs"/>
          <a:sym typeface="Optima"/>
        </a:defRPr>
      </a:lvl3pPr>
      <a:lvl4pPr marL="2184400" indent="-546100" defTabSz="457200">
        <a:spcBef>
          <a:spcPts val="5000"/>
        </a:spcBef>
        <a:buSzPct val="35000"/>
        <a:buBlip>
          <a:blip r:embed="rId17"/>
        </a:buBlip>
        <a:defRPr sz="4000">
          <a:solidFill>
            <a:srgbClr val="363929"/>
          </a:solidFill>
          <a:latin typeface="+mn-lt"/>
          <a:ea typeface="+mn-ea"/>
          <a:cs typeface="+mn-cs"/>
          <a:sym typeface="Optima"/>
        </a:defRPr>
      </a:lvl4pPr>
      <a:lvl5pPr marL="2730500" indent="-546100" defTabSz="457200">
        <a:spcBef>
          <a:spcPts val="5000"/>
        </a:spcBef>
        <a:buSzPct val="35000"/>
        <a:buBlip>
          <a:blip r:embed="rId17"/>
        </a:buBlip>
        <a:defRPr sz="4000">
          <a:solidFill>
            <a:srgbClr val="363929"/>
          </a:solidFill>
          <a:latin typeface="+mn-lt"/>
          <a:ea typeface="+mn-ea"/>
          <a:cs typeface="+mn-cs"/>
          <a:sym typeface="Optima"/>
        </a:defRPr>
      </a:lvl5pPr>
      <a:lvl6pPr marL="3276600" indent="-546100" defTabSz="457200">
        <a:spcBef>
          <a:spcPts val="5000"/>
        </a:spcBef>
        <a:buSzPct val="35000"/>
        <a:buBlip>
          <a:blip r:embed="rId17"/>
        </a:buBlip>
        <a:defRPr sz="4000">
          <a:solidFill>
            <a:srgbClr val="363929"/>
          </a:solidFill>
          <a:latin typeface="+mn-lt"/>
          <a:ea typeface="+mn-ea"/>
          <a:cs typeface="+mn-cs"/>
          <a:sym typeface="Optima"/>
        </a:defRPr>
      </a:lvl6pPr>
      <a:lvl7pPr marL="3822700" indent="-546100" defTabSz="457200">
        <a:spcBef>
          <a:spcPts val="5000"/>
        </a:spcBef>
        <a:buSzPct val="35000"/>
        <a:buBlip>
          <a:blip r:embed="rId17"/>
        </a:buBlip>
        <a:defRPr sz="4000">
          <a:solidFill>
            <a:srgbClr val="363929"/>
          </a:solidFill>
          <a:latin typeface="+mn-lt"/>
          <a:ea typeface="+mn-ea"/>
          <a:cs typeface="+mn-cs"/>
          <a:sym typeface="Optima"/>
        </a:defRPr>
      </a:lvl7pPr>
      <a:lvl8pPr marL="4368800" indent="-546100" defTabSz="457200">
        <a:spcBef>
          <a:spcPts val="5000"/>
        </a:spcBef>
        <a:buSzPct val="35000"/>
        <a:buBlip>
          <a:blip r:embed="rId17"/>
        </a:buBlip>
        <a:defRPr sz="4000">
          <a:solidFill>
            <a:srgbClr val="363929"/>
          </a:solidFill>
          <a:latin typeface="+mn-lt"/>
          <a:ea typeface="+mn-ea"/>
          <a:cs typeface="+mn-cs"/>
          <a:sym typeface="Optima"/>
        </a:defRPr>
      </a:lvl8pPr>
      <a:lvl9pPr marL="4914900" indent="-546100" defTabSz="457200">
        <a:spcBef>
          <a:spcPts val="5000"/>
        </a:spcBef>
        <a:buSzPct val="35000"/>
        <a:buBlip>
          <a:blip r:embed="rId17"/>
        </a:buBlip>
        <a:defRPr sz="4000">
          <a:solidFill>
            <a:srgbClr val="363929"/>
          </a:solidFill>
          <a:latin typeface="+mn-lt"/>
          <a:ea typeface="+mn-ea"/>
          <a:cs typeface="+mn-cs"/>
          <a:sym typeface="Optima"/>
        </a:defRPr>
      </a:lvl9pPr>
    </p:bodyStyle>
    <p:otherStyle>
      <a:lvl1pPr algn="r" defTabSz="457200">
        <a:defRPr sz="2400">
          <a:solidFill>
            <a:schemeClr val="tx1"/>
          </a:solidFill>
          <a:latin typeface="+mn-lt"/>
          <a:ea typeface="+mn-ea"/>
          <a:cs typeface="+mn-cs"/>
          <a:sym typeface="Optima"/>
        </a:defRPr>
      </a:lvl1pPr>
      <a:lvl2pPr indent="228600" algn="r" defTabSz="457200">
        <a:defRPr sz="2400">
          <a:solidFill>
            <a:schemeClr val="tx1"/>
          </a:solidFill>
          <a:latin typeface="+mn-lt"/>
          <a:ea typeface="+mn-ea"/>
          <a:cs typeface="+mn-cs"/>
          <a:sym typeface="Optima"/>
        </a:defRPr>
      </a:lvl2pPr>
      <a:lvl3pPr indent="457200" algn="r" defTabSz="457200">
        <a:defRPr sz="2400">
          <a:solidFill>
            <a:schemeClr val="tx1"/>
          </a:solidFill>
          <a:latin typeface="+mn-lt"/>
          <a:ea typeface="+mn-ea"/>
          <a:cs typeface="+mn-cs"/>
          <a:sym typeface="Optima"/>
        </a:defRPr>
      </a:lvl3pPr>
      <a:lvl4pPr indent="685800" algn="r" defTabSz="457200">
        <a:defRPr sz="2400">
          <a:solidFill>
            <a:schemeClr val="tx1"/>
          </a:solidFill>
          <a:latin typeface="+mn-lt"/>
          <a:ea typeface="+mn-ea"/>
          <a:cs typeface="+mn-cs"/>
          <a:sym typeface="Optima"/>
        </a:defRPr>
      </a:lvl4pPr>
      <a:lvl5pPr indent="914400" algn="r" defTabSz="457200">
        <a:defRPr sz="2400">
          <a:solidFill>
            <a:schemeClr val="tx1"/>
          </a:solidFill>
          <a:latin typeface="+mn-lt"/>
          <a:ea typeface="+mn-ea"/>
          <a:cs typeface="+mn-cs"/>
          <a:sym typeface="Optima"/>
        </a:defRPr>
      </a:lvl5pPr>
      <a:lvl6pPr indent="1143000" algn="r" defTabSz="457200">
        <a:defRPr sz="2400">
          <a:solidFill>
            <a:schemeClr val="tx1"/>
          </a:solidFill>
          <a:latin typeface="+mn-lt"/>
          <a:ea typeface="+mn-ea"/>
          <a:cs typeface="+mn-cs"/>
          <a:sym typeface="Optima"/>
        </a:defRPr>
      </a:lvl6pPr>
      <a:lvl7pPr indent="1371600" algn="r" defTabSz="457200">
        <a:defRPr sz="2400">
          <a:solidFill>
            <a:schemeClr val="tx1"/>
          </a:solidFill>
          <a:latin typeface="+mn-lt"/>
          <a:ea typeface="+mn-ea"/>
          <a:cs typeface="+mn-cs"/>
          <a:sym typeface="Optima"/>
        </a:defRPr>
      </a:lvl7pPr>
      <a:lvl8pPr indent="1600200" algn="r" defTabSz="457200">
        <a:defRPr sz="2400">
          <a:solidFill>
            <a:schemeClr val="tx1"/>
          </a:solidFill>
          <a:latin typeface="+mn-lt"/>
          <a:ea typeface="+mn-ea"/>
          <a:cs typeface="+mn-cs"/>
          <a:sym typeface="Optima"/>
        </a:defRPr>
      </a:lvl8pPr>
      <a:lvl9pPr indent="1828800" algn="r" defTabSz="457200">
        <a:defRPr sz="2400">
          <a:solidFill>
            <a:schemeClr val="tx1"/>
          </a:solidFill>
          <a:latin typeface="+mn-lt"/>
          <a:ea typeface="+mn-ea"/>
          <a:cs typeface="+mn-cs"/>
          <a:sym typeface="Optim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hyperlink" Target="https://www.ahajournals.org/doi/10.1161/CIR.0000000000000300" TargetMode="Externa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hyperlink" Target="https://www.australiawidefirstaid.com.au/resources/cpr-guide-pregnancy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1.png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.png"/><Relationship Id="rId2" Type="http://schemas.openxmlformats.org/officeDocument/2006/relationships/hyperlink" Target="https://www.australiawidefirstaid.com.au/resources/cpr-guide-pregnancy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s://www.sciencedirect.com/science/article/abs/pii/S0897189706000577" TargetMode="Externa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verydayhealth.com/edema/pulmonary-edema/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0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8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dhhs.gov/sites/default/files/ACOG-District-II-Checklist-Eclampsia.pdf" TargetMode="External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bmedica.com/hematology/articles/294741378/fragmented-red-blood-cell-measurement-automated.html" TargetMode="External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1.png"/><Relationship Id="rId4" Type="http://schemas.openxmlformats.org/officeDocument/2006/relationships/hyperlink" Target="https://cancer.osu.edu/for-patients-and-caregivers/learn-about-cancers-and-treatments/cancers-conditions-and-treatment/benign-blood-diseases/thrombotic-thrombocytopenic-purpura" TargetMode="Externa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mc/articles/PMC6448736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books/NBK560615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7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hyperlink" Target="https://www.ncbi.nlm.nih.gov/books/NBK482335/figure/article-17041.image.f1/" TargetMode="External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3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pgo.org/2018/01/couvelaire-uterus-due-to-chronic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488751" y="861860"/>
            <a:ext cx="12027297" cy="6412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200" b="1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rPr>
              <a:t>Consideraciones</a:t>
            </a:r>
            <a:r>
              <a:rPr sz="8200" b="1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rPr>
              <a:t> de </a:t>
            </a:r>
            <a:r>
              <a:rPr sz="8200" b="1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rPr>
              <a:t>anestesia</a:t>
            </a:r>
            <a:endParaRPr sz="8200" b="1" dirty="0">
              <a:solidFill>
                <a:srgbClr val="363929"/>
              </a:solidFill>
              <a:effectLst>
                <a:outerShdw blurRad="25400" dist="25400" dir="2700000" rotWithShape="0">
                  <a:srgbClr val="FFFFFF">
                    <a:alpha val="50000"/>
                  </a:srgbClr>
                </a:outerShdw>
              </a:effectLst>
              <a:latin typeface="Copperplate"/>
              <a:ea typeface="Copperplate"/>
              <a:cs typeface="Copperplate"/>
              <a:sym typeface="Copperplate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8200" b="1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rPr>
              <a:t>en</a:t>
            </a:r>
            <a:endParaRPr sz="8200" b="1" dirty="0">
              <a:solidFill>
                <a:srgbClr val="363929"/>
              </a:solidFill>
              <a:effectLst>
                <a:outerShdw blurRad="25400" dist="25400" dir="2700000" rotWithShape="0">
                  <a:srgbClr val="FFFFFF">
                    <a:alpha val="50000"/>
                  </a:srgbClr>
                </a:outerShdw>
              </a:effectLst>
              <a:latin typeface="Copperplate"/>
              <a:ea typeface="Copperplate"/>
              <a:cs typeface="Copperplate"/>
              <a:sym typeface="Copperplate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8200" b="1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rPr>
              <a:t>Emergencias</a:t>
            </a:r>
            <a:endParaRPr sz="8200" b="1" dirty="0">
              <a:solidFill>
                <a:srgbClr val="363929"/>
              </a:solidFill>
              <a:effectLst>
                <a:outerShdw blurRad="25400" dist="25400" dir="2700000" rotWithShape="0">
                  <a:srgbClr val="FFFFFF">
                    <a:alpha val="50000"/>
                  </a:srgbClr>
                </a:outerShdw>
              </a:effectLst>
              <a:latin typeface="Copperplate"/>
              <a:ea typeface="Copperplate"/>
              <a:cs typeface="Copperplate"/>
              <a:sym typeface="Copperplate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8200" b="1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  <a:latin typeface="Copperplate"/>
                <a:ea typeface="Copperplate"/>
                <a:cs typeface="Copperplate"/>
                <a:sym typeface="Copperplate"/>
              </a:rPr>
              <a:t>Obstetricas</a:t>
            </a:r>
            <a:endParaRPr sz="8200" b="1" dirty="0">
              <a:solidFill>
                <a:srgbClr val="363929"/>
              </a:solidFill>
              <a:effectLst>
                <a:outerShdw blurRad="25400" dist="25400" dir="2700000" rotWithShape="0">
                  <a:srgbClr val="FFFFFF">
                    <a:alpha val="50000"/>
                  </a:srgbClr>
                </a:outerShdw>
              </a:effectLst>
              <a:latin typeface="Copperplate"/>
              <a:ea typeface="Copperplate"/>
              <a:cs typeface="Copperplate"/>
              <a:sym typeface="Copperplate"/>
            </a:endParaRPr>
          </a:p>
        </p:txBody>
      </p:sp>
      <p:sp>
        <p:nvSpPr>
          <p:cNvPr id="38" name="Shape 38"/>
          <p:cNvSpPr>
            <a:spLocks noGrp="1"/>
          </p:cNvSpPr>
          <p:nvPr>
            <p:ph type="body" idx="1"/>
          </p:nvPr>
        </p:nvSpPr>
        <p:spPr>
          <a:xfrm>
            <a:off x="1270000" y="8680819"/>
            <a:ext cx="10464800" cy="1146672"/>
          </a:xfrm>
          <a:prstGeom prst="rect">
            <a:avLst/>
          </a:prstGeom>
        </p:spPr>
        <p:txBody>
          <a:bodyPr/>
          <a:lstStyle/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2200"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Joanna Cambria DNP, CRNA</a:t>
            </a: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2200"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August 2023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1474413" y="1582586"/>
            <a:ext cx="10055974" cy="4891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500" b="1" u="sng">
                <a:solidFill>
                  <a:srgbClr val="363929"/>
                </a:solidFill>
              </a:rPr>
              <a:t>Declaración de Divulgación de Interés Financiero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500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500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500">
                <a:solidFill>
                  <a:srgbClr val="363929"/>
                </a:solidFill>
              </a:rPr>
              <a:t>Yo, Joanna Cambria CRNA, no tengo ningún interés/acuerdo financiero o afiliación con alguna organización que pueda percibirse como un conflicto de intereses real o aparente en el contexto del tema de esta presentación.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hands holding a needle&#10;&#10;Description automatically generated">
            <a:extLst>
              <a:ext uri="{FF2B5EF4-FFF2-40B4-BE49-F238E27FC236}">
                <a16:creationId xmlns:a16="http://schemas.microsoft.com/office/drawing/2014/main" id="{4C30CACD-89E1-E54D-9C7C-6E38386C2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05" y="2803532"/>
            <a:ext cx="3517364" cy="6393712"/>
          </a:xfrm>
          <a:prstGeom prst="rect">
            <a:avLst/>
          </a:prstGeom>
        </p:spPr>
      </p:pic>
      <p:pic>
        <p:nvPicPr>
          <p:cNvPr id="7" name="Picture 6" descr="A screen shot of a phone&#10;&#10;Description automatically generated">
            <a:extLst>
              <a:ext uri="{FF2B5EF4-FFF2-40B4-BE49-F238E27FC236}">
                <a16:creationId xmlns:a16="http://schemas.microsoft.com/office/drawing/2014/main" id="{E5B2FD1A-981F-994B-AB60-57318BFA26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884" y="2644910"/>
            <a:ext cx="3670679" cy="6552334"/>
          </a:xfrm>
          <a:prstGeom prst="rect">
            <a:avLst/>
          </a:prstGeom>
        </p:spPr>
      </p:pic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3AC4D94A-4CDC-5845-810A-4553811321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978" y="2803532"/>
            <a:ext cx="4026546" cy="59143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74A2A6E-E6B0-D741-BF81-907606428214}"/>
              </a:ext>
            </a:extLst>
          </p:cNvPr>
          <p:cNvSpPr txBox="1"/>
          <p:nvPr/>
        </p:nvSpPr>
        <p:spPr>
          <a:xfrm>
            <a:off x="4412469" y="1212625"/>
            <a:ext cx="5091137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sng" strike="noStrike" cap="none" spc="0" normalizeH="0" baseline="0" dirty="0" err="1">
                <a:ln>
                  <a:noFill/>
                </a:ln>
                <a:solidFill>
                  <a:srgbClr val="050502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  <a:uFillTx/>
                <a:latin typeface="Helvetica" pitchFamily="2" charset="0"/>
                <a:sym typeface="Hoefler Text"/>
              </a:rPr>
              <a:t>www.tuohytime.com</a:t>
            </a:r>
            <a:endParaRPr kumimoji="0" lang="en-US" sz="4000" b="1" i="0" u="sng" strike="noStrike" cap="none" spc="0" normalizeH="0" baseline="0" dirty="0">
              <a:ln>
                <a:noFill/>
              </a:ln>
              <a:solidFill>
                <a:srgbClr val="050502">
                  <a:alpha val="80000"/>
                </a:srgbClr>
              </a:solidFill>
              <a:effectLst>
                <a:outerShdw blurRad="25400" dist="12700" dir="5400000" rotWithShape="0">
                  <a:srgbClr val="FFFFFF"/>
                </a:outerShdw>
              </a:effectLst>
              <a:uFillTx/>
              <a:latin typeface="Helvetica" pitchFamily="2" charset="0"/>
              <a:sym typeface="Hoefler Tex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C82540-9659-8245-AAC0-74A44587EAFA}"/>
              </a:ext>
            </a:extLst>
          </p:cNvPr>
          <p:cNvSpPr txBox="1"/>
          <p:nvPr/>
        </p:nvSpPr>
        <p:spPr>
          <a:xfrm>
            <a:off x="1263114" y="339864"/>
            <a:ext cx="10853933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spc="0" normalizeH="0" baseline="0" dirty="0" err="1">
                <a:ln>
                  <a:noFill/>
                </a:ln>
                <a:solidFill>
                  <a:srgbClr val="050502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  <a:uFillTx/>
                <a:latin typeface="Helvetica" pitchFamily="2" charset="0"/>
                <a:sym typeface="Hoefler Text"/>
              </a:rPr>
              <a:t>Presentaciones</a:t>
            </a:r>
            <a:r>
              <a:rPr kumimoji="0" lang="en-US" sz="4000" b="1" i="0" u="none" strike="noStrike" cap="none" spc="0" normalizeH="0" baseline="0" dirty="0">
                <a:ln>
                  <a:noFill/>
                </a:ln>
                <a:solidFill>
                  <a:srgbClr val="050502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  <a:uFillTx/>
                <a:latin typeface="Helvetica" pitchFamily="2" charset="0"/>
                <a:sym typeface="Hoefler Text"/>
              </a:rPr>
              <a:t> </a:t>
            </a:r>
            <a:r>
              <a:rPr kumimoji="0" lang="en-US" sz="4000" b="1" i="0" u="none" strike="noStrike" cap="none" spc="0" normalizeH="0" baseline="0" dirty="0" err="1">
                <a:ln>
                  <a:noFill/>
                </a:ln>
                <a:solidFill>
                  <a:srgbClr val="050502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  <a:uFillTx/>
                <a:latin typeface="Helvetica" pitchFamily="2" charset="0"/>
                <a:sym typeface="Hoefler Text"/>
              </a:rPr>
              <a:t>disponibles</a:t>
            </a:r>
            <a:r>
              <a:rPr kumimoji="0" lang="en-US" sz="4000" b="1" i="0" u="none" strike="noStrike" cap="none" spc="0" normalizeH="0" baseline="0" dirty="0">
                <a:ln>
                  <a:noFill/>
                </a:ln>
                <a:solidFill>
                  <a:srgbClr val="050502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  <a:uFillTx/>
                <a:latin typeface="Helvetica" pitchFamily="2" charset="0"/>
                <a:sym typeface="Hoefler Text"/>
              </a:rPr>
              <a:t> </a:t>
            </a:r>
            <a:r>
              <a:rPr kumimoji="0" lang="en-US" sz="4000" b="1" i="0" u="none" strike="noStrike" cap="none" spc="0" normalizeH="0" baseline="0" dirty="0" err="1">
                <a:ln>
                  <a:noFill/>
                </a:ln>
                <a:solidFill>
                  <a:srgbClr val="050502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  <a:uFillTx/>
                <a:latin typeface="Helvetica" pitchFamily="2" charset="0"/>
                <a:sym typeface="Hoefler Text"/>
              </a:rPr>
              <a:t>en</a:t>
            </a:r>
            <a:r>
              <a:rPr kumimoji="0" lang="en-US" sz="4000" b="1" i="0" u="none" strike="noStrike" cap="none" spc="0" normalizeH="0" baseline="0" dirty="0">
                <a:ln>
                  <a:noFill/>
                </a:ln>
                <a:solidFill>
                  <a:srgbClr val="050502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  <a:uFillTx/>
                <a:latin typeface="Helvetica" pitchFamily="2" charset="0"/>
                <a:sym typeface="Hoefler Text"/>
              </a:rPr>
              <a:t> Tuohy Time</a:t>
            </a: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050502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  <a:uFillTx/>
                <a:latin typeface="Helvetica" pitchFamily="2" charset="0"/>
                <a:sym typeface="Hoefler Text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23108966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4"/>
          <p:cNvGrpSpPr/>
          <p:nvPr/>
        </p:nvGrpSpPr>
        <p:grpSpPr>
          <a:xfrm>
            <a:off x="1651514" y="159443"/>
            <a:ext cx="9701772" cy="1174439"/>
            <a:chOff x="-38100" y="-38100"/>
            <a:chExt cx="9701771" cy="1174437"/>
          </a:xfrm>
        </p:grpSpPr>
        <p:sp>
          <p:nvSpPr>
            <p:cNvPr id="43" name="Shape 43"/>
            <p:cNvSpPr/>
            <p:nvPr/>
          </p:nvSpPr>
          <p:spPr>
            <a:xfrm>
              <a:off x="0" y="0"/>
              <a:ext cx="9625572" cy="1098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6100" b="1">
                  <a:solidFill>
                    <a:srgbClr val="F32F9C"/>
                  </a:solid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6100" b="1">
                  <a:solidFill>
                    <a:srgbClr val="F32F9C"/>
                  </a:solidFill>
                </a:rPr>
                <a:t>URGENCIAS OBSTÉTRICAS</a:t>
              </a:r>
            </a:p>
          </p:txBody>
        </p:sp>
        <p:pic>
          <p:nvPicPr>
            <p:cNvPr id="42" name="Picture 41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38100" y="-38100"/>
              <a:ext cx="9701772" cy="1174438"/>
            </a:xfrm>
            <a:prstGeom prst="rect">
              <a:avLst/>
            </a:prstGeom>
            <a:effectLst/>
          </p:spPr>
        </p:pic>
      </p:grpSp>
      <p:sp>
        <p:nvSpPr>
          <p:cNvPr id="45" name="Shape 45"/>
          <p:cNvSpPr/>
          <p:nvPr/>
        </p:nvSpPr>
        <p:spPr>
          <a:xfrm>
            <a:off x="951158" y="1998169"/>
            <a:ext cx="11339663" cy="69102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68972" lvl="0" indent="-668972" algn="l">
              <a:lnSpc>
                <a:spcPct val="150000"/>
              </a:lnSpc>
              <a:buSzPct val="35000"/>
              <a:buBlip>
                <a:blip r:embed="rId3"/>
              </a:buBlip>
              <a:defRPr sz="1800">
                <a:solidFill>
                  <a:srgbClr val="000000"/>
                </a:solidFill>
              </a:defRPr>
            </a:pPr>
            <a:r>
              <a:rPr sz="3900">
                <a:solidFill>
                  <a:srgbClr val="363929"/>
                </a:solidFill>
              </a:rPr>
              <a:t>Paro Cardíaco Materno</a:t>
            </a:r>
          </a:p>
          <a:p>
            <a:pPr marL="668972" lvl="0" indent="-668972" algn="l">
              <a:lnSpc>
                <a:spcPct val="150000"/>
              </a:lnSpc>
              <a:buSzPct val="35000"/>
              <a:buBlip>
                <a:blip r:embed="rId3"/>
              </a:buBlip>
              <a:defRPr sz="1800">
                <a:solidFill>
                  <a:srgbClr val="000000"/>
                </a:solidFill>
              </a:defRPr>
            </a:pPr>
            <a:r>
              <a:rPr sz="3900">
                <a:solidFill>
                  <a:srgbClr val="363929"/>
                </a:solidFill>
              </a:rPr>
              <a:t>Toxicidad sistémica del anestésico local (L.A.S.T)</a:t>
            </a:r>
          </a:p>
          <a:p>
            <a:pPr marL="668972" lvl="0" indent="-668972" algn="l">
              <a:lnSpc>
                <a:spcPct val="150000"/>
              </a:lnSpc>
              <a:buSzPct val="35000"/>
              <a:buBlip>
                <a:blip r:embed="rId3"/>
              </a:buBlip>
              <a:defRPr sz="1800">
                <a:solidFill>
                  <a:srgbClr val="000000"/>
                </a:solidFill>
              </a:defRPr>
            </a:pPr>
            <a:r>
              <a:rPr sz="3900">
                <a:solidFill>
                  <a:srgbClr val="363929"/>
                </a:solidFill>
              </a:rPr>
              <a:t>Espinal Total</a:t>
            </a:r>
          </a:p>
          <a:p>
            <a:pPr marL="668972" lvl="0" indent="-668972" algn="l">
              <a:lnSpc>
                <a:spcPct val="150000"/>
              </a:lnSpc>
              <a:buSzPct val="35000"/>
              <a:buBlip>
                <a:blip r:embed="rId3"/>
              </a:buBlip>
              <a:defRPr sz="1800">
                <a:solidFill>
                  <a:srgbClr val="000000"/>
                </a:solidFill>
              </a:defRPr>
            </a:pPr>
            <a:r>
              <a:rPr sz="3900">
                <a:solidFill>
                  <a:srgbClr val="363929"/>
                </a:solidFill>
              </a:rPr>
              <a:t>Edema Pulmonar</a:t>
            </a:r>
          </a:p>
          <a:p>
            <a:pPr marL="668972" lvl="0" indent="-668972" algn="l">
              <a:lnSpc>
                <a:spcPct val="150000"/>
              </a:lnSpc>
              <a:buSzPct val="35000"/>
              <a:buBlip>
                <a:blip r:embed="rId3"/>
              </a:buBlip>
              <a:defRPr sz="1800">
                <a:solidFill>
                  <a:srgbClr val="000000"/>
                </a:solidFill>
              </a:defRPr>
            </a:pPr>
            <a:r>
              <a:rPr sz="3900">
                <a:solidFill>
                  <a:srgbClr val="363929"/>
                </a:solidFill>
              </a:rPr>
              <a:t>Embolia de Líquido Amniótico</a:t>
            </a:r>
          </a:p>
          <a:p>
            <a:pPr marL="668972" lvl="0" indent="-668972" algn="l">
              <a:lnSpc>
                <a:spcPct val="150000"/>
              </a:lnSpc>
              <a:buSzPct val="35000"/>
              <a:buBlip>
                <a:blip r:embed="rId3"/>
              </a:buBlip>
              <a:defRPr sz="1800">
                <a:solidFill>
                  <a:srgbClr val="000000"/>
                </a:solidFill>
              </a:defRPr>
            </a:pPr>
            <a:r>
              <a:rPr sz="3900">
                <a:solidFill>
                  <a:srgbClr val="363929"/>
                </a:solidFill>
              </a:rPr>
              <a:t>Eclampsia</a:t>
            </a:r>
          </a:p>
          <a:p>
            <a:pPr marL="668972" lvl="0" indent="-668972" algn="l">
              <a:lnSpc>
                <a:spcPct val="150000"/>
              </a:lnSpc>
              <a:buSzPct val="35000"/>
              <a:buBlip>
                <a:blip r:embed="rId3"/>
              </a:buBlip>
              <a:defRPr sz="1800">
                <a:solidFill>
                  <a:srgbClr val="000000"/>
                </a:solidFill>
              </a:defRPr>
            </a:pPr>
            <a:r>
              <a:rPr sz="3900">
                <a:solidFill>
                  <a:srgbClr val="363929"/>
                </a:solidFill>
              </a:rPr>
              <a:t>HELLP</a:t>
            </a:r>
          </a:p>
          <a:p>
            <a:pPr marL="668972" lvl="0" indent="-668972" algn="l">
              <a:lnSpc>
                <a:spcPct val="150000"/>
              </a:lnSpc>
              <a:buSzPct val="35000"/>
              <a:buBlip>
                <a:blip r:embed="rId3"/>
              </a:buBlip>
              <a:defRPr sz="1800">
                <a:solidFill>
                  <a:srgbClr val="000000"/>
                </a:solidFill>
              </a:defRPr>
            </a:pPr>
            <a:r>
              <a:rPr sz="3900">
                <a:solidFill>
                  <a:srgbClr val="363929"/>
                </a:solidFill>
              </a:rPr>
              <a:t>Desprendimiento de la Placenta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9"/>
          <p:cNvGrpSpPr/>
          <p:nvPr/>
        </p:nvGrpSpPr>
        <p:grpSpPr>
          <a:xfrm>
            <a:off x="1923771" y="815680"/>
            <a:ext cx="9817658" cy="8122240"/>
            <a:chOff x="-38099" y="-38099"/>
            <a:chExt cx="9817656" cy="8122239"/>
          </a:xfrm>
        </p:grpSpPr>
        <p:sp>
          <p:nvSpPr>
            <p:cNvPr id="48" name="Shape 48"/>
            <p:cNvSpPr/>
            <p:nvPr/>
          </p:nvSpPr>
          <p:spPr>
            <a:xfrm>
              <a:off x="0" y="0"/>
              <a:ext cx="9741458" cy="8046040"/>
            </a:xfrm>
            <a:prstGeom prst="rect">
              <a:avLst/>
            </a:prstGeom>
            <a:blipFill rotWithShape="1">
              <a:blip r:embed="rId2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rmAutofit/>
            </a:bodyPr>
            <a:lstStyle>
              <a:lvl1pPr>
                <a:defRPr sz="8800">
                  <a:solidFill>
                    <a:srgbClr val="FFFFFF"/>
                  </a:solidFill>
                  <a:effectLst>
                    <a:outerShdw blurRad="254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effectLst/>
                </a:defRPr>
              </a:pPr>
              <a:r>
                <a:rPr sz="8800">
                  <a:solidFill>
                    <a:srgbClr val="FFFFFF"/>
                  </a:solidFill>
                  <a:effectLst>
                    <a:outerShdw blurRad="25400" dist="12700" dir="5400000" rotWithShape="0">
                      <a:srgbClr val="000000">
                        <a:alpha val="50000"/>
                      </a:srgbClr>
                    </a:outerShdw>
                  </a:effectLst>
                </a:rPr>
                <a:t>Paro Cardíaco Materno</a:t>
              </a:r>
            </a:p>
          </p:txBody>
        </p:sp>
        <p:pic>
          <p:nvPicPr>
            <p:cNvPr id="47" name="Picture 46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-38100" y="-38100"/>
              <a:ext cx="9817657" cy="812224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1556067" y="217824"/>
            <a:ext cx="10401619" cy="1438455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sz="75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5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rPr>
              <a:t>Paro Cardíaco Materno</a:t>
            </a:r>
          </a:p>
        </p:txBody>
      </p:sp>
      <p:sp>
        <p:nvSpPr>
          <p:cNvPr id="52" name="Shape 52"/>
          <p:cNvSpPr/>
          <p:nvPr/>
        </p:nvSpPr>
        <p:spPr>
          <a:xfrm>
            <a:off x="959049" y="1942523"/>
            <a:ext cx="11595654" cy="41806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3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5300" b="1" dirty="0">
                <a:solidFill>
                  <a:srgbClr val="363929"/>
                </a:solidFill>
              </a:rPr>
              <a:t>LA</a:t>
            </a:r>
            <a:r>
              <a:rPr lang="en-US" sz="5300" b="1" dirty="0">
                <a:solidFill>
                  <a:srgbClr val="363929"/>
                </a:solidFill>
              </a:rPr>
              <a:t> REALIZACION DE UNA CESAREA DE EMERGENCIA INMEDIATAMENTE</a:t>
            </a:r>
            <a:r>
              <a:rPr sz="5300" b="1" dirty="0">
                <a:solidFill>
                  <a:srgbClr val="363929"/>
                </a:solidFill>
              </a:rPr>
              <a:t> DESPUÉS DEL</a:t>
            </a:r>
            <a:r>
              <a:rPr lang="en-US" sz="5300" b="1" dirty="0">
                <a:solidFill>
                  <a:srgbClr val="363929"/>
                </a:solidFill>
              </a:rPr>
              <a:t> </a:t>
            </a:r>
            <a:r>
              <a:rPr sz="5300" b="1" dirty="0">
                <a:solidFill>
                  <a:srgbClr val="363929"/>
                </a:solidFill>
              </a:rPr>
              <a:t>ARRESTO </a:t>
            </a:r>
            <a:r>
              <a:rPr lang="en-US" sz="5300" b="1" dirty="0">
                <a:solidFill>
                  <a:srgbClr val="363929"/>
                </a:solidFill>
              </a:rPr>
              <a:t>CARDIORESPIRATORIO </a:t>
            </a:r>
            <a:r>
              <a:rPr sz="5300" b="1" dirty="0">
                <a:solidFill>
                  <a:srgbClr val="363929"/>
                </a:solidFill>
              </a:rPr>
              <a:t>MATERNO ES CRÍTICA</a:t>
            </a:r>
          </a:p>
        </p:txBody>
      </p:sp>
      <p:sp>
        <p:nvSpPr>
          <p:cNvPr id="53" name="Shape 53"/>
          <p:cNvSpPr/>
          <p:nvPr/>
        </p:nvSpPr>
        <p:spPr>
          <a:xfrm>
            <a:off x="1556067" y="6518106"/>
            <a:ext cx="10093054" cy="1302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900" b="1">
                <a:solidFill>
                  <a:srgbClr val="C82506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900" b="1" dirty="0">
                <a:solidFill>
                  <a:srgbClr val="C82506"/>
                </a:solidFill>
              </a:rPr>
              <a:t>OBJETIVO &lt; 5 MINUTOS DESDE EL PARO CARDIACO</a:t>
            </a:r>
            <a:r>
              <a:rPr lang="en-US" sz="3900" b="1" dirty="0">
                <a:solidFill>
                  <a:srgbClr val="C82506"/>
                </a:solidFill>
              </a:rPr>
              <a:t> (</a:t>
            </a:r>
            <a:r>
              <a:rPr lang="en-US" sz="3900" b="1" i="1" dirty="0">
                <a:solidFill>
                  <a:srgbClr val="C82506"/>
                </a:solidFill>
              </a:rPr>
              <a:t>QUITAR EL FETO EN &lt; 5min</a:t>
            </a:r>
            <a:r>
              <a:rPr lang="en-US" sz="3900" b="1" dirty="0">
                <a:solidFill>
                  <a:srgbClr val="C82506"/>
                </a:solidFill>
              </a:rPr>
              <a:t>)</a:t>
            </a:r>
            <a:endParaRPr sz="3900" b="1" dirty="0">
              <a:solidFill>
                <a:srgbClr val="C82506"/>
              </a:solidFill>
            </a:endParaRP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/>
        </p:nvSpPr>
        <p:spPr>
          <a:xfrm>
            <a:off x="1128330" y="2931471"/>
            <a:ext cx="11408540" cy="6618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endParaRPr sz="2700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700" u="sng">
                <a:solidFill>
                  <a:srgbClr val="363929"/>
                </a:solidFill>
              </a:rPr>
              <a:t>Causas de paro cardíaco materno (EE. UU. y Reino Unido):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2700" u="sng">
              <a:solidFill>
                <a:srgbClr val="363929"/>
              </a:solidFill>
            </a:endParaRPr>
          </a:p>
          <a:p>
            <a:pPr marL="1220192" lvl="2" indent="-127992" algn="l"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600" b="1">
                <a:solidFill>
                  <a:srgbClr val="363929"/>
                </a:solidFill>
              </a:rPr>
              <a:t>Complicaciones de la anestesia: bloqueos neuroaxiales altos </a:t>
            </a:r>
            <a:r>
              <a:rPr sz="2600">
                <a:solidFill>
                  <a:srgbClr val="363929"/>
                </a:solidFill>
              </a:rPr>
              <a:t>por catéteres espinales no reconocidos o espinales después de una anestesia epidural fallida.   </a:t>
            </a:r>
            <a:r>
              <a:rPr sz="1500">
                <a:solidFill>
                  <a:srgbClr val="363929"/>
                </a:solidFill>
              </a:rPr>
              <a:t>(D’Angelo et al. Anesthesiology 2014;120:1505–12).</a:t>
            </a:r>
            <a:endParaRPr sz="2600">
              <a:solidFill>
                <a:srgbClr val="363929"/>
              </a:solidFill>
            </a:endParaRPr>
          </a:p>
          <a:p>
            <a:pPr lvl="3" algn="l">
              <a:defRPr sz="1800">
                <a:solidFill>
                  <a:srgbClr val="000000"/>
                </a:solidFill>
              </a:defRPr>
            </a:pPr>
            <a:endParaRPr sz="2200">
              <a:solidFill>
                <a:srgbClr val="363929"/>
              </a:solidFill>
            </a:endParaRPr>
          </a:p>
          <a:p>
            <a:pPr lvl="5" algn="l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363929"/>
                </a:solidFill>
              </a:rPr>
              <a:t>- Hasta el 38% de los paros cardiacos por hemorragia/hipovolemia antes o después del parto     </a:t>
            </a:r>
            <a:r>
              <a:rPr sz="1500">
                <a:solidFill>
                  <a:srgbClr val="363929"/>
                </a:solidFill>
              </a:rPr>
              <a:t>(Mhyre et al. Anesthesiology 2014;120:810–8)</a:t>
            </a:r>
            <a:endParaRPr sz="2600">
              <a:solidFill>
                <a:srgbClr val="363929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200" b="1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200" b="1">
                <a:solidFill>
                  <a:srgbClr val="363929"/>
                </a:solidFill>
              </a:rPr>
              <a:t>El estudio presentó la evidencia más sólida de que </a:t>
            </a:r>
            <a:r>
              <a:rPr sz="2200" b="1" u="sng">
                <a:solidFill>
                  <a:srgbClr val="363929"/>
                </a:solidFill>
              </a:rPr>
              <a:t>la cesárea perimortem rápida mejora la supervivencia materna..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2200" b="1" u="sng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300" b="1">
                <a:solidFill>
                  <a:srgbClr val="C82506"/>
                </a:solidFill>
              </a:rPr>
              <a:t>La mediana de duración desde el colapso hasta el parto fue de</a:t>
            </a:r>
            <a:r>
              <a:rPr sz="3300" u="sng">
                <a:solidFill>
                  <a:srgbClr val="363929"/>
                </a:solidFill>
              </a:rPr>
              <a:t> 3 min en las sobrevivientes</a:t>
            </a:r>
            <a:r>
              <a:rPr sz="3300" b="1">
                <a:solidFill>
                  <a:srgbClr val="C82506"/>
                </a:solidFill>
              </a:rPr>
              <a:t> y de </a:t>
            </a:r>
            <a:r>
              <a:rPr sz="3300" u="sng">
                <a:solidFill>
                  <a:srgbClr val="363929"/>
                </a:solidFill>
              </a:rPr>
              <a:t>12 min en las que fallecieron.</a:t>
            </a:r>
          </a:p>
        </p:txBody>
      </p:sp>
      <p:sp>
        <p:nvSpPr>
          <p:cNvPr id="56" name="Shape 56"/>
          <p:cNvSpPr/>
          <p:nvPr/>
        </p:nvSpPr>
        <p:spPr>
          <a:xfrm>
            <a:off x="1629847" y="30854"/>
            <a:ext cx="9986151" cy="1276439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sz="75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5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rPr>
              <a:t>Paro Cardíaco Materno</a:t>
            </a:r>
          </a:p>
        </p:txBody>
      </p:sp>
      <p:pic>
        <p:nvPicPr>
          <p:cNvPr id="57" name="Screen Shot 2023-06-20 at 9.59.12 AM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3535669" y="1201218"/>
            <a:ext cx="6174507" cy="2023136"/>
          </a:xfrm>
          <a:prstGeom prst="rect">
            <a:avLst/>
          </a:prstGeom>
          <a:ln w="25400">
            <a:solidFill/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/>
        </p:nvSpPr>
        <p:spPr>
          <a:xfrm>
            <a:off x="502572" y="4942147"/>
            <a:ext cx="11999655" cy="525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defTabSz="434340">
              <a:spcBef>
                <a:spcPts val="3800"/>
              </a:spcBef>
              <a:defRPr sz="1800">
                <a:solidFill>
                  <a:srgbClr val="000000"/>
                </a:solidFill>
              </a:defRPr>
            </a:pPr>
            <a:r>
              <a:rPr sz="4275" u="sng" dirty="0" err="1">
                <a:solidFill>
                  <a:srgbClr val="363929"/>
                </a:solidFill>
              </a:rPr>
              <a:t>Causas</a:t>
            </a:r>
            <a:r>
              <a:rPr sz="4275" u="sng" dirty="0">
                <a:solidFill>
                  <a:srgbClr val="363929"/>
                </a:solidFill>
              </a:rPr>
              <a:t> del </a:t>
            </a:r>
            <a:r>
              <a:rPr sz="4275" u="sng" dirty="0" err="1">
                <a:solidFill>
                  <a:srgbClr val="363929"/>
                </a:solidFill>
              </a:rPr>
              <a:t>paro</a:t>
            </a:r>
            <a:r>
              <a:rPr sz="4275" u="sng" dirty="0">
                <a:solidFill>
                  <a:srgbClr val="363929"/>
                </a:solidFill>
              </a:rPr>
              <a:t> </a:t>
            </a:r>
            <a:r>
              <a:rPr sz="4275" u="sng" dirty="0" err="1">
                <a:solidFill>
                  <a:srgbClr val="363929"/>
                </a:solidFill>
              </a:rPr>
              <a:t>cardíaco</a:t>
            </a:r>
            <a:r>
              <a:rPr sz="4275" u="sng" dirty="0">
                <a:solidFill>
                  <a:srgbClr val="363929"/>
                </a:solidFill>
              </a:rPr>
              <a:t> </a:t>
            </a:r>
            <a:r>
              <a:rPr sz="4275" u="sng" dirty="0" err="1">
                <a:solidFill>
                  <a:srgbClr val="363929"/>
                </a:solidFill>
              </a:rPr>
              <a:t>materno</a:t>
            </a:r>
            <a:r>
              <a:rPr sz="4275" u="sng" dirty="0">
                <a:solidFill>
                  <a:srgbClr val="363929"/>
                </a:solidFill>
              </a:rPr>
              <a:t>:</a:t>
            </a:r>
          </a:p>
          <a:p>
            <a:pPr marL="1232138" lvl="2" indent="-194548" algn="l" defTabSz="434340">
              <a:spcBef>
                <a:spcPts val="3800"/>
              </a:spcBef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4275" dirty="0">
                <a:solidFill>
                  <a:srgbClr val="363929"/>
                </a:solidFill>
              </a:rPr>
              <a:t> </a:t>
            </a:r>
            <a:r>
              <a:rPr sz="4275" b="1" dirty="0">
                <a:solidFill>
                  <a:srgbClr val="363929"/>
                </a:solidFill>
              </a:rPr>
              <a:t>25% </a:t>
            </a:r>
            <a:r>
              <a:rPr lang="en-US" sz="4275" b="1" dirty="0" err="1">
                <a:solidFill>
                  <a:srgbClr val="363929"/>
                </a:solidFill>
              </a:rPr>
              <a:t>causadas</a:t>
            </a:r>
            <a:r>
              <a:rPr lang="en-US" sz="4275" b="1" dirty="0">
                <a:solidFill>
                  <a:srgbClr val="363929"/>
                </a:solidFill>
              </a:rPr>
              <a:t> </a:t>
            </a:r>
            <a:r>
              <a:rPr sz="4275" b="1" dirty="0">
                <a:solidFill>
                  <a:srgbClr val="363929"/>
                </a:solidFill>
              </a:rPr>
              <a:t>por anesthesia: </a:t>
            </a:r>
            <a:r>
              <a:rPr sz="4275" dirty="0">
                <a:solidFill>
                  <a:srgbClr val="363929"/>
                </a:solidFill>
              </a:rPr>
              <a:t>la </a:t>
            </a:r>
            <a:r>
              <a:rPr sz="4275" dirty="0" err="1">
                <a:solidFill>
                  <a:srgbClr val="363929"/>
                </a:solidFill>
              </a:rPr>
              <a:t>mayoría</a:t>
            </a:r>
            <a:r>
              <a:rPr sz="4275" dirty="0">
                <a:solidFill>
                  <a:srgbClr val="363929"/>
                </a:solidFill>
              </a:rPr>
              <a:t> </a:t>
            </a:r>
            <a:r>
              <a:rPr sz="4275" dirty="0" err="1">
                <a:solidFill>
                  <a:srgbClr val="363929"/>
                </a:solidFill>
              </a:rPr>
              <a:t>espinal</a:t>
            </a:r>
            <a:r>
              <a:rPr sz="4275" dirty="0">
                <a:solidFill>
                  <a:srgbClr val="363929"/>
                </a:solidFill>
              </a:rPr>
              <a:t> total</a:t>
            </a:r>
          </a:p>
          <a:p>
            <a:pPr marL="1232138" lvl="2" indent="-194548" algn="l" defTabSz="434340">
              <a:spcBef>
                <a:spcPts val="3800"/>
              </a:spcBef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4275" dirty="0">
                <a:solidFill>
                  <a:srgbClr val="363929"/>
                </a:solidFill>
              </a:rPr>
              <a:t> </a:t>
            </a:r>
            <a:r>
              <a:rPr sz="4275" b="1" dirty="0" err="1">
                <a:solidFill>
                  <a:srgbClr val="C82506"/>
                </a:solidFill>
              </a:rPr>
              <a:t>Supervivencia</a:t>
            </a:r>
            <a:r>
              <a:rPr sz="4275" b="1" dirty="0">
                <a:solidFill>
                  <a:srgbClr val="C82506"/>
                </a:solidFill>
              </a:rPr>
              <a:t> </a:t>
            </a:r>
            <a:r>
              <a:rPr sz="4275" b="1" dirty="0" err="1">
                <a:solidFill>
                  <a:srgbClr val="C82506"/>
                </a:solidFill>
              </a:rPr>
              <a:t>mejorada</a:t>
            </a:r>
            <a:r>
              <a:rPr sz="4275" b="1" dirty="0">
                <a:solidFill>
                  <a:srgbClr val="C82506"/>
                </a:solidFill>
              </a:rPr>
              <a:t> con RCP INMEDIATA y C/S &lt; 5min (perimortem)</a:t>
            </a:r>
            <a:endParaRPr sz="4275" dirty="0">
              <a:solidFill>
                <a:srgbClr val="363929"/>
              </a:solidFill>
            </a:endParaRPr>
          </a:p>
        </p:txBody>
      </p:sp>
      <p:sp>
        <p:nvSpPr>
          <p:cNvPr id="60" name="Shape 60"/>
          <p:cNvSpPr/>
          <p:nvPr/>
        </p:nvSpPr>
        <p:spPr>
          <a:xfrm>
            <a:off x="1556067" y="217824"/>
            <a:ext cx="10401619" cy="1438455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sz="75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5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rPr>
              <a:t>Paro Cardíaco Materno</a:t>
            </a:r>
          </a:p>
        </p:txBody>
      </p:sp>
      <p:pic>
        <p:nvPicPr>
          <p:cNvPr id="61" name="Screen Shot 2023-06-20 at 9.28.37 AM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3512820" y="1415541"/>
            <a:ext cx="5979160" cy="3508779"/>
          </a:xfrm>
          <a:prstGeom prst="rect">
            <a:avLst/>
          </a:prstGeom>
          <a:ln w="25400">
            <a:solidFill/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/>
          </p:cNvSpPr>
          <p:nvPr>
            <p:ph type="body" idx="4294967295"/>
          </p:nvPr>
        </p:nvSpPr>
        <p:spPr>
          <a:xfrm>
            <a:off x="648487" y="3906993"/>
            <a:ext cx="11936324" cy="5462731"/>
          </a:xfrm>
          <a:prstGeom prst="rect">
            <a:avLst/>
          </a:prstGeom>
        </p:spPr>
        <p:txBody>
          <a:bodyPr/>
          <a:lstStyle/>
          <a:p>
            <a:pPr marL="276352" lvl="0" indent="-276352" defTabSz="310895">
              <a:spcBef>
                <a:spcPts val="270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lang="en-US" sz="2516" b="1" dirty="0">
                <a:solidFill>
                  <a:srgbClr val="363929"/>
                </a:solidFill>
              </a:rPr>
              <a:t>PIDA </a:t>
            </a:r>
            <a:r>
              <a:rPr sz="2516" b="1" dirty="0">
                <a:solidFill>
                  <a:srgbClr val="363929"/>
                </a:solidFill>
              </a:rPr>
              <a:t>AYUDA: </a:t>
            </a:r>
            <a:r>
              <a:rPr sz="2516" dirty="0">
                <a:solidFill>
                  <a:srgbClr val="363929"/>
                </a:solidFill>
              </a:rPr>
              <a:t>Más personal de </a:t>
            </a:r>
            <a:r>
              <a:rPr sz="2516" dirty="0" err="1">
                <a:solidFill>
                  <a:srgbClr val="363929"/>
                </a:solidFill>
              </a:rPr>
              <a:t>anestesia</a:t>
            </a:r>
            <a:r>
              <a:rPr sz="2516" dirty="0">
                <a:solidFill>
                  <a:srgbClr val="363929"/>
                </a:solidFill>
              </a:rPr>
              <a:t>, </a:t>
            </a:r>
            <a:r>
              <a:rPr sz="2516" dirty="0" err="1">
                <a:solidFill>
                  <a:srgbClr val="363929"/>
                </a:solidFill>
              </a:rPr>
              <a:t>obstetra</a:t>
            </a:r>
            <a:r>
              <a:rPr sz="2516" dirty="0">
                <a:solidFill>
                  <a:srgbClr val="363929"/>
                </a:solidFill>
              </a:rPr>
              <a:t>(s), personal </a:t>
            </a:r>
            <a:r>
              <a:rPr sz="2516" dirty="0" err="1">
                <a:solidFill>
                  <a:srgbClr val="363929"/>
                </a:solidFill>
              </a:rPr>
              <a:t>quirúrgico</a:t>
            </a:r>
            <a:r>
              <a:rPr sz="2516" dirty="0">
                <a:solidFill>
                  <a:srgbClr val="363929"/>
                </a:solidFill>
              </a:rPr>
              <a:t> y de </a:t>
            </a:r>
            <a:r>
              <a:rPr sz="2516" dirty="0" err="1">
                <a:solidFill>
                  <a:srgbClr val="363929"/>
                </a:solidFill>
              </a:rPr>
              <a:t>enfermería</a:t>
            </a:r>
            <a:r>
              <a:rPr sz="2516" dirty="0">
                <a:solidFill>
                  <a:srgbClr val="363929"/>
                </a:solidFill>
              </a:rPr>
              <a:t> para </a:t>
            </a:r>
            <a:r>
              <a:rPr sz="2516" dirty="0" err="1">
                <a:solidFill>
                  <a:srgbClr val="363929"/>
                </a:solidFill>
              </a:rPr>
              <a:t>prepararse</a:t>
            </a:r>
            <a:r>
              <a:rPr sz="2516" dirty="0">
                <a:solidFill>
                  <a:srgbClr val="363929"/>
                </a:solidFill>
              </a:rPr>
              <a:t> para </a:t>
            </a:r>
            <a:r>
              <a:rPr sz="2516" dirty="0" err="1">
                <a:solidFill>
                  <a:srgbClr val="363929"/>
                </a:solidFill>
              </a:rPr>
              <a:t>cesárea</a:t>
            </a:r>
            <a:r>
              <a:rPr sz="2516" dirty="0">
                <a:solidFill>
                  <a:srgbClr val="363929"/>
                </a:solidFill>
              </a:rPr>
              <a:t> de </a:t>
            </a:r>
            <a:r>
              <a:rPr sz="2516" dirty="0" err="1">
                <a:solidFill>
                  <a:srgbClr val="363929"/>
                </a:solidFill>
              </a:rPr>
              <a:t>emergencia</a:t>
            </a:r>
            <a:endParaRPr sz="2516" b="1" dirty="0">
              <a:solidFill>
                <a:srgbClr val="363929"/>
              </a:solidFill>
            </a:endParaRPr>
          </a:p>
          <a:p>
            <a:pPr marL="829055" lvl="2" indent="-276352" defTabSz="310895">
              <a:spcBef>
                <a:spcPts val="270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516" b="1" dirty="0" err="1">
                <a:solidFill>
                  <a:srgbClr val="FF0000"/>
                </a:solidFill>
              </a:rPr>
              <a:t>Cesárea</a:t>
            </a:r>
            <a:r>
              <a:rPr sz="2516" b="1" dirty="0">
                <a:solidFill>
                  <a:srgbClr val="FF0000"/>
                </a:solidFill>
              </a:rPr>
              <a:t> </a:t>
            </a:r>
            <a:r>
              <a:rPr sz="2516" b="1" u="sng" dirty="0" err="1">
                <a:solidFill>
                  <a:srgbClr val="FF0000"/>
                </a:solidFill>
              </a:rPr>
              <a:t>en</a:t>
            </a:r>
            <a:r>
              <a:rPr sz="2516" b="1" u="sng" dirty="0">
                <a:solidFill>
                  <a:srgbClr val="FF0000"/>
                </a:solidFill>
              </a:rPr>
              <a:t> el sitio del </a:t>
            </a:r>
            <a:r>
              <a:rPr sz="2516" b="1" u="sng" dirty="0" err="1">
                <a:solidFill>
                  <a:srgbClr val="FF0000"/>
                </a:solidFill>
              </a:rPr>
              <a:t>colapso</a:t>
            </a:r>
            <a:r>
              <a:rPr sz="2516" b="1" u="sng" dirty="0">
                <a:solidFill>
                  <a:srgbClr val="FF0000"/>
                </a:solidFill>
              </a:rPr>
              <a:t> </a:t>
            </a:r>
            <a:r>
              <a:rPr sz="2516" b="1" u="sng" dirty="0" err="1">
                <a:solidFill>
                  <a:srgbClr val="FF0000"/>
                </a:solidFill>
              </a:rPr>
              <a:t>en</a:t>
            </a:r>
            <a:r>
              <a:rPr sz="2516" b="1" u="sng" dirty="0">
                <a:solidFill>
                  <a:srgbClr val="FF0000"/>
                </a:solidFill>
              </a:rPr>
              <a:t> &lt; 5 min</a:t>
            </a:r>
            <a:r>
              <a:rPr sz="2516" b="1" dirty="0">
                <a:solidFill>
                  <a:srgbClr val="FF0000"/>
                </a:solidFill>
              </a:rPr>
              <a:t>. </a:t>
            </a:r>
            <a:r>
              <a:rPr sz="2516" b="1" u="sng" dirty="0">
                <a:solidFill>
                  <a:srgbClr val="FF0000"/>
                </a:solidFill>
              </a:rPr>
              <a:t>NO MOVER AL PACIENTE</a:t>
            </a:r>
            <a:endParaRPr sz="2516" u="sng" dirty="0">
              <a:solidFill>
                <a:srgbClr val="FF0000"/>
              </a:solidFill>
            </a:endParaRPr>
          </a:p>
          <a:p>
            <a:pPr marL="276352" lvl="0" indent="-276352" defTabSz="310895">
              <a:spcBef>
                <a:spcPts val="270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516" b="1" dirty="0" err="1">
                <a:solidFill>
                  <a:srgbClr val="363929"/>
                </a:solidFill>
              </a:rPr>
              <a:t>Iniciar</a:t>
            </a:r>
            <a:r>
              <a:rPr sz="2516" b="1" dirty="0">
                <a:solidFill>
                  <a:srgbClr val="363929"/>
                </a:solidFill>
              </a:rPr>
              <a:t> RCP </a:t>
            </a:r>
            <a:r>
              <a:rPr sz="2516" b="1" dirty="0" err="1">
                <a:solidFill>
                  <a:srgbClr val="363929"/>
                </a:solidFill>
              </a:rPr>
              <a:t>inmediatamente</a:t>
            </a:r>
            <a:r>
              <a:rPr sz="2516" b="1" dirty="0">
                <a:solidFill>
                  <a:srgbClr val="363929"/>
                </a:solidFill>
              </a:rPr>
              <a:t>: </a:t>
            </a:r>
            <a:r>
              <a:rPr sz="2516" dirty="0">
                <a:solidFill>
                  <a:srgbClr val="363929"/>
                </a:solidFill>
              </a:rPr>
              <a:t>Si </a:t>
            </a:r>
            <a:r>
              <a:rPr sz="2516" dirty="0" err="1">
                <a:solidFill>
                  <a:srgbClr val="363929"/>
                </a:solidFill>
              </a:rPr>
              <a:t>útero</a:t>
            </a:r>
            <a:r>
              <a:rPr sz="2516" dirty="0">
                <a:solidFill>
                  <a:srgbClr val="363929"/>
                </a:solidFill>
              </a:rPr>
              <a:t> </a:t>
            </a:r>
            <a:r>
              <a:rPr sz="2516" dirty="0" err="1">
                <a:solidFill>
                  <a:srgbClr val="363929"/>
                </a:solidFill>
              </a:rPr>
              <a:t>grávido</a:t>
            </a:r>
            <a:r>
              <a:rPr sz="2516" dirty="0">
                <a:solidFill>
                  <a:srgbClr val="363929"/>
                </a:solidFill>
              </a:rPr>
              <a:t>, use </a:t>
            </a:r>
            <a:r>
              <a:rPr sz="2516" dirty="0" err="1">
                <a:solidFill>
                  <a:srgbClr val="363929"/>
                </a:solidFill>
              </a:rPr>
              <a:t>desplazamiento</a:t>
            </a:r>
            <a:r>
              <a:rPr sz="2516" dirty="0">
                <a:solidFill>
                  <a:srgbClr val="363929"/>
                </a:solidFill>
              </a:rPr>
              <a:t> </a:t>
            </a:r>
            <a:r>
              <a:rPr sz="2516" dirty="0" err="1">
                <a:solidFill>
                  <a:srgbClr val="363929"/>
                </a:solidFill>
              </a:rPr>
              <a:t>uterino</a:t>
            </a:r>
            <a:r>
              <a:rPr sz="2516" dirty="0">
                <a:solidFill>
                  <a:srgbClr val="363929"/>
                </a:solidFill>
              </a:rPr>
              <a:t> </a:t>
            </a:r>
            <a:r>
              <a:rPr sz="2516" dirty="0" err="1">
                <a:solidFill>
                  <a:srgbClr val="363929"/>
                </a:solidFill>
              </a:rPr>
              <a:t>izquierdo</a:t>
            </a:r>
            <a:endParaRPr sz="2516" dirty="0">
              <a:solidFill>
                <a:srgbClr val="363929"/>
              </a:solidFill>
            </a:endParaRPr>
          </a:p>
          <a:p>
            <a:pPr marL="276352" lvl="0" indent="-276352" defTabSz="310895">
              <a:spcBef>
                <a:spcPts val="270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516" dirty="0" err="1">
                <a:solidFill>
                  <a:srgbClr val="363929"/>
                </a:solidFill>
              </a:rPr>
              <a:t>Siga</a:t>
            </a:r>
            <a:r>
              <a:rPr sz="2516" dirty="0">
                <a:solidFill>
                  <a:srgbClr val="363929"/>
                </a:solidFill>
              </a:rPr>
              <a:t> </a:t>
            </a:r>
            <a:r>
              <a:rPr sz="2516" dirty="0" err="1">
                <a:solidFill>
                  <a:srgbClr val="363929"/>
                </a:solidFill>
              </a:rPr>
              <a:t>protocolos</a:t>
            </a:r>
            <a:r>
              <a:rPr sz="2516" dirty="0">
                <a:solidFill>
                  <a:srgbClr val="363929"/>
                </a:solidFill>
              </a:rPr>
              <a:t> de </a:t>
            </a:r>
            <a:r>
              <a:rPr sz="2516" dirty="0" err="1">
                <a:solidFill>
                  <a:srgbClr val="363929"/>
                </a:solidFill>
              </a:rPr>
              <a:t>soporte</a:t>
            </a:r>
            <a:r>
              <a:rPr sz="2516" dirty="0">
                <a:solidFill>
                  <a:srgbClr val="363929"/>
                </a:solidFill>
              </a:rPr>
              <a:t> vital </a:t>
            </a:r>
            <a:r>
              <a:rPr sz="2516" dirty="0" err="1">
                <a:solidFill>
                  <a:srgbClr val="363929"/>
                </a:solidFill>
              </a:rPr>
              <a:t>avanzado</a:t>
            </a:r>
            <a:r>
              <a:rPr sz="2516" dirty="0">
                <a:solidFill>
                  <a:srgbClr val="363929"/>
                </a:solidFill>
              </a:rPr>
              <a:t>/RCP: </a:t>
            </a:r>
            <a:r>
              <a:rPr sz="2516" b="1" dirty="0">
                <a:solidFill>
                  <a:srgbClr val="363929"/>
                </a:solidFill>
              </a:rPr>
              <a:t>las </a:t>
            </a:r>
            <a:r>
              <a:rPr sz="2516" b="1" dirty="0" err="1">
                <a:solidFill>
                  <a:srgbClr val="363929"/>
                </a:solidFill>
              </a:rPr>
              <a:t>mismas</a:t>
            </a:r>
            <a:r>
              <a:rPr sz="2516" b="1" dirty="0">
                <a:solidFill>
                  <a:srgbClr val="363929"/>
                </a:solidFill>
              </a:rPr>
              <a:t> </a:t>
            </a:r>
            <a:r>
              <a:rPr sz="2516" b="1" dirty="0" err="1">
                <a:solidFill>
                  <a:srgbClr val="363929"/>
                </a:solidFill>
              </a:rPr>
              <a:t>dosis</a:t>
            </a:r>
            <a:r>
              <a:rPr sz="2516" b="1" dirty="0">
                <a:solidFill>
                  <a:srgbClr val="363929"/>
                </a:solidFill>
              </a:rPr>
              <a:t> de </a:t>
            </a:r>
            <a:r>
              <a:rPr sz="2516" b="1" dirty="0" err="1">
                <a:solidFill>
                  <a:srgbClr val="363929"/>
                </a:solidFill>
              </a:rPr>
              <a:t>medicamentos</a:t>
            </a:r>
            <a:r>
              <a:rPr sz="2516" b="1" dirty="0">
                <a:solidFill>
                  <a:srgbClr val="363929"/>
                </a:solidFill>
              </a:rPr>
              <a:t> y </a:t>
            </a:r>
            <a:r>
              <a:rPr sz="2516" b="1" dirty="0" err="1">
                <a:solidFill>
                  <a:srgbClr val="363929"/>
                </a:solidFill>
              </a:rPr>
              <a:t>desfibrilación</a:t>
            </a:r>
            <a:r>
              <a:rPr sz="2516" b="1" dirty="0">
                <a:solidFill>
                  <a:srgbClr val="363929"/>
                </a:solidFill>
              </a:rPr>
              <a:t>.. </a:t>
            </a:r>
          </a:p>
          <a:p>
            <a:pPr marL="829055" lvl="2" indent="-276352" defTabSz="310895">
              <a:spcBef>
                <a:spcPts val="270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516" b="1" dirty="0">
                <a:solidFill>
                  <a:srgbClr val="FF2600"/>
                </a:solidFill>
              </a:rPr>
              <a:t>“Lo que es </a:t>
            </a:r>
            <a:r>
              <a:rPr sz="2516" b="1" dirty="0" err="1">
                <a:solidFill>
                  <a:srgbClr val="FF2600"/>
                </a:solidFill>
              </a:rPr>
              <a:t>bueno</a:t>
            </a:r>
            <a:r>
              <a:rPr sz="2516" b="1" dirty="0">
                <a:solidFill>
                  <a:srgbClr val="FF2600"/>
                </a:solidFill>
              </a:rPr>
              <a:t> para </a:t>
            </a:r>
            <a:r>
              <a:rPr sz="2516" b="1" dirty="0" err="1">
                <a:solidFill>
                  <a:srgbClr val="FF2600"/>
                </a:solidFill>
              </a:rPr>
              <a:t>mamá</a:t>
            </a:r>
            <a:r>
              <a:rPr sz="2516" b="1" dirty="0">
                <a:solidFill>
                  <a:srgbClr val="FF2600"/>
                </a:solidFill>
              </a:rPr>
              <a:t> es </a:t>
            </a:r>
            <a:r>
              <a:rPr sz="2516" b="1" dirty="0" err="1">
                <a:solidFill>
                  <a:srgbClr val="FF2600"/>
                </a:solidFill>
              </a:rPr>
              <a:t>bueno</a:t>
            </a:r>
            <a:r>
              <a:rPr sz="2516" b="1" dirty="0">
                <a:solidFill>
                  <a:srgbClr val="FF2600"/>
                </a:solidFill>
              </a:rPr>
              <a:t> para el </a:t>
            </a:r>
            <a:r>
              <a:rPr sz="2516" b="1" dirty="0" err="1">
                <a:solidFill>
                  <a:srgbClr val="FF2600"/>
                </a:solidFill>
              </a:rPr>
              <a:t>bebé</a:t>
            </a:r>
            <a:endParaRPr sz="2516" b="1" dirty="0">
              <a:solidFill>
                <a:srgbClr val="363929"/>
              </a:solidFill>
            </a:endParaRPr>
          </a:p>
          <a:p>
            <a:pPr marL="829055" lvl="2" indent="-276352" defTabSz="310895">
              <a:spcBef>
                <a:spcPts val="270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516" dirty="0">
                <a:solidFill>
                  <a:srgbClr val="363929"/>
                </a:solidFill>
              </a:rPr>
              <a:t>O2 al 100%, </a:t>
            </a:r>
            <a:r>
              <a:rPr sz="2516" dirty="0" err="1">
                <a:solidFill>
                  <a:srgbClr val="363929"/>
                </a:solidFill>
              </a:rPr>
              <a:t>desfibrilación</a:t>
            </a:r>
            <a:r>
              <a:rPr sz="2516" dirty="0">
                <a:solidFill>
                  <a:srgbClr val="363929"/>
                </a:solidFill>
              </a:rPr>
              <a:t>, </a:t>
            </a:r>
            <a:r>
              <a:rPr sz="2516" dirty="0" err="1">
                <a:solidFill>
                  <a:srgbClr val="363929"/>
                </a:solidFill>
              </a:rPr>
              <a:t>epinefrina</a:t>
            </a:r>
            <a:r>
              <a:rPr sz="2516" dirty="0">
                <a:solidFill>
                  <a:srgbClr val="363929"/>
                </a:solidFill>
              </a:rPr>
              <a:t>, </a:t>
            </a:r>
            <a:r>
              <a:rPr sz="2516" dirty="0" err="1">
                <a:solidFill>
                  <a:srgbClr val="363929"/>
                </a:solidFill>
              </a:rPr>
              <a:t>amiodarona</a:t>
            </a:r>
            <a:r>
              <a:rPr sz="2516" dirty="0">
                <a:solidFill>
                  <a:srgbClr val="363929"/>
                </a:solidFill>
              </a:rPr>
              <a:t>, etc.</a:t>
            </a:r>
          </a:p>
        </p:txBody>
      </p:sp>
      <p:sp>
        <p:nvSpPr>
          <p:cNvPr id="64" name="Shape 64"/>
          <p:cNvSpPr/>
          <p:nvPr/>
        </p:nvSpPr>
        <p:spPr>
          <a:xfrm>
            <a:off x="1415840" y="217824"/>
            <a:ext cx="10401618" cy="1438455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sz="75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5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rPr>
              <a:t>Paro Cardíaco Materno</a:t>
            </a:r>
          </a:p>
        </p:txBody>
      </p:sp>
      <p:pic>
        <p:nvPicPr>
          <p:cNvPr id="65" name="Screen Shot 2023-06-13 at 9.00.30 PM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3097796" y="1414583"/>
            <a:ext cx="7037705" cy="2327787"/>
          </a:xfrm>
          <a:prstGeom prst="rect">
            <a:avLst/>
          </a:prstGeom>
          <a:ln w="25400">
            <a:solidFill/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69"/>
          <p:cNvGrpSpPr/>
          <p:nvPr/>
        </p:nvGrpSpPr>
        <p:grpSpPr>
          <a:xfrm>
            <a:off x="846313" y="4876800"/>
            <a:ext cx="5952279" cy="2708851"/>
            <a:chOff x="0" y="0"/>
            <a:chExt cx="6206541" cy="2645956"/>
          </a:xfrm>
        </p:grpSpPr>
        <p:pic>
          <p:nvPicPr>
            <p:cNvPr id="67" name="Screen Shot 2023-08-07 at 12.29.35 PM.png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253490"/>
              <a:ext cx="6206542" cy="23924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8" name="Screen Shot 2023-08-13 at 9.43.13 PM.png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540547" y="0"/>
              <a:ext cx="1625096" cy="16404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0" name="Shape 70"/>
          <p:cNvSpPr/>
          <p:nvPr/>
        </p:nvSpPr>
        <p:spPr>
          <a:xfrm>
            <a:off x="556834" y="1218913"/>
            <a:ext cx="11891132" cy="29381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09575" lvl="0" indent="-40957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 dirty="0" err="1">
                <a:solidFill>
                  <a:srgbClr val="363929"/>
                </a:solidFill>
              </a:rPr>
              <a:t>Deje</a:t>
            </a:r>
            <a:r>
              <a:rPr sz="2600" dirty="0">
                <a:solidFill>
                  <a:srgbClr val="363929"/>
                </a:solidFill>
              </a:rPr>
              <a:t> al </a:t>
            </a:r>
            <a:r>
              <a:rPr sz="2600" dirty="0" err="1">
                <a:solidFill>
                  <a:srgbClr val="363929"/>
                </a:solidFill>
              </a:rPr>
              <a:t>paciente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en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decúbito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supino</a:t>
            </a:r>
            <a:r>
              <a:rPr sz="2600" dirty="0">
                <a:solidFill>
                  <a:srgbClr val="363929"/>
                </a:solidFill>
              </a:rPr>
              <a:t> y </a:t>
            </a:r>
            <a:r>
              <a:rPr sz="2600" dirty="0" err="1">
                <a:solidFill>
                  <a:srgbClr val="363929"/>
                </a:solidFill>
              </a:rPr>
              <a:t>plano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durante</a:t>
            </a:r>
            <a:r>
              <a:rPr sz="2600" dirty="0">
                <a:solidFill>
                  <a:srgbClr val="363929"/>
                </a:solidFill>
              </a:rPr>
              <a:t> la RCP.</a:t>
            </a:r>
          </a:p>
          <a:p>
            <a:pPr marL="409575" lvl="0" indent="-40957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 dirty="0">
                <a:solidFill>
                  <a:srgbClr val="363929"/>
                </a:solidFill>
              </a:rPr>
              <a:t>Se debe </a:t>
            </a:r>
            <a:r>
              <a:rPr sz="2600" dirty="0" err="1">
                <a:solidFill>
                  <a:srgbClr val="363929"/>
                </a:solidFill>
              </a:rPr>
              <a:t>utilizar</a:t>
            </a:r>
            <a:r>
              <a:rPr sz="2600" dirty="0">
                <a:solidFill>
                  <a:srgbClr val="363929"/>
                </a:solidFill>
              </a:rPr>
              <a:t> un </a:t>
            </a:r>
            <a:r>
              <a:rPr sz="2600" dirty="0" err="1">
                <a:solidFill>
                  <a:srgbClr val="363929"/>
                </a:solidFill>
              </a:rPr>
              <a:t>tablero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firme</a:t>
            </a:r>
            <a:r>
              <a:rPr sz="2600" dirty="0">
                <a:solidFill>
                  <a:srgbClr val="363929"/>
                </a:solidFill>
              </a:rPr>
              <a:t> para </a:t>
            </a:r>
            <a:r>
              <a:rPr sz="2600" dirty="0" err="1">
                <a:solidFill>
                  <a:srgbClr val="363929"/>
                </a:solidFill>
              </a:rPr>
              <a:t>mejorar</a:t>
            </a:r>
            <a:r>
              <a:rPr sz="2600" dirty="0">
                <a:solidFill>
                  <a:srgbClr val="363929"/>
                </a:solidFill>
              </a:rPr>
              <a:t> las </a:t>
            </a:r>
            <a:r>
              <a:rPr sz="2600" dirty="0" err="1">
                <a:solidFill>
                  <a:srgbClr val="363929"/>
                </a:solidFill>
              </a:rPr>
              <a:t>compresiones</a:t>
            </a:r>
            <a:r>
              <a:rPr sz="2600" dirty="0">
                <a:solidFill>
                  <a:srgbClr val="363929"/>
                </a:solidFill>
              </a:rPr>
              <a:t>.</a:t>
            </a:r>
          </a:p>
          <a:p>
            <a:pPr marL="409575" lvl="0" indent="-40957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 dirty="0">
                <a:solidFill>
                  <a:srgbClr val="363929"/>
                </a:solidFill>
              </a:rPr>
              <a:t>Usar </a:t>
            </a:r>
            <a:r>
              <a:rPr sz="2600" dirty="0" err="1">
                <a:solidFill>
                  <a:srgbClr val="363929"/>
                </a:solidFill>
              </a:rPr>
              <a:t>desplazamiento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uterino</a:t>
            </a:r>
            <a:r>
              <a:rPr sz="2600" dirty="0">
                <a:solidFill>
                  <a:srgbClr val="363929"/>
                </a:solidFill>
              </a:rPr>
              <a:t> manual a la </a:t>
            </a:r>
            <a:r>
              <a:rPr sz="2600" dirty="0" err="1">
                <a:solidFill>
                  <a:srgbClr val="363929"/>
                </a:solidFill>
              </a:rPr>
              <a:t>izquierda</a:t>
            </a:r>
            <a:endParaRPr sz="2600" dirty="0">
              <a:solidFill>
                <a:srgbClr val="363929"/>
              </a:solidFill>
            </a:endParaRPr>
          </a:p>
          <a:p>
            <a:pPr marL="955675" lvl="1" indent="-40957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 dirty="0">
                <a:solidFill>
                  <a:srgbClr val="363929"/>
                </a:solidFill>
              </a:rPr>
              <a:t>NO incline el </a:t>
            </a:r>
            <a:r>
              <a:rPr sz="2600" dirty="0" err="1">
                <a:solidFill>
                  <a:srgbClr val="363929"/>
                </a:solidFill>
              </a:rPr>
              <a:t>tablero</a:t>
            </a:r>
            <a:endParaRPr sz="2600" dirty="0">
              <a:solidFill>
                <a:srgbClr val="363929"/>
              </a:solidFill>
            </a:endParaRPr>
          </a:p>
          <a:p>
            <a:pPr marL="955675" lvl="1" indent="-40957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 dirty="0">
                <a:solidFill>
                  <a:srgbClr val="363929"/>
                </a:solidFill>
              </a:rPr>
              <a:t>NO usar manta/</a:t>
            </a:r>
            <a:r>
              <a:rPr sz="2600" dirty="0" err="1">
                <a:solidFill>
                  <a:srgbClr val="363929"/>
                </a:solidFill>
              </a:rPr>
              <a:t>rollo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debajo</a:t>
            </a:r>
            <a:r>
              <a:rPr sz="2600" dirty="0">
                <a:solidFill>
                  <a:srgbClr val="363929"/>
                </a:solidFill>
              </a:rPr>
              <a:t> de la </a:t>
            </a:r>
            <a:r>
              <a:rPr sz="2600" dirty="0" err="1">
                <a:solidFill>
                  <a:srgbClr val="363929"/>
                </a:solidFill>
              </a:rPr>
              <a:t>cadera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izquierda</a:t>
            </a:r>
            <a:r>
              <a:rPr sz="2600" dirty="0">
                <a:solidFill>
                  <a:srgbClr val="363929"/>
                </a:solidFill>
              </a:rPr>
              <a:t>.</a:t>
            </a:r>
          </a:p>
          <a:p>
            <a:pPr marL="1501775" lvl="2" indent="-40957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 dirty="0">
                <a:solidFill>
                  <a:srgbClr val="363929"/>
                </a:solidFill>
              </a:rPr>
              <a:t>La </a:t>
            </a:r>
            <a:r>
              <a:rPr sz="2600" dirty="0" err="1">
                <a:solidFill>
                  <a:srgbClr val="363929"/>
                </a:solidFill>
              </a:rPr>
              <a:t>inclinación</a:t>
            </a:r>
            <a:r>
              <a:rPr sz="2600" dirty="0">
                <a:solidFill>
                  <a:srgbClr val="363929"/>
                </a:solidFill>
              </a:rPr>
              <a:t> de 30 </a:t>
            </a:r>
            <a:r>
              <a:rPr sz="2600" dirty="0" err="1">
                <a:solidFill>
                  <a:srgbClr val="363929"/>
                </a:solidFill>
              </a:rPr>
              <a:t>grados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disminuye</a:t>
            </a:r>
            <a:r>
              <a:rPr sz="2600" dirty="0">
                <a:solidFill>
                  <a:srgbClr val="363929"/>
                </a:solidFill>
              </a:rPr>
              <a:t> la </a:t>
            </a:r>
            <a:r>
              <a:rPr sz="2600" dirty="0" err="1">
                <a:solidFill>
                  <a:srgbClr val="363929"/>
                </a:solidFill>
              </a:rPr>
              <a:t>fuerza</a:t>
            </a:r>
            <a:r>
              <a:rPr sz="2600" dirty="0">
                <a:solidFill>
                  <a:srgbClr val="363929"/>
                </a:solidFill>
              </a:rPr>
              <a:t> y la </a:t>
            </a:r>
            <a:r>
              <a:rPr sz="2600" dirty="0" err="1">
                <a:solidFill>
                  <a:srgbClr val="363929"/>
                </a:solidFill>
              </a:rPr>
              <a:t>eficacia</a:t>
            </a:r>
            <a:r>
              <a:rPr sz="2600" dirty="0">
                <a:solidFill>
                  <a:srgbClr val="363929"/>
                </a:solidFill>
              </a:rPr>
              <a:t> de las </a:t>
            </a:r>
            <a:r>
              <a:rPr sz="2600" dirty="0" err="1">
                <a:solidFill>
                  <a:srgbClr val="363929"/>
                </a:solidFill>
              </a:rPr>
              <a:t>compresiones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torácicas</a:t>
            </a:r>
            <a:r>
              <a:rPr sz="2600" dirty="0">
                <a:solidFill>
                  <a:srgbClr val="363929"/>
                </a:solidFill>
              </a:rPr>
              <a:t>. </a:t>
            </a:r>
            <a:r>
              <a:rPr sz="1400" dirty="0">
                <a:solidFill>
                  <a:srgbClr val="363929"/>
                </a:solidFill>
              </a:rPr>
              <a:t>(AHA, 2015)</a:t>
            </a:r>
          </a:p>
        </p:txBody>
      </p:sp>
      <p:pic>
        <p:nvPicPr>
          <p:cNvPr id="71" name="Screen Shot 2023-08-13 at 9.48.35 PM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7198957" y="4032570"/>
            <a:ext cx="5459673" cy="5216177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/>
        </p:nvSpPr>
        <p:spPr>
          <a:xfrm>
            <a:off x="9598635" y="9215341"/>
            <a:ext cx="2584731" cy="3130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1312740" lvl="2" indent="-220540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363929"/>
                </a:solidFill>
              </a:rPr>
              <a:t>(AHA, 2015)</a:t>
            </a:r>
          </a:p>
        </p:txBody>
      </p:sp>
      <p:sp>
        <p:nvSpPr>
          <p:cNvPr id="73" name="Shape 73"/>
          <p:cNvSpPr/>
          <p:nvPr/>
        </p:nvSpPr>
        <p:spPr>
          <a:xfrm>
            <a:off x="7571080" y="9234303"/>
            <a:ext cx="2016710" cy="275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800"/>
              </a:spcBef>
              <a:defRPr sz="1200">
                <a:solidFill>
                  <a:srgbClr val="454545"/>
                </a:solidFill>
                <a:latin typeface="Helvetica Neue"/>
                <a:ea typeface="Helvetica Neue"/>
                <a:cs typeface="Helvetica Neue"/>
                <a:sym typeface="Helvetica Neue"/>
                <a:hlinkClick r:id="rId5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454545"/>
                </a:solidFill>
                <a:hlinkClick r:id="rId5"/>
              </a:rPr>
              <a:t>Cardiac Arrest in Pregnancy</a:t>
            </a:r>
          </a:p>
        </p:txBody>
      </p:sp>
      <p:sp>
        <p:nvSpPr>
          <p:cNvPr id="74" name="Shape 74"/>
          <p:cNvSpPr/>
          <p:nvPr/>
        </p:nvSpPr>
        <p:spPr>
          <a:xfrm>
            <a:off x="1979639" y="-2586"/>
            <a:ext cx="9466850" cy="1164268"/>
          </a:xfrm>
          <a:prstGeom prst="rect">
            <a:avLst/>
          </a:prstGeom>
          <a:blipFill>
            <a:blip r:embed="rId6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 defTabSz="425195">
              <a:defRPr sz="6975">
                <a:solidFill>
                  <a:srgbClr val="FFFFFF"/>
                </a:solidFill>
                <a:effectLst>
                  <a:outerShdw blurRad="23622" dist="11811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975" dirty="0">
                <a:solidFill>
                  <a:srgbClr val="FFFFFF"/>
                </a:solidFill>
                <a:effectLst>
                  <a:outerShdw blurRad="23622" dist="11811" dir="5400000" rotWithShape="0">
                    <a:srgbClr val="000000">
                      <a:alpha val="50000"/>
                    </a:srgbClr>
                  </a:outerShdw>
                </a:effectLst>
              </a:rPr>
              <a:t>Paro </a:t>
            </a:r>
            <a:r>
              <a:rPr sz="6975" dirty="0" err="1">
                <a:solidFill>
                  <a:srgbClr val="FFFFFF"/>
                </a:solidFill>
                <a:effectLst>
                  <a:outerShdw blurRad="23622" dist="11811" dir="5400000" rotWithShape="0">
                    <a:srgbClr val="000000">
                      <a:alpha val="50000"/>
                    </a:srgbClr>
                  </a:outerShdw>
                </a:effectLst>
              </a:rPr>
              <a:t>Cardíaco</a:t>
            </a:r>
            <a:r>
              <a:rPr sz="6975" dirty="0">
                <a:solidFill>
                  <a:srgbClr val="FFFFFF"/>
                </a:solidFill>
                <a:effectLst>
                  <a:outerShdw blurRad="23622" dist="11811" dir="5400000" rotWithShape="0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sz="6975" dirty="0" err="1">
                <a:solidFill>
                  <a:srgbClr val="FFFFFF"/>
                </a:solidFill>
                <a:effectLst>
                  <a:outerShdw blurRad="23622" dist="11811" dir="5400000" rotWithShape="0">
                    <a:srgbClr val="000000">
                      <a:alpha val="50000"/>
                    </a:srgbClr>
                  </a:outerShdw>
                </a:effectLst>
              </a:rPr>
              <a:t>Materno</a:t>
            </a:r>
            <a:endParaRPr sz="6975" dirty="0">
              <a:solidFill>
                <a:srgbClr val="FFFFFF"/>
              </a:solidFill>
              <a:effectLst>
                <a:outerShdw blurRad="23622" dist="11811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/>
        </p:nvSpPr>
        <p:spPr>
          <a:xfrm>
            <a:off x="7857304" y="5306105"/>
            <a:ext cx="4442347" cy="263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100" u="sng">
                <a:hlinkClick r:id="rId2"/>
              </a:defRPr>
            </a:lvl1pPr>
          </a:lstStyle>
          <a:p>
            <a:pPr lvl="0">
              <a:defRPr sz="1800" u="none">
                <a:solidFill>
                  <a:srgbClr val="000000"/>
                </a:solidFill>
              </a:defRPr>
            </a:pPr>
            <a:r>
              <a:rPr sz="1100" u="sng">
                <a:solidFill>
                  <a:srgbClr val="363929"/>
                </a:solidFill>
                <a:hlinkClick r:id="rId2"/>
              </a:rPr>
              <a:t>https://www.australiawidefirstaid.com.au/resources/cpr-guide-pregnancy</a:t>
            </a:r>
          </a:p>
        </p:txBody>
      </p:sp>
      <p:sp>
        <p:nvSpPr>
          <p:cNvPr id="77" name="Shape 77"/>
          <p:cNvSpPr/>
          <p:nvPr/>
        </p:nvSpPr>
        <p:spPr>
          <a:xfrm>
            <a:off x="1797050" y="1455923"/>
            <a:ext cx="9410701" cy="7112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 b="1" u="sng">
                <a:solidFill>
                  <a:srgbClr val="F32F9C"/>
                </a:solidFill>
              </a:defRPr>
            </a:lvl1pPr>
          </a:lstStyle>
          <a:p>
            <a:pPr lvl="0">
              <a:defRPr sz="1800" b="0" u="none">
                <a:solidFill>
                  <a:srgbClr val="000000"/>
                </a:solidFill>
              </a:defRPr>
            </a:pPr>
            <a:r>
              <a:rPr sz="4000" b="1" u="sng">
                <a:solidFill>
                  <a:srgbClr val="F32F9C"/>
                </a:solidFill>
              </a:rPr>
              <a:t>CPR CONSIDERATIONS IN PREGNANCY</a:t>
            </a:r>
          </a:p>
        </p:txBody>
      </p:sp>
      <p:grpSp>
        <p:nvGrpSpPr>
          <p:cNvPr id="80" name="Group 80"/>
          <p:cNvGrpSpPr/>
          <p:nvPr/>
        </p:nvGrpSpPr>
        <p:grpSpPr>
          <a:xfrm>
            <a:off x="1136236" y="6124483"/>
            <a:ext cx="4038502" cy="2720344"/>
            <a:chOff x="-38099" y="-38100"/>
            <a:chExt cx="4038501" cy="2720342"/>
          </a:xfrm>
        </p:grpSpPr>
        <p:sp>
          <p:nvSpPr>
            <p:cNvPr id="79" name="Shape 79"/>
            <p:cNvSpPr/>
            <p:nvPr/>
          </p:nvSpPr>
          <p:spPr>
            <a:xfrm>
              <a:off x="0" y="0"/>
              <a:ext cx="3962302" cy="2644143"/>
            </a:xfrm>
            <a:prstGeom prst="rect">
              <a:avLst/>
            </a:prstGeom>
            <a:solidFill>
              <a:srgbClr val="897592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FFFFF"/>
                  </a:solidFill>
                  <a:effectLst>
                    <a:outerShdw blurRad="254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effectLst/>
                </a:defRPr>
              </a:pPr>
              <a:r>
                <a:rPr sz="3200" b="1">
                  <a:solidFill>
                    <a:srgbClr val="FFFFFF"/>
                  </a:solidFill>
                  <a:effectLst>
                    <a:outerShdw blurRad="25400" dist="12700" dir="5400000" rotWithShape="0">
                      <a:srgbClr val="000000">
                        <a:alpha val="50000"/>
                      </a:srgbClr>
                    </a:outerShdw>
                  </a:effectLst>
                </a:rPr>
                <a:t>Mover el utero a la  izquierda desplaza el útero: evita la compresión de la aorta y la vena cava</a:t>
              </a:r>
            </a:p>
          </p:txBody>
        </p:sp>
        <p:pic>
          <p:nvPicPr>
            <p:cNvPr id="78" name="Picture 7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-38100" y="-38100"/>
              <a:ext cx="4038503" cy="2720343"/>
            </a:xfrm>
            <a:prstGeom prst="rect">
              <a:avLst/>
            </a:prstGeom>
            <a:effectLst/>
          </p:spPr>
        </p:pic>
      </p:grpSp>
      <p:sp>
        <p:nvSpPr>
          <p:cNvPr id="81" name="Shape 81"/>
          <p:cNvSpPr/>
          <p:nvPr/>
        </p:nvSpPr>
        <p:spPr>
          <a:xfrm>
            <a:off x="1768975" y="202244"/>
            <a:ext cx="9466850" cy="1164268"/>
          </a:xfrm>
          <a:prstGeom prst="rect">
            <a:avLst/>
          </a:prstGeom>
          <a:blipFill>
            <a:blip r:embed="rId4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 defTabSz="425195">
              <a:defRPr sz="6975">
                <a:solidFill>
                  <a:srgbClr val="FFFFFF"/>
                </a:solidFill>
                <a:effectLst>
                  <a:outerShdw blurRad="23622" dist="11811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975">
                <a:solidFill>
                  <a:srgbClr val="FFFFFF"/>
                </a:solidFill>
                <a:effectLst>
                  <a:outerShdw blurRad="23622" dist="11811" dir="5400000" rotWithShape="0">
                    <a:srgbClr val="000000">
                      <a:alpha val="50000"/>
                    </a:srgbClr>
                  </a:outerShdw>
                </a:effectLst>
              </a:rPr>
              <a:t>Paro Cardíaco Materno</a:t>
            </a:r>
          </a:p>
        </p:txBody>
      </p:sp>
      <p:grpSp>
        <p:nvGrpSpPr>
          <p:cNvPr id="87" name="Group 87"/>
          <p:cNvGrpSpPr/>
          <p:nvPr/>
        </p:nvGrpSpPr>
        <p:grpSpPr>
          <a:xfrm>
            <a:off x="8244695" y="2080907"/>
            <a:ext cx="3667566" cy="3297432"/>
            <a:chOff x="-126999" y="0"/>
            <a:chExt cx="3667564" cy="3297430"/>
          </a:xfrm>
        </p:grpSpPr>
        <p:grpSp>
          <p:nvGrpSpPr>
            <p:cNvPr id="84" name="Group 84"/>
            <p:cNvGrpSpPr/>
            <p:nvPr/>
          </p:nvGrpSpPr>
          <p:grpSpPr>
            <a:xfrm>
              <a:off x="-127000" y="399569"/>
              <a:ext cx="3667565" cy="2897862"/>
              <a:chOff x="-126999" y="-88899"/>
              <a:chExt cx="3667564" cy="2897861"/>
            </a:xfrm>
          </p:grpSpPr>
          <p:pic>
            <p:nvPicPr>
              <p:cNvPr id="83" name="Screen Shot 2023-08-07 at 10.43.38 AM.png"/>
              <p:cNvPicPr/>
              <p:nvPr/>
            </p:nvPicPr>
            <p:blipFill>
              <a:blip r:embed="rId5"/>
              <a:srcRect l="14530" t="20537" r="8471" b="2382"/>
              <a:stretch>
                <a:fillRect/>
              </a:stretch>
            </p:blipFill>
            <p:spPr>
              <a:xfrm>
                <a:off x="0" y="0"/>
                <a:ext cx="3413565" cy="2567662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82" name="Picture 8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127000" y="-88900"/>
                <a:ext cx="3667565" cy="2897862"/>
              </a:xfrm>
              <a:prstGeom prst="rect">
                <a:avLst/>
              </a:prstGeom>
              <a:effectLst/>
            </p:spPr>
          </p:pic>
        </p:grpSp>
        <p:pic>
          <p:nvPicPr>
            <p:cNvPr id="85" name="Screen Shot 2023-08-13 at 9.40.37 PM.png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1775947" y="0"/>
              <a:ext cx="1621038" cy="16210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6" name="Shape 86"/>
            <p:cNvSpPr/>
            <p:nvPr/>
          </p:nvSpPr>
          <p:spPr>
            <a:xfrm>
              <a:off x="2001936" y="1817598"/>
              <a:ext cx="1169061" cy="11690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effectLst>
                    <a:outerShdw blurRad="254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5465967" y="6030934"/>
            <a:ext cx="6819901" cy="2907442"/>
            <a:chOff x="0" y="0"/>
            <a:chExt cx="6819900" cy="2907441"/>
          </a:xfrm>
        </p:grpSpPr>
        <p:pic>
          <p:nvPicPr>
            <p:cNvPr id="88" name="Screen Shot 2023-08-07 at 12.29.35 PM.png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0" y="278541"/>
              <a:ext cx="6819900" cy="26289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9" name="Screen Shot 2023-08-13 at 9.43.13 PM.png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2791615" y="0"/>
              <a:ext cx="1785696" cy="18025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91" name="Screen Shot 2023-08-13 at 10.03.33 PM.png"/>
          <p:cNvPicPr/>
          <p:nvPr/>
        </p:nvPicPr>
        <p:blipFill>
          <a:blip r:embed="rId10"/>
          <a:stretch>
            <a:fillRect/>
          </a:stretch>
        </p:blipFill>
        <p:spPr>
          <a:xfrm>
            <a:off x="1146387" y="2256538"/>
            <a:ext cx="6062958" cy="3199521"/>
          </a:xfrm>
          <a:prstGeom prst="rect">
            <a:avLst/>
          </a:prstGeom>
          <a:ln w="12700">
            <a:miter lim="400000"/>
          </a:ln>
        </p:spPr>
      </p:pic>
      <p:sp>
        <p:nvSpPr>
          <p:cNvPr id="92" name="Shape 92"/>
          <p:cNvSpPr/>
          <p:nvPr/>
        </p:nvSpPr>
        <p:spPr>
          <a:xfrm>
            <a:off x="6655732" y="8708293"/>
            <a:ext cx="5132071" cy="561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000" b="1">
                <a:solidFill>
                  <a:srgbClr val="363929"/>
                </a:solidFill>
              </a:rPr>
              <a:t>DESPLAZAR MANUALMENTE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/>
          </p:cNvSpPr>
          <p:nvPr>
            <p:ph type="body" idx="4294967295"/>
          </p:nvPr>
        </p:nvSpPr>
        <p:spPr>
          <a:xfrm>
            <a:off x="759436" y="1224444"/>
            <a:ext cx="11909532" cy="8370053"/>
          </a:xfrm>
          <a:prstGeom prst="rect">
            <a:avLst/>
          </a:prstGeom>
        </p:spPr>
        <p:txBody>
          <a:bodyPr/>
          <a:lstStyle/>
          <a:p>
            <a:pPr marL="264160" lvl="0" indent="-264160" defTabSz="297179">
              <a:spcBef>
                <a:spcPts val="260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080" b="1" dirty="0">
                <a:solidFill>
                  <a:srgbClr val="363929"/>
                </a:solidFill>
              </a:rPr>
              <a:t>COMENZAR RCP con DESPLAZAMIENTO LATERAL IZQUIERDO MANUAL x 1</a:t>
            </a:r>
            <a:r>
              <a:rPr lang="en-US" sz="2080" b="1" baseline="30000" dirty="0">
                <a:solidFill>
                  <a:srgbClr val="363929"/>
                </a:solidFill>
              </a:rPr>
              <a:t>os</a:t>
            </a:r>
            <a:r>
              <a:rPr sz="2080" b="1" dirty="0">
                <a:solidFill>
                  <a:srgbClr val="363929"/>
                </a:solidFill>
              </a:rPr>
              <a:t> 4 mins.</a:t>
            </a:r>
          </a:p>
          <a:p>
            <a:pPr marL="264160" lvl="0" indent="-264160" defTabSz="297179">
              <a:spcBef>
                <a:spcPts val="260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080" dirty="0">
                <a:solidFill>
                  <a:srgbClr val="363929"/>
                </a:solidFill>
              </a:rPr>
              <a:t>Si se </a:t>
            </a:r>
            <a:r>
              <a:rPr sz="2080" dirty="0" err="1">
                <a:solidFill>
                  <a:srgbClr val="363929"/>
                </a:solidFill>
              </a:rPr>
              <a:t>recupera</a:t>
            </a:r>
            <a:r>
              <a:rPr sz="2080" dirty="0">
                <a:solidFill>
                  <a:srgbClr val="363929"/>
                </a:solidFill>
              </a:rPr>
              <a:t> la </a:t>
            </a:r>
            <a:r>
              <a:rPr sz="2080" dirty="0" err="1">
                <a:solidFill>
                  <a:srgbClr val="363929"/>
                </a:solidFill>
              </a:rPr>
              <a:t>circulación</a:t>
            </a:r>
            <a:r>
              <a:rPr sz="2080" dirty="0">
                <a:solidFill>
                  <a:srgbClr val="363929"/>
                </a:solidFill>
              </a:rPr>
              <a:t> </a:t>
            </a:r>
            <a:r>
              <a:rPr sz="2080" dirty="0" err="1">
                <a:solidFill>
                  <a:srgbClr val="363929"/>
                </a:solidFill>
              </a:rPr>
              <a:t>espontánea</a:t>
            </a:r>
            <a:r>
              <a:rPr sz="2080" dirty="0">
                <a:solidFill>
                  <a:srgbClr val="363929"/>
                </a:solidFill>
              </a:rPr>
              <a:t> (RCE) </a:t>
            </a:r>
            <a:r>
              <a:rPr sz="2080" dirty="0" err="1">
                <a:solidFill>
                  <a:srgbClr val="363929"/>
                </a:solidFill>
              </a:rPr>
              <a:t>en</a:t>
            </a:r>
            <a:r>
              <a:rPr sz="2080" dirty="0">
                <a:solidFill>
                  <a:srgbClr val="363929"/>
                </a:solidFill>
              </a:rPr>
              <a:t> &lt; 4 </a:t>
            </a:r>
            <a:r>
              <a:rPr sz="2080" dirty="0" err="1">
                <a:solidFill>
                  <a:srgbClr val="363929"/>
                </a:solidFill>
              </a:rPr>
              <a:t>minutos</a:t>
            </a:r>
            <a:r>
              <a:rPr sz="2080" dirty="0">
                <a:solidFill>
                  <a:srgbClr val="363929"/>
                </a:solidFill>
              </a:rPr>
              <a:t>: </a:t>
            </a:r>
            <a:r>
              <a:rPr sz="2080" b="1" dirty="0">
                <a:solidFill>
                  <a:srgbClr val="363929"/>
                </a:solidFill>
              </a:rPr>
              <a:t>C/S </a:t>
            </a:r>
            <a:r>
              <a:rPr sz="2080" b="1" dirty="0" err="1">
                <a:solidFill>
                  <a:srgbClr val="363929"/>
                </a:solidFill>
              </a:rPr>
              <a:t>emergente</a:t>
            </a:r>
            <a:r>
              <a:rPr sz="2080" b="1" dirty="0">
                <a:solidFill>
                  <a:srgbClr val="363929"/>
                </a:solidFill>
              </a:rPr>
              <a:t> </a:t>
            </a:r>
            <a:r>
              <a:rPr sz="2080" b="1" u="sng" dirty="0">
                <a:solidFill>
                  <a:srgbClr val="363929"/>
                </a:solidFill>
              </a:rPr>
              <a:t>sin </a:t>
            </a:r>
            <a:r>
              <a:rPr sz="2080" b="1" u="sng" dirty="0" err="1">
                <a:solidFill>
                  <a:srgbClr val="363929"/>
                </a:solidFill>
              </a:rPr>
              <a:t>importar</a:t>
            </a:r>
            <a:r>
              <a:rPr sz="2080" b="1" u="sng" dirty="0">
                <a:solidFill>
                  <a:srgbClr val="363929"/>
                </a:solidFill>
              </a:rPr>
              <a:t> </a:t>
            </a:r>
            <a:r>
              <a:rPr sz="2080" b="1" u="sng" dirty="0" err="1">
                <a:solidFill>
                  <a:srgbClr val="363929"/>
                </a:solidFill>
              </a:rPr>
              <a:t>dónde</a:t>
            </a:r>
            <a:r>
              <a:rPr sz="2080" b="1" u="sng" dirty="0">
                <a:solidFill>
                  <a:srgbClr val="363929"/>
                </a:solidFill>
              </a:rPr>
              <a:t> se </a:t>
            </a:r>
            <a:r>
              <a:rPr sz="2080" b="1" u="sng" dirty="0" err="1">
                <a:solidFill>
                  <a:srgbClr val="363929"/>
                </a:solidFill>
              </a:rPr>
              <a:t>encuentre</a:t>
            </a:r>
            <a:r>
              <a:rPr sz="2080" b="1" u="sng" dirty="0">
                <a:solidFill>
                  <a:srgbClr val="363929"/>
                </a:solidFill>
              </a:rPr>
              <a:t>:</a:t>
            </a:r>
            <a:r>
              <a:rPr sz="2080" b="1" dirty="0">
                <a:solidFill>
                  <a:srgbClr val="363929"/>
                </a:solidFill>
              </a:rPr>
              <a:t> </a:t>
            </a:r>
            <a:r>
              <a:rPr sz="2080" dirty="0">
                <a:solidFill>
                  <a:srgbClr val="363929"/>
                </a:solidFill>
              </a:rPr>
              <a:t>(</a:t>
            </a:r>
            <a:r>
              <a:rPr sz="2080" dirty="0" err="1">
                <a:solidFill>
                  <a:srgbClr val="363929"/>
                </a:solidFill>
              </a:rPr>
              <a:t>sala</a:t>
            </a:r>
            <a:r>
              <a:rPr sz="2080" dirty="0">
                <a:solidFill>
                  <a:srgbClr val="363929"/>
                </a:solidFill>
              </a:rPr>
              <a:t> de L&amp;D, pasillo, </a:t>
            </a:r>
            <a:r>
              <a:rPr sz="2080" dirty="0" err="1">
                <a:solidFill>
                  <a:srgbClr val="363929"/>
                </a:solidFill>
              </a:rPr>
              <a:t>quirófano</a:t>
            </a:r>
            <a:r>
              <a:rPr sz="2080" dirty="0">
                <a:solidFill>
                  <a:srgbClr val="363929"/>
                </a:solidFill>
              </a:rPr>
              <a:t>, PACU, </a:t>
            </a:r>
            <a:r>
              <a:rPr sz="2080" dirty="0" err="1">
                <a:solidFill>
                  <a:srgbClr val="363929"/>
                </a:solidFill>
              </a:rPr>
              <a:t>escáner</a:t>
            </a:r>
            <a:r>
              <a:rPr sz="2080" dirty="0">
                <a:solidFill>
                  <a:srgbClr val="363929"/>
                </a:solidFill>
              </a:rPr>
              <a:t> CT, </a:t>
            </a:r>
            <a:r>
              <a:rPr sz="2080" dirty="0" err="1">
                <a:solidFill>
                  <a:srgbClr val="363929"/>
                </a:solidFill>
              </a:rPr>
              <a:t>área</a:t>
            </a:r>
            <a:r>
              <a:rPr sz="2080" dirty="0">
                <a:solidFill>
                  <a:srgbClr val="363929"/>
                </a:solidFill>
              </a:rPr>
              <a:t> de </a:t>
            </a:r>
            <a:r>
              <a:rPr sz="2080" dirty="0" err="1">
                <a:solidFill>
                  <a:srgbClr val="363929"/>
                </a:solidFill>
              </a:rPr>
              <a:t>triaje</a:t>
            </a:r>
            <a:r>
              <a:rPr sz="2080" dirty="0">
                <a:solidFill>
                  <a:srgbClr val="363929"/>
                </a:solidFill>
              </a:rPr>
              <a:t>, </a:t>
            </a:r>
            <a:r>
              <a:rPr sz="2080" dirty="0" err="1">
                <a:solidFill>
                  <a:srgbClr val="363929"/>
                </a:solidFill>
              </a:rPr>
              <a:t>en</a:t>
            </a:r>
            <a:r>
              <a:rPr sz="2080" dirty="0">
                <a:solidFill>
                  <a:srgbClr val="363929"/>
                </a:solidFill>
              </a:rPr>
              <a:t> una </a:t>
            </a:r>
            <a:r>
              <a:rPr sz="2080" dirty="0" err="1">
                <a:solidFill>
                  <a:srgbClr val="363929"/>
                </a:solidFill>
              </a:rPr>
              <a:t>cama</a:t>
            </a:r>
            <a:r>
              <a:rPr sz="2080" dirty="0">
                <a:solidFill>
                  <a:srgbClr val="363929"/>
                </a:solidFill>
              </a:rPr>
              <a:t> o </a:t>
            </a:r>
            <a:r>
              <a:rPr sz="2080" dirty="0" err="1">
                <a:solidFill>
                  <a:srgbClr val="363929"/>
                </a:solidFill>
              </a:rPr>
              <a:t>en</a:t>
            </a:r>
            <a:r>
              <a:rPr sz="2080" dirty="0">
                <a:solidFill>
                  <a:srgbClr val="363929"/>
                </a:solidFill>
              </a:rPr>
              <a:t> el </a:t>
            </a:r>
            <a:r>
              <a:rPr sz="2080" dirty="0" err="1">
                <a:solidFill>
                  <a:srgbClr val="363929"/>
                </a:solidFill>
              </a:rPr>
              <a:t>piso</a:t>
            </a:r>
            <a:r>
              <a:rPr sz="2080" dirty="0">
                <a:solidFill>
                  <a:srgbClr val="363929"/>
                </a:solidFill>
              </a:rPr>
              <a:t>).</a:t>
            </a:r>
          </a:p>
          <a:p>
            <a:pPr marL="264160" lvl="0" indent="-264160" defTabSz="297179">
              <a:spcBef>
                <a:spcPts val="260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lang="en-US" sz="2080" b="1" dirty="0"/>
              <a:t> </a:t>
            </a:r>
            <a:r>
              <a:rPr sz="2080" b="1" dirty="0">
                <a:solidFill>
                  <a:srgbClr val="C82506"/>
                </a:solidFill>
              </a:rPr>
              <a:t>LA CESÁREA PERIMORTEM OCURRE EN EL SITIO DEL COLAPSO. NO MOVER AL PACIENTE.</a:t>
            </a:r>
            <a:endParaRPr sz="2080" dirty="0">
              <a:solidFill>
                <a:srgbClr val="363929"/>
              </a:solidFill>
            </a:endParaRPr>
          </a:p>
          <a:p>
            <a:pPr marL="264160" lvl="0" indent="-264160" defTabSz="297179">
              <a:spcBef>
                <a:spcPts val="260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080" b="1" dirty="0">
                <a:solidFill>
                  <a:srgbClr val="363929"/>
                </a:solidFill>
              </a:rPr>
              <a:t>COMENZAR LA CESÁREA A LOS 4 MINUTOS, </a:t>
            </a:r>
            <a:r>
              <a:rPr sz="2080" b="1" dirty="0">
                <a:solidFill>
                  <a:srgbClr val="C82506"/>
                </a:solidFill>
              </a:rPr>
              <a:t>PARTO DEL FETO &lt; 5 MIN DESPUÉS DEL COLAPSO OCCURS.</a:t>
            </a:r>
            <a:endParaRPr sz="2080" b="1" dirty="0">
              <a:solidFill>
                <a:srgbClr val="363929"/>
              </a:solidFill>
            </a:endParaRPr>
          </a:p>
          <a:p>
            <a:pPr marL="528319" lvl="1" indent="-264159" defTabSz="297179">
              <a:spcBef>
                <a:spcPts val="260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080" dirty="0">
                <a:solidFill>
                  <a:srgbClr val="363929"/>
                </a:solidFill>
              </a:rPr>
              <a:t>La </a:t>
            </a:r>
            <a:r>
              <a:rPr sz="2080" dirty="0" err="1">
                <a:solidFill>
                  <a:srgbClr val="363929"/>
                </a:solidFill>
              </a:rPr>
              <a:t>cesárea</a:t>
            </a:r>
            <a:r>
              <a:rPr sz="2080" dirty="0">
                <a:solidFill>
                  <a:srgbClr val="363929"/>
                </a:solidFill>
              </a:rPr>
              <a:t> es para </a:t>
            </a:r>
            <a:r>
              <a:rPr sz="2080" dirty="0" err="1">
                <a:solidFill>
                  <a:srgbClr val="363929"/>
                </a:solidFill>
              </a:rPr>
              <a:t>facilitar</a:t>
            </a:r>
            <a:r>
              <a:rPr sz="2080" dirty="0">
                <a:solidFill>
                  <a:srgbClr val="363929"/>
                </a:solidFill>
              </a:rPr>
              <a:t> la </a:t>
            </a:r>
            <a:r>
              <a:rPr sz="2080" dirty="0" err="1">
                <a:solidFill>
                  <a:srgbClr val="363929"/>
                </a:solidFill>
              </a:rPr>
              <a:t>reanimación</a:t>
            </a:r>
            <a:r>
              <a:rPr sz="2080" dirty="0">
                <a:solidFill>
                  <a:srgbClr val="363929"/>
                </a:solidFill>
              </a:rPr>
              <a:t> </a:t>
            </a:r>
            <a:r>
              <a:rPr sz="2080" dirty="0" err="1">
                <a:solidFill>
                  <a:srgbClr val="363929"/>
                </a:solidFill>
              </a:rPr>
              <a:t>materna</a:t>
            </a:r>
            <a:r>
              <a:rPr sz="2080" dirty="0">
                <a:solidFill>
                  <a:srgbClr val="363929"/>
                </a:solidFill>
              </a:rPr>
              <a:t> y </a:t>
            </a:r>
            <a:r>
              <a:rPr sz="2080" dirty="0" err="1">
                <a:solidFill>
                  <a:srgbClr val="363929"/>
                </a:solidFill>
              </a:rPr>
              <a:t>mejorar</a:t>
            </a:r>
            <a:r>
              <a:rPr sz="2080" dirty="0">
                <a:solidFill>
                  <a:srgbClr val="363929"/>
                </a:solidFill>
              </a:rPr>
              <a:t> el </a:t>
            </a:r>
            <a:r>
              <a:rPr sz="2080" dirty="0" err="1">
                <a:solidFill>
                  <a:srgbClr val="363929"/>
                </a:solidFill>
              </a:rPr>
              <a:t>flujo</a:t>
            </a:r>
            <a:r>
              <a:rPr sz="2080" dirty="0">
                <a:solidFill>
                  <a:srgbClr val="363929"/>
                </a:solidFill>
              </a:rPr>
              <a:t> </a:t>
            </a:r>
            <a:r>
              <a:rPr sz="2080" dirty="0" err="1">
                <a:solidFill>
                  <a:srgbClr val="363929"/>
                </a:solidFill>
              </a:rPr>
              <a:t>sanguíneo</a:t>
            </a:r>
            <a:r>
              <a:rPr sz="2080" dirty="0">
                <a:solidFill>
                  <a:srgbClr val="363929"/>
                </a:solidFill>
              </a:rPr>
              <a:t> </a:t>
            </a:r>
            <a:r>
              <a:rPr sz="2080" dirty="0" err="1">
                <a:solidFill>
                  <a:srgbClr val="363929"/>
                </a:solidFill>
              </a:rPr>
              <a:t>materno</a:t>
            </a:r>
            <a:r>
              <a:rPr sz="2080" dirty="0">
                <a:solidFill>
                  <a:srgbClr val="363929"/>
                </a:solidFill>
              </a:rPr>
              <a:t>.</a:t>
            </a:r>
          </a:p>
          <a:p>
            <a:pPr marL="792479" lvl="2" indent="-264159" defTabSz="297179">
              <a:spcBef>
                <a:spcPts val="260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080" b="1" i="1" dirty="0">
                <a:solidFill>
                  <a:srgbClr val="363929"/>
                </a:solidFill>
              </a:rPr>
              <a:t>Es para la </a:t>
            </a:r>
            <a:r>
              <a:rPr sz="2080" b="1" i="1" dirty="0" err="1">
                <a:solidFill>
                  <a:srgbClr val="363929"/>
                </a:solidFill>
              </a:rPr>
              <a:t>supervivencia</a:t>
            </a:r>
            <a:r>
              <a:rPr sz="2080" b="1" i="1" dirty="0">
                <a:solidFill>
                  <a:srgbClr val="363929"/>
                </a:solidFill>
              </a:rPr>
              <a:t> </a:t>
            </a:r>
            <a:r>
              <a:rPr sz="2080" b="1" i="1" dirty="0" err="1">
                <a:solidFill>
                  <a:srgbClr val="363929"/>
                </a:solidFill>
              </a:rPr>
              <a:t>materna</a:t>
            </a:r>
            <a:r>
              <a:rPr sz="2080" b="1" i="1" dirty="0">
                <a:solidFill>
                  <a:srgbClr val="363929"/>
                </a:solidFill>
              </a:rPr>
              <a:t>, no para el </a:t>
            </a:r>
            <a:r>
              <a:rPr sz="2080" b="1" i="1" dirty="0" err="1">
                <a:solidFill>
                  <a:srgbClr val="363929"/>
                </a:solidFill>
              </a:rPr>
              <a:t>beneficio</a:t>
            </a:r>
            <a:r>
              <a:rPr sz="2080" b="1" i="1" dirty="0">
                <a:solidFill>
                  <a:srgbClr val="363929"/>
                </a:solidFill>
              </a:rPr>
              <a:t> fetal</a:t>
            </a:r>
            <a:r>
              <a:rPr sz="2080" dirty="0">
                <a:solidFill>
                  <a:srgbClr val="363929"/>
                </a:solidFill>
              </a:rPr>
              <a:t>, </a:t>
            </a:r>
            <a:r>
              <a:rPr sz="2080" dirty="0" err="1">
                <a:solidFill>
                  <a:srgbClr val="363929"/>
                </a:solidFill>
              </a:rPr>
              <a:t>aunque</a:t>
            </a:r>
            <a:r>
              <a:rPr sz="2080" dirty="0">
                <a:solidFill>
                  <a:srgbClr val="363929"/>
                </a:solidFill>
              </a:rPr>
              <a:t> &lt; 5 </a:t>
            </a:r>
            <a:r>
              <a:rPr sz="2080" dirty="0" err="1">
                <a:solidFill>
                  <a:srgbClr val="363929"/>
                </a:solidFill>
              </a:rPr>
              <a:t>minutos</a:t>
            </a:r>
            <a:r>
              <a:rPr sz="2080" dirty="0">
                <a:solidFill>
                  <a:srgbClr val="363929"/>
                </a:solidFill>
              </a:rPr>
              <a:t> </a:t>
            </a:r>
            <a:r>
              <a:rPr sz="2080" dirty="0" err="1">
                <a:solidFill>
                  <a:srgbClr val="363929"/>
                </a:solidFill>
              </a:rPr>
              <a:t>desde</a:t>
            </a:r>
            <a:r>
              <a:rPr sz="2080" dirty="0">
                <a:solidFill>
                  <a:srgbClr val="363929"/>
                </a:solidFill>
              </a:rPr>
              <a:t> el </a:t>
            </a:r>
            <a:r>
              <a:rPr sz="2080" dirty="0" err="1">
                <a:solidFill>
                  <a:srgbClr val="363929"/>
                </a:solidFill>
              </a:rPr>
              <a:t>paro</a:t>
            </a:r>
            <a:r>
              <a:rPr sz="2080" dirty="0">
                <a:solidFill>
                  <a:srgbClr val="363929"/>
                </a:solidFill>
              </a:rPr>
              <a:t> hasta el </a:t>
            </a:r>
            <a:r>
              <a:rPr sz="2080" dirty="0" err="1">
                <a:solidFill>
                  <a:srgbClr val="363929"/>
                </a:solidFill>
              </a:rPr>
              <a:t>parto</a:t>
            </a:r>
            <a:r>
              <a:rPr sz="2080" dirty="0">
                <a:solidFill>
                  <a:srgbClr val="363929"/>
                </a:solidFill>
              </a:rPr>
              <a:t> ha </a:t>
            </a:r>
            <a:r>
              <a:rPr sz="2080" dirty="0" err="1">
                <a:solidFill>
                  <a:srgbClr val="363929"/>
                </a:solidFill>
              </a:rPr>
              <a:t>mejorado</a:t>
            </a:r>
            <a:r>
              <a:rPr sz="2080" dirty="0">
                <a:solidFill>
                  <a:srgbClr val="363929"/>
                </a:solidFill>
              </a:rPr>
              <a:t> los </a:t>
            </a:r>
            <a:r>
              <a:rPr sz="2080" dirty="0" err="1">
                <a:solidFill>
                  <a:srgbClr val="363929"/>
                </a:solidFill>
              </a:rPr>
              <a:t>resultados</a:t>
            </a:r>
            <a:r>
              <a:rPr sz="2080" dirty="0">
                <a:solidFill>
                  <a:srgbClr val="363929"/>
                </a:solidFill>
              </a:rPr>
              <a:t> </a:t>
            </a:r>
            <a:r>
              <a:rPr sz="2080" dirty="0" err="1">
                <a:solidFill>
                  <a:srgbClr val="363929"/>
                </a:solidFill>
              </a:rPr>
              <a:t>fetales</a:t>
            </a:r>
            <a:endParaRPr sz="2080" dirty="0">
              <a:solidFill>
                <a:srgbClr val="363929"/>
              </a:solidFill>
            </a:endParaRPr>
          </a:p>
          <a:p>
            <a:pPr marL="528319" lvl="1" indent="-264159" defTabSz="297179">
              <a:spcBef>
                <a:spcPts val="260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080" dirty="0" err="1">
                <a:solidFill>
                  <a:srgbClr val="363929"/>
                </a:solidFill>
              </a:rPr>
              <a:t>Incisión</a:t>
            </a:r>
            <a:r>
              <a:rPr sz="2080" dirty="0">
                <a:solidFill>
                  <a:srgbClr val="363929"/>
                </a:solidFill>
              </a:rPr>
              <a:t> transversal o vertical (lo que sea que la </a:t>
            </a:r>
            <a:r>
              <a:rPr sz="2080" dirty="0" err="1">
                <a:solidFill>
                  <a:srgbClr val="363929"/>
                </a:solidFill>
              </a:rPr>
              <a:t>obstetra</a:t>
            </a:r>
            <a:r>
              <a:rPr sz="2080" dirty="0">
                <a:solidFill>
                  <a:srgbClr val="363929"/>
                </a:solidFill>
              </a:rPr>
              <a:t> </a:t>
            </a:r>
            <a:r>
              <a:rPr sz="2080" dirty="0" err="1">
                <a:solidFill>
                  <a:srgbClr val="363929"/>
                </a:solidFill>
              </a:rPr>
              <a:t>sienta</a:t>
            </a:r>
            <a:r>
              <a:rPr sz="2080" dirty="0">
                <a:solidFill>
                  <a:srgbClr val="363929"/>
                </a:solidFill>
              </a:rPr>
              <a:t> que </a:t>
            </a:r>
            <a:r>
              <a:rPr sz="2080" dirty="0" err="1">
                <a:solidFill>
                  <a:srgbClr val="363929"/>
                </a:solidFill>
              </a:rPr>
              <a:t>seria</a:t>
            </a:r>
            <a:r>
              <a:rPr sz="2080" dirty="0">
                <a:solidFill>
                  <a:srgbClr val="363929"/>
                </a:solidFill>
              </a:rPr>
              <a:t> </a:t>
            </a:r>
            <a:r>
              <a:rPr sz="2080" dirty="0" err="1">
                <a:solidFill>
                  <a:srgbClr val="363929"/>
                </a:solidFill>
              </a:rPr>
              <a:t>más</a:t>
            </a:r>
            <a:r>
              <a:rPr sz="2080" dirty="0">
                <a:solidFill>
                  <a:srgbClr val="363929"/>
                </a:solidFill>
              </a:rPr>
              <a:t> </a:t>
            </a:r>
            <a:r>
              <a:rPr sz="2080" dirty="0" err="1">
                <a:solidFill>
                  <a:srgbClr val="363929"/>
                </a:solidFill>
              </a:rPr>
              <a:t>rápido</a:t>
            </a:r>
            <a:r>
              <a:rPr sz="2080" dirty="0">
                <a:solidFill>
                  <a:srgbClr val="363929"/>
                </a:solidFill>
              </a:rPr>
              <a:t>), la placenta </a:t>
            </a:r>
            <a:r>
              <a:rPr sz="2080" dirty="0" err="1">
                <a:solidFill>
                  <a:srgbClr val="363929"/>
                </a:solidFill>
              </a:rPr>
              <a:t>puede</a:t>
            </a:r>
            <a:r>
              <a:rPr sz="2080" dirty="0">
                <a:solidFill>
                  <a:srgbClr val="363929"/>
                </a:solidFill>
              </a:rPr>
              <a:t> </a:t>
            </a:r>
            <a:r>
              <a:rPr sz="2080" dirty="0" err="1">
                <a:solidFill>
                  <a:srgbClr val="363929"/>
                </a:solidFill>
              </a:rPr>
              <a:t>permanecer</a:t>
            </a:r>
            <a:r>
              <a:rPr sz="2080" dirty="0">
                <a:solidFill>
                  <a:srgbClr val="363929"/>
                </a:solidFill>
              </a:rPr>
              <a:t> in el sitio hasta RCE, el abdomen </a:t>
            </a:r>
            <a:r>
              <a:rPr sz="2080" dirty="0" err="1">
                <a:solidFill>
                  <a:srgbClr val="363929"/>
                </a:solidFill>
              </a:rPr>
              <a:t>puede</a:t>
            </a:r>
            <a:r>
              <a:rPr sz="2080" dirty="0">
                <a:solidFill>
                  <a:srgbClr val="363929"/>
                </a:solidFill>
              </a:rPr>
              <a:t> </a:t>
            </a:r>
            <a:r>
              <a:rPr sz="2080" dirty="0" err="1">
                <a:solidFill>
                  <a:srgbClr val="363929"/>
                </a:solidFill>
              </a:rPr>
              <a:t>estar</a:t>
            </a:r>
            <a:r>
              <a:rPr sz="2080" dirty="0">
                <a:solidFill>
                  <a:srgbClr val="363929"/>
                </a:solidFill>
              </a:rPr>
              <a:t> </a:t>
            </a:r>
            <a:r>
              <a:rPr sz="2080" dirty="0" err="1">
                <a:solidFill>
                  <a:srgbClr val="363929"/>
                </a:solidFill>
              </a:rPr>
              <a:t>empacado</a:t>
            </a:r>
            <a:r>
              <a:rPr sz="2080" dirty="0">
                <a:solidFill>
                  <a:srgbClr val="363929"/>
                </a:solidFill>
              </a:rPr>
              <a:t> y </a:t>
            </a:r>
            <a:r>
              <a:rPr sz="2080" dirty="0" err="1">
                <a:solidFill>
                  <a:srgbClr val="363929"/>
                </a:solidFill>
              </a:rPr>
              <a:t>grapado</a:t>
            </a:r>
            <a:r>
              <a:rPr sz="2080" dirty="0">
                <a:solidFill>
                  <a:srgbClr val="363929"/>
                </a:solidFill>
              </a:rPr>
              <a:t> hasta RCE.</a:t>
            </a:r>
          </a:p>
          <a:p>
            <a:pPr marL="528319" lvl="1" indent="-264159" defTabSz="297179">
              <a:spcBef>
                <a:spcPts val="260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080" dirty="0">
                <a:solidFill>
                  <a:srgbClr val="363929"/>
                </a:solidFill>
              </a:rPr>
              <a:t>La </a:t>
            </a:r>
            <a:r>
              <a:rPr sz="2080" dirty="0" err="1">
                <a:solidFill>
                  <a:srgbClr val="363929"/>
                </a:solidFill>
              </a:rPr>
              <a:t>cesárea</a:t>
            </a:r>
            <a:r>
              <a:rPr sz="2080" dirty="0">
                <a:solidFill>
                  <a:srgbClr val="363929"/>
                </a:solidFill>
              </a:rPr>
              <a:t> solo se </a:t>
            </a:r>
            <a:r>
              <a:rPr sz="2080" dirty="0" err="1">
                <a:solidFill>
                  <a:srgbClr val="363929"/>
                </a:solidFill>
              </a:rPr>
              <a:t>considera</a:t>
            </a:r>
            <a:r>
              <a:rPr sz="2080" dirty="0">
                <a:solidFill>
                  <a:srgbClr val="363929"/>
                </a:solidFill>
              </a:rPr>
              <a:t> </a:t>
            </a:r>
            <a:r>
              <a:rPr sz="2080" dirty="0" err="1">
                <a:solidFill>
                  <a:srgbClr val="363929"/>
                </a:solidFill>
              </a:rPr>
              <a:t>si</a:t>
            </a:r>
            <a:r>
              <a:rPr sz="2080" dirty="0">
                <a:solidFill>
                  <a:srgbClr val="363929"/>
                </a:solidFill>
              </a:rPr>
              <a:t> el </a:t>
            </a:r>
            <a:r>
              <a:rPr sz="2080" dirty="0" err="1">
                <a:solidFill>
                  <a:srgbClr val="363929"/>
                </a:solidFill>
              </a:rPr>
              <a:t>feto</a:t>
            </a:r>
            <a:r>
              <a:rPr sz="2080" dirty="0">
                <a:solidFill>
                  <a:srgbClr val="363929"/>
                </a:solidFill>
              </a:rPr>
              <a:t> &gt; ~22-24 </a:t>
            </a:r>
            <a:r>
              <a:rPr sz="2080" dirty="0" err="1">
                <a:solidFill>
                  <a:srgbClr val="363929"/>
                </a:solidFill>
              </a:rPr>
              <a:t>semanas</a:t>
            </a:r>
            <a:r>
              <a:rPr sz="2080" dirty="0">
                <a:solidFill>
                  <a:srgbClr val="363929"/>
                </a:solidFill>
              </a:rPr>
              <a:t>, </a:t>
            </a:r>
            <a:r>
              <a:rPr sz="2080" dirty="0" err="1">
                <a:solidFill>
                  <a:srgbClr val="363929"/>
                </a:solidFill>
              </a:rPr>
              <a:t>porque</a:t>
            </a:r>
            <a:r>
              <a:rPr sz="2080" dirty="0">
                <a:solidFill>
                  <a:srgbClr val="363929"/>
                </a:solidFill>
              </a:rPr>
              <a:t> antes de </a:t>
            </a:r>
            <a:r>
              <a:rPr sz="2080" dirty="0" err="1">
                <a:solidFill>
                  <a:srgbClr val="363929"/>
                </a:solidFill>
              </a:rPr>
              <a:t>esto</a:t>
            </a:r>
            <a:r>
              <a:rPr sz="2080" dirty="0">
                <a:solidFill>
                  <a:srgbClr val="363929"/>
                </a:solidFill>
              </a:rPr>
              <a:t>, el </a:t>
            </a:r>
            <a:r>
              <a:rPr sz="2080" dirty="0" err="1">
                <a:solidFill>
                  <a:srgbClr val="363929"/>
                </a:solidFill>
              </a:rPr>
              <a:t>tamaño</a:t>
            </a:r>
            <a:r>
              <a:rPr sz="2080" dirty="0">
                <a:solidFill>
                  <a:srgbClr val="363929"/>
                </a:solidFill>
              </a:rPr>
              <a:t> </a:t>
            </a:r>
            <a:r>
              <a:rPr sz="2080" dirty="0" err="1">
                <a:solidFill>
                  <a:srgbClr val="363929"/>
                </a:solidFill>
              </a:rPr>
              <a:t>gestacional</a:t>
            </a:r>
            <a:r>
              <a:rPr sz="2080" dirty="0">
                <a:solidFill>
                  <a:srgbClr val="363929"/>
                </a:solidFill>
              </a:rPr>
              <a:t> del </a:t>
            </a:r>
            <a:r>
              <a:rPr sz="2080" dirty="0" err="1">
                <a:solidFill>
                  <a:srgbClr val="363929"/>
                </a:solidFill>
              </a:rPr>
              <a:t>feto</a:t>
            </a:r>
            <a:r>
              <a:rPr sz="2080" dirty="0">
                <a:solidFill>
                  <a:srgbClr val="363929"/>
                </a:solidFill>
              </a:rPr>
              <a:t> no es lo </a:t>
            </a:r>
            <a:r>
              <a:rPr sz="2080" dirty="0" err="1">
                <a:solidFill>
                  <a:srgbClr val="363929"/>
                </a:solidFill>
              </a:rPr>
              <a:t>suficientemente</a:t>
            </a:r>
            <a:r>
              <a:rPr sz="2080" dirty="0">
                <a:solidFill>
                  <a:srgbClr val="363929"/>
                </a:solidFill>
              </a:rPr>
              <a:t> </a:t>
            </a:r>
            <a:r>
              <a:rPr sz="2080" dirty="0" err="1">
                <a:solidFill>
                  <a:srgbClr val="363929"/>
                </a:solidFill>
              </a:rPr>
              <a:t>grande</a:t>
            </a:r>
            <a:r>
              <a:rPr sz="2080" dirty="0">
                <a:solidFill>
                  <a:srgbClr val="363929"/>
                </a:solidFill>
              </a:rPr>
              <a:t> para </a:t>
            </a:r>
            <a:r>
              <a:rPr sz="2080" dirty="0" err="1">
                <a:solidFill>
                  <a:srgbClr val="363929"/>
                </a:solidFill>
              </a:rPr>
              <a:t>comprometer</a:t>
            </a:r>
            <a:r>
              <a:rPr sz="2080" dirty="0">
                <a:solidFill>
                  <a:srgbClr val="363929"/>
                </a:solidFill>
              </a:rPr>
              <a:t> la </a:t>
            </a:r>
            <a:r>
              <a:rPr sz="2080" dirty="0" err="1">
                <a:solidFill>
                  <a:srgbClr val="363929"/>
                </a:solidFill>
              </a:rPr>
              <a:t>circulación</a:t>
            </a:r>
            <a:r>
              <a:rPr sz="2080" dirty="0">
                <a:solidFill>
                  <a:srgbClr val="363929"/>
                </a:solidFill>
              </a:rPr>
              <a:t> </a:t>
            </a:r>
            <a:r>
              <a:rPr sz="2080" dirty="0" err="1">
                <a:solidFill>
                  <a:srgbClr val="363929"/>
                </a:solidFill>
              </a:rPr>
              <a:t>materna</a:t>
            </a:r>
            <a:r>
              <a:rPr sz="2080" dirty="0">
                <a:solidFill>
                  <a:srgbClr val="363929"/>
                </a:solidFill>
              </a:rPr>
              <a:t> </a:t>
            </a:r>
            <a:r>
              <a:rPr sz="2080" dirty="0" err="1">
                <a:solidFill>
                  <a:srgbClr val="363929"/>
                </a:solidFill>
              </a:rPr>
              <a:t>en</a:t>
            </a:r>
            <a:r>
              <a:rPr sz="2080" dirty="0">
                <a:solidFill>
                  <a:srgbClr val="363929"/>
                </a:solidFill>
              </a:rPr>
              <a:t> la RCP (principal </a:t>
            </a:r>
            <a:r>
              <a:rPr sz="2080" dirty="0" err="1">
                <a:solidFill>
                  <a:srgbClr val="363929"/>
                </a:solidFill>
              </a:rPr>
              <a:t>preocupación</a:t>
            </a:r>
            <a:r>
              <a:rPr sz="2080" dirty="0">
                <a:solidFill>
                  <a:srgbClr val="363929"/>
                </a:solidFill>
              </a:rPr>
              <a:t>) y la </a:t>
            </a:r>
            <a:r>
              <a:rPr sz="2080" dirty="0" err="1">
                <a:solidFill>
                  <a:srgbClr val="363929"/>
                </a:solidFill>
              </a:rPr>
              <a:t>viabilidad</a:t>
            </a:r>
            <a:r>
              <a:rPr sz="2080" dirty="0">
                <a:solidFill>
                  <a:srgbClr val="363929"/>
                </a:solidFill>
              </a:rPr>
              <a:t> es poco probable. </a:t>
            </a:r>
          </a:p>
          <a:p>
            <a:pPr marL="792479" lvl="2" indent="-264159" defTabSz="297179">
              <a:spcBef>
                <a:spcPts val="260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080" dirty="0" err="1">
                <a:solidFill>
                  <a:srgbClr val="363929"/>
                </a:solidFill>
              </a:rPr>
              <a:t>Entonces</a:t>
            </a:r>
            <a:r>
              <a:rPr sz="2080" dirty="0">
                <a:solidFill>
                  <a:srgbClr val="363929"/>
                </a:solidFill>
              </a:rPr>
              <a:t>, el </a:t>
            </a:r>
            <a:r>
              <a:rPr sz="2080" dirty="0" err="1">
                <a:solidFill>
                  <a:srgbClr val="363929"/>
                </a:solidFill>
              </a:rPr>
              <a:t>mejor</a:t>
            </a:r>
            <a:r>
              <a:rPr sz="2080" dirty="0">
                <a:solidFill>
                  <a:srgbClr val="363929"/>
                </a:solidFill>
              </a:rPr>
              <a:t> </a:t>
            </a:r>
            <a:r>
              <a:rPr sz="2080" dirty="0" err="1">
                <a:solidFill>
                  <a:srgbClr val="363929"/>
                </a:solidFill>
              </a:rPr>
              <a:t>resultado</a:t>
            </a:r>
            <a:r>
              <a:rPr sz="2080" dirty="0">
                <a:solidFill>
                  <a:srgbClr val="363929"/>
                </a:solidFill>
              </a:rPr>
              <a:t> es </a:t>
            </a:r>
            <a:r>
              <a:rPr sz="2080" dirty="0" err="1">
                <a:solidFill>
                  <a:srgbClr val="363929"/>
                </a:solidFill>
              </a:rPr>
              <a:t>restaurar</a:t>
            </a:r>
            <a:r>
              <a:rPr sz="2080" dirty="0">
                <a:solidFill>
                  <a:srgbClr val="363929"/>
                </a:solidFill>
              </a:rPr>
              <a:t> la </a:t>
            </a:r>
            <a:r>
              <a:rPr sz="2080" dirty="0" err="1">
                <a:solidFill>
                  <a:srgbClr val="363929"/>
                </a:solidFill>
              </a:rPr>
              <a:t>perfusión</a:t>
            </a:r>
            <a:r>
              <a:rPr sz="2080" dirty="0">
                <a:solidFill>
                  <a:srgbClr val="363929"/>
                </a:solidFill>
              </a:rPr>
              <a:t> </a:t>
            </a:r>
            <a:r>
              <a:rPr sz="2080" dirty="0" err="1">
                <a:solidFill>
                  <a:srgbClr val="363929"/>
                </a:solidFill>
              </a:rPr>
              <a:t>materna</a:t>
            </a:r>
            <a:r>
              <a:rPr sz="2080" dirty="0">
                <a:solidFill>
                  <a:srgbClr val="363929"/>
                </a:solidFill>
              </a:rPr>
              <a:t> para </a:t>
            </a:r>
            <a:r>
              <a:rPr sz="2080" dirty="0" err="1">
                <a:solidFill>
                  <a:srgbClr val="363929"/>
                </a:solidFill>
              </a:rPr>
              <a:t>restaurar</a:t>
            </a:r>
            <a:r>
              <a:rPr sz="2080" dirty="0">
                <a:solidFill>
                  <a:srgbClr val="363929"/>
                </a:solidFill>
              </a:rPr>
              <a:t> la </a:t>
            </a:r>
            <a:r>
              <a:rPr sz="2080" dirty="0" err="1">
                <a:solidFill>
                  <a:srgbClr val="363929"/>
                </a:solidFill>
              </a:rPr>
              <a:t>perfusión</a:t>
            </a:r>
            <a:r>
              <a:rPr sz="2080" dirty="0">
                <a:solidFill>
                  <a:srgbClr val="363929"/>
                </a:solidFill>
              </a:rPr>
              <a:t> fetal.</a:t>
            </a:r>
          </a:p>
        </p:txBody>
      </p:sp>
      <p:sp>
        <p:nvSpPr>
          <p:cNvPr id="95" name="Shape 95"/>
          <p:cNvSpPr/>
          <p:nvPr/>
        </p:nvSpPr>
        <p:spPr>
          <a:xfrm>
            <a:off x="1768975" y="155501"/>
            <a:ext cx="9466850" cy="1164269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 defTabSz="425195">
              <a:defRPr sz="6975">
                <a:solidFill>
                  <a:srgbClr val="FFFFFF"/>
                </a:solidFill>
                <a:effectLst>
                  <a:outerShdw blurRad="23622" dist="11811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975">
                <a:solidFill>
                  <a:srgbClr val="FFFFFF"/>
                </a:solidFill>
                <a:effectLst>
                  <a:outerShdw blurRad="23622" dist="11811" dir="5400000" rotWithShape="0">
                    <a:srgbClr val="000000">
                      <a:alpha val="50000"/>
                    </a:srgbClr>
                  </a:outerShdw>
                </a:effectLst>
              </a:rPr>
              <a:t>Paro Cardíaco Materno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/>
          </p:cNvSpPr>
          <p:nvPr>
            <p:ph type="body" idx="4294967295"/>
          </p:nvPr>
        </p:nvSpPr>
        <p:spPr>
          <a:xfrm>
            <a:off x="818633" y="1896146"/>
            <a:ext cx="11961702" cy="7127361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lvl="0" indent="0" algn="ctr" defTabSz="397763">
              <a:spcBef>
                <a:spcPts val="34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306" b="1" u="sng" dirty="0" err="1">
                <a:solidFill>
                  <a:srgbClr val="F32F9C"/>
                </a:solidFill>
              </a:rPr>
              <a:t>Consideraciones</a:t>
            </a:r>
            <a:r>
              <a:rPr sz="3306" b="1" u="sng" dirty="0">
                <a:solidFill>
                  <a:srgbClr val="F32F9C"/>
                </a:solidFill>
              </a:rPr>
              <a:t> </a:t>
            </a:r>
            <a:r>
              <a:rPr sz="3306" b="1" u="sng" dirty="0" err="1">
                <a:solidFill>
                  <a:srgbClr val="F32F9C"/>
                </a:solidFill>
              </a:rPr>
              <a:t>Obstétricas</a:t>
            </a:r>
            <a:r>
              <a:rPr sz="3306" b="1" u="sng" dirty="0">
                <a:solidFill>
                  <a:srgbClr val="F32F9C"/>
                </a:solidFill>
              </a:rPr>
              <a:t>:</a:t>
            </a:r>
          </a:p>
          <a:p>
            <a:pPr marL="353568" lvl="0" indent="-353568" defTabSz="397763">
              <a:spcBef>
                <a:spcPts val="340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306" b="1" dirty="0" err="1">
                <a:solidFill>
                  <a:srgbClr val="363929"/>
                </a:solidFill>
              </a:rPr>
              <a:t>Desplazamiento</a:t>
            </a:r>
            <a:r>
              <a:rPr sz="3306" b="1" dirty="0">
                <a:solidFill>
                  <a:srgbClr val="363929"/>
                </a:solidFill>
              </a:rPr>
              <a:t> </a:t>
            </a:r>
            <a:r>
              <a:rPr sz="3306" b="1" dirty="0" err="1">
                <a:solidFill>
                  <a:srgbClr val="363929"/>
                </a:solidFill>
              </a:rPr>
              <a:t>uterino</a:t>
            </a:r>
            <a:r>
              <a:rPr sz="3306" b="1" dirty="0">
                <a:solidFill>
                  <a:srgbClr val="363929"/>
                </a:solidFill>
              </a:rPr>
              <a:t> </a:t>
            </a:r>
            <a:r>
              <a:rPr sz="3306" b="1" dirty="0" err="1">
                <a:solidFill>
                  <a:srgbClr val="363929"/>
                </a:solidFill>
              </a:rPr>
              <a:t>izquierdo</a:t>
            </a:r>
            <a:r>
              <a:rPr sz="3306" dirty="0">
                <a:solidFill>
                  <a:srgbClr val="363929"/>
                </a:solidFill>
              </a:rPr>
              <a:t> MANUAL </a:t>
            </a:r>
            <a:r>
              <a:rPr sz="3306" dirty="0" err="1">
                <a:solidFill>
                  <a:srgbClr val="363929"/>
                </a:solidFill>
              </a:rPr>
              <a:t>si</a:t>
            </a:r>
            <a:r>
              <a:rPr sz="3306" dirty="0">
                <a:solidFill>
                  <a:srgbClr val="363929"/>
                </a:solidFill>
              </a:rPr>
              <a:t> </a:t>
            </a:r>
            <a:r>
              <a:rPr sz="3306" dirty="0" err="1">
                <a:solidFill>
                  <a:srgbClr val="363929"/>
                </a:solidFill>
              </a:rPr>
              <a:t>útero</a:t>
            </a:r>
            <a:r>
              <a:rPr sz="3306" dirty="0">
                <a:solidFill>
                  <a:srgbClr val="363929"/>
                </a:solidFill>
              </a:rPr>
              <a:t> </a:t>
            </a:r>
            <a:r>
              <a:rPr sz="3306" dirty="0" err="1">
                <a:solidFill>
                  <a:srgbClr val="363929"/>
                </a:solidFill>
              </a:rPr>
              <a:t>grávido</a:t>
            </a:r>
            <a:endParaRPr sz="3306" dirty="0">
              <a:solidFill>
                <a:srgbClr val="363929"/>
              </a:solidFill>
            </a:endParaRPr>
          </a:p>
          <a:p>
            <a:pPr marL="353568" lvl="0" indent="-353568" defTabSz="397763">
              <a:spcBef>
                <a:spcPts val="340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306" dirty="0">
                <a:solidFill>
                  <a:srgbClr val="363929"/>
                </a:solidFill>
              </a:rPr>
              <a:t>Si </a:t>
            </a:r>
            <a:r>
              <a:rPr sz="3306" dirty="0" err="1">
                <a:solidFill>
                  <a:srgbClr val="363929"/>
                </a:solidFill>
              </a:rPr>
              <a:t>sospecha</a:t>
            </a:r>
            <a:r>
              <a:rPr sz="3306" dirty="0">
                <a:solidFill>
                  <a:srgbClr val="363929"/>
                </a:solidFill>
              </a:rPr>
              <a:t> L.A.S.T, </a:t>
            </a:r>
            <a:r>
              <a:rPr sz="3306" dirty="0" err="1">
                <a:solidFill>
                  <a:srgbClr val="363929"/>
                </a:solidFill>
              </a:rPr>
              <a:t>administre</a:t>
            </a:r>
            <a:r>
              <a:rPr sz="3306" dirty="0">
                <a:solidFill>
                  <a:srgbClr val="363929"/>
                </a:solidFill>
              </a:rPr>
              <a:t> </a:t>
            </a:r>
            <a:r>
              <a:rPr sz="3306" dirty="0" err="1">
                <a:solidFill>
                  <a:srgbClr val="363929"/>
                </a:solidFill>
              </a:rPr>
              <a:t>terapia</a:t>
            </a:r>
            <a:r>
              <a:rPr sz="3306" dirty="0">
                <a:solidFill>
                  <a:srgbClr val="363929"/>
                </a:solidFill>
              </a:rPr>
              <a:t> con INTRALIPID</a:t>
            </a:r>
          </a:p>
          <a:p>
            <a:pPr marL="353568" lvl="0" indent="-353568" defTabSz="397763">
              <a:spcBef>
                <a:spcPts val="340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306" dirty="0">
                <a:solidFill>
                  <a:srgbClr val="363929"/>
                </a:solidFill>
              </a:rPr>
              <a:t>Si </a:t>
            </a:r>
            <a:r>
              <a:rPr sz="3306" dirty="0" err="1">
                <a:solidFill>
                  <a:srgbClr val="363929"/>
                </a:solidFill>
              </a:rPr>
              <a:t>toma</a:t>
            </a:r>
            <a:r>
              <a:rPr sz="3306" dirty="0">
                <a:solidFill>
                  <a:srgbClr val="363929"/>
                </a:solidFill>
              </a:rPr>
              <a:t> </a:t>
            </a:r>
            <a:r>
              <a:rPr sz="3306" dirty="0" err="1">
                <a:solidFill>
                  <a:srgbClr val="363929"/>
                </a:solidFill>
              </a:rPr>
              <a:t>Magnesio</a:t>
            </a:r>
            <a:r>
              <a:rPr sz="3306" dirty="0">
                <a:solidFill>
                  <a:srgbClr val="363929"/>
                </a:solidFill>
              </a:rPr>
              <a:t>, </a:t>
            </a:r>
            <a:r>
              <a:rPr sz="3306" b="1" dirty="0" err="1">
                <a:solidFill>
                  <a:srgbClr val="363929"/>
                </a:solidFill>
              </a:rPr>
              <a:t>suspenda</a:t>
            </a:r>
            <a:r>
              <a:rPr sz="3306" b="1" dirty="0">
                <a:solidFill>
                  <a:srgbClr val="363929"/>
                </a:solidFill>
              </a:rPr>
              <a:t> el </a:t>
            </a:r>
            <a:r>
              <a:rPr sz="3306" b="1" dirty="0" err="1">
                <a:solidFill>
                  <a:srgbClr val="363929"/>
                </a:solidFill>
              </a:rPr>
              <a:t>Magnesio</a:t>
            </a:r>
            <a:r>
              <a:rPr sz="3306" b="1" dirty="0">
                <a:solidFill>
                  <a:srgbClr val="363929"/>
                </a:solidFill>
              </a:rPr>
              <a:t> - </a:t>
            </a:r>
            <a:r>
              <a:rPr lang="en-US" sz="3306" b="1" dirty="0" err="1"/>
              <a:t>a</a:t>
            </a:r>
            <a:r>
              <a:rPr lang="en-US" sz="3306" b="1" dirty="0" err="1">
                <a:solidFill>
                  <a:srgbClr val="363929"/>
                </a:solidFill>
              </a:rPr>
              <a:t>dministre</a:t>
            </a:r>
            <a:r>
              <a:rPr sz="3306" b="1" dirty="0">
                <a:solidFill>
                  <a:srgbClr val="363929"/>
                </a:solidFill>
              </a:rPr>
              <a:t> </a:t>
            </a:r>
            <a:r>
              <a:rPr sz="3306" b="1" u="sng" dirty="0">
                <a:solidFill>
                  <a:srgbClr val="363929"/>
                </a:solidFill>
              </a:rPr>
              <a:t>Calcio</a:t>
            </a:r>
            <a:r>
              <a:rPr sz="3306" dirty="0">
                <a:solidFill>
                  <a:srgbClr val="363929"/>
                </a:solidFill>
              </a:rPr>
              <a:t>:</a:t>
            </a:r>
          </a:p>
          <a:p>
            <a:pPr marL="1414272" lvl="3" indent="-353568" defTabSz="397763">
              <a:spcBef>
                <a:spcPts val="340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306" dirty="0" err="1">
                <a:solidFill>
                  <a:srgbClr val="363929"/>
                </a:solidFill>
              </a:rPr>
              <a:t>Gluconato</a:t>
            </a:r>
            <a:r>
              <a:rPr sz="3306" dirty="0">
                <a:solidFill>
                  <a:srgbClr val="363929"/>
                </a:solidFill>
              </a:rPr>
              <a:t> de calcio 3 g IV (30 ml de </a:t>
            </a:r>
            <a:r>
              <a:rPr sz="3306" dirty="0" err="1">
                <a:solidFill>
                  <a:srgbClr val="363929"/>
                </a:solidFill>
              </a:rPr>
              <a:t>solución</a:t>
            </a:r>
            <a:r>
              <a:rPr sz="3306" dirty="0">
                <a:solidFill>
                  <a:srgbClr val="363929"/>
                </a:solidFill>
              </a:rPr>
              <a:t> al 10 %) </a:t>
            </a:r>
            <a:r>
              <a:rPr sz="3306" dirty="0" err="1">
                <a:solidFill>
                  <a:srgbClr val="363929"/>
                </a:solidFill>
              </a:rPr>
              <a:t>Empuje</a:t>
            </a:r>
            <a:r>
              <a:rPr sz="3306" dirty="0">
                <a:solidFill>
                  <a:srgbClr val="363929"/>
                </a:solidFill>
              </a:rPr>
              <a:t> </a:t>
            </a:r>
            <a:r>
              <a:rPr sz="3306" dirty="0" err="1">
                <a:solidFill>
                  <a:srgbClr val="363929"/>
                </a:solidFill>
              </a:rPr>
              <a:t>intravenoso</a:t>
            </a:r>
            <a:r>
              <a:rPr sz="3306" dirty="0">
                <a:solidFill>
                  <a:srgbClr val="363929"/>
                </a:solidFill>
              </a:rPr>
              <a:t>.</a:t>
            </a:r>
          </a:p>
          <a:p>
            <a:pPr marL="1414272" lvl="3" indent="-353568" defTabSz="397763">
              <a:spcBef>
                <a:spcPts val="340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306" dirty="0" err="1">
                <a:solidFill>
                  <a:srgbClr val="363929"/>
                </a:solidFill>
              </a:rPr>
              <a:t>Cloruro</a:t>
            </a:r>
            <a:r>
              <a:rPr sz="3306" dirty="0">
                <a:solidFill>
                  <a:srgbClr val="363929"/>
                </a:solidFill>
              </a:rPr>
              <a:t> de calcio 1g IV (10mL de </a:t>
            </a:r>
            <a:r>
              <a:rPr sz="3306" dirty="0" err="1">
                <a:solidFill>
                  <a:srgbClr val="363929"/>
                </a:solidFill>
              </a:rPr>
              <a:t>solución</a:t>
            </a:r>
            <a:r>
              <a:rPr sz="3306" dirty="0">
                <a:solidFill>
                  <a:srgbClr val="363929"/>
                </a:solidFill>
              </a:rPr>
              <a:t> al 10%)</a:t>
            </a:r>
          </a:p>
          <a:p>
            <a:pPr marL="353568" lvl="0" indent="-353568" defTabSz="397763">
              <a:spcBef>
                <a:spcPts val="340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306" dirty="0" err="1">
                <a:solidFill>
                  <a:srgbClr val="363929"/>
                </a:solidFill>
              </a:rPr>
              <a:t>Anticiparse</a:t>
            </a:r>
            <a:r>
              <a:rPr sz="3306" dirty="0">
                <a:solidFill>
                  <a:srgbClr val="363929"/>
                </a:solidFill>
              </a:rPr>
              <a:t> a la </a:t>
            </a:r>
            <a:r>
              <a:rPr sz="3306" dirty="0" err="1">
                <a:solidFill>
                  <a:srgbClr val="363929"/>
                </a:solidFill>
              </a:rPr>
              <a:t>vía</a:t>
            </a:r>
            <a:r>
              <a:rPr sz="3306" dirty="0">
                <a:solidFill>
                  <a:srgbClr val="363929"/>
                </a:solidFill>
              </a:rPr>
              <a:t> </a:t>
            </a:r>
            <a:r>
              <a:rPr sz="3306" dirty="0" err="1">
                <a:solidFill>
                  <a:srgbClr val="363929"/>
                </a:solidFill>
              </a:rPr>
              <a:t>aérea</a:t>
            </a:r>
            <a:r>
              <a:rPr sz="3306" dirty="0">
                <a:solidFill>
                  <a:srgbClr val="363929"/>
                </a:solidFill>
              </a:rPr>
              <a:t> </a:t>
            </a:r>
            <a:r>
              <a:rPr sz="3306" dirty="0" err="1">
                <a:solidFill>
                  <a:srgbClr val="363929"/>
                </a:solidFill>
              </a:rPr>
              <a:t>difícil</a:t>
            </a:r>
            <a:r>
              <a:rPr sz="3306" dirty="0">
                <a:solidFill>
                  <a:srgbClr val="363929"/>
                </a:solidFill>
              </a:rPr>
              <a:t>*</a:t>
            </a:r>
            <a:endParaRPr lang="en-US" sz="3306" dirty="0">
              <a:solidFill>
                <a:srgbClr val="363929"/>
              </a:solidFill>
            </a:endParaRPr>
          </a:p>
          <a:p>
            <a:pPr marL="353568" indent="-353568" defTabSz="397763">
              <a:spcBef>
                <a:spcPts val="3400"/>
              </a:spcBef>
              <a:defRPr sz="1800">
                <a:solidFill>
                  <a:srgbClr val="000000"/>
                </a:solidFill>
              </a:defRPr>
            </a:pPr>
            <a:r>
              <a:rPr lang="en-US" sz="3500" dirty="0">
                <a:solidFill>
                  <a:srgbClr val="363929"/>
                </a:solidFill>
              </a:rPr>
              <a:t>**IVs </a:t>
            </a:r>
            <a:r>
              <a:rPr lang="en-US" sz="3500" dirty="0" err="1">
                <a:solidFill>
                  <a:srgbClr val="363929"/>
                </a:solidFill>
              </a:rPr>
              <a:t>en</a:t>
            </a:r>
            <a:r>
              <a:rPr lang="en-US" sz="3500" dirty="0">
                <a:solidFill>
                  <a:srgbClr val="363929"/>
                </a:solidFill>
              </a:rPr>
              <a:t> las </a:t>
            </a:r>
            <a:r>
              <a:rPr lang="en-US" sz="3500" dirty="0" err="1">
                <a:solidFill>
                  <a:srgbClr val="363929"/>
                </a:solidFill>
              </a:rPr>
              <a:t>extremidades</a:t>
            </a:r>
            <a:r>
              <a:rPr lang="en-US" sz="3500" dirty="0">
                <a:solidFill>
                  <a:srgbClr val="363929"/>
                </a:solidFill>
              </a:rPr>
              <a:t> </a:t>
            </a:r>
            <a:r>
              <a:rPr lang="en-US" sz="3500" dirty="0" err="1">
                <a:solidFill>
                  <a:srgbClr val="363929"/>
                </a:solidFill>
              </a:rPr>
              <a:t>superiores</a:t>
            </a:r>
            <a:r>
              <a:rPr lang="en-US" sz="3500" dirty="0">
                <a:solidFill>
                  <a:srgbClr val="363929"/>
                </a:solidFill>
              </a:rPr>
              <a:t>: </a:t>
            </a:r>
            <a:r>
              <a:rPr lang="en-US" sz="3500" dirty="0" err="1">
                <a:solidFill>
                  <a:srgbClr val="363929"/>
                </a:solidFill>
              </a:rPr>
              <a:t>flujo</a:t>
            </a:r>
            <a:r>
              <a:rPr lang="en-US" sz="3500" dirty="0">
                <a:solidFill>
                  <a:srgbClr val="363929"/>
                </a:solidFill>
              </a:rPr>
              <a:t> de las </a:t>
            </a:r>
            <a:r>
              <a:rPr lang="en-US" sz="3500" dirty="0" err="1">
                <a:solidFill>
                  <a:srgbClr val="363929"/>
                </a:solidFill>
              </a:rPr>
              <a:t>extremidades</a:t>
            </a:r>
            <a:r>
              <a:rPr lang="en-US" sz="3500" dirty="0">
                <a:solidFill>
                  <a:srgbClr val="363929"/>
                </a:solidFill>
              </a:rPr>
              <a:t> </a:t>
            </a:r>
            <a:r>
              <a:rPr lang="en-US" sz="3500" dirty="0" err="1">
                <a:solidFill>
                  <a:srgbClr val="363929"/>
                </a:solidFill>
              </a:rPr>
              <a:t>inferiores</a:t>
            </a:r>
            <a:r>
              <a:rPr lang="en-US" sz="3500" dirty="0">
                <a:solidFill>
                  <a:srgbClr val="363929"/>
                </a:solidFill>
              </a:rPr>
              <a:t> </a:t>
            </a:r>
            <a:r>
              <a:rPr lang="en-US" sz="3500" dirty="0" err="1">
                <a:solidFill>
                  <a:srgbClr val="363929"/>
                </a:solidFill>
              </a:rPr>
              <a:t>deteriorado</a:t>
            </a:r>
            <a:r>
              <a:rPr lang="en-US" sz="3500" dirty="0">
                <a:solidFill>
                  <a:srgbClr val="363929"/>
                </a:solidFill>
              </a:rPr>
              <a:t> por el </a:t>
            </a:r>
            <a:r>
              <a:rPr lang="en-US" sz="3500" dirty="0" err="1">
                <a:solidFill>
                  <a:srgbClr val="363929"/>
                </a:solidFill>
              </a:rPr>
              <a:t>útero</a:t>
            </a:r>
            <a:r>
              <a:rPr lang="en-US" sz="3500" dirty="0">
                <a:solidFill>
                  <a:srgbClr val="363929"/>
                </a:solidFill>
              </a:rPr>
              <a:t> </a:t>
            </a:r>
            <a:r>
              <a:rPr lang="en-US" sz="3500" dirty="0" err="1">
                <a:solidFill>
                  <a:srgbClr val="363929"/>
                </a:solidFill>
              </a:rPr>
              <a:t>grávido</a:t>
            </a:r>
            <a:endParaRPr lang="en-US" sz="3500" dirty="0">
              <a:solidFill>
                <a:srgbClr val="363929"/>
              </a:solidFill>
            </a:endParaRPr>
          </a:p>
          <a:p>
            <a:pPr marL="353568" lvl="0" indent="-353568" defTabSz="397763">
              <a:spcBef>
                <a:spcPts val="340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endParaRPr sz="3306" dirty="0">
              <a:solidFill>
                <a:srgbClr val="363929"/>
              </a:solidFill>
            </a:endParaRPr>
          </a:p>
        </p:txBody>
      </p:sp>
      <p:sp>
        <p:nvSpPr>
          <p:cNvPr id="98" name="Shape 98"/>
          <p:cNvSpPr/>
          <p:nvPr/>
        </p:nvSpPr>
        <p:spPr>
          <a:xfrm>
            <a:off x="3293639" y="9023507"/>
            <a:ext cx="6635129" cy="3629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700">
                <a:solidFill>
                  <a:srgbClr val="363929"/>
                </a:solidFill>
              </a:rPr>
              <a:t>https://soap.memberclicks.net/assets/docs/CPR-consensus-statment.pdf</a:t>
            </a:r>
          </a:p>
        </p:txBody>
      </p:sp>
      <p:sp>
        <p:nvSpPr>
          <p:cNvPr id="99" name="Shape 99"/>
          <p:cNvSpPr/>
          <p:nvPr/>
        </p:nvSpPr>
        <p:spPr>
          <a:xfrm>
            <a:off x="2066059" y="0"/>
            <a:ext cx="9466850" cy="1164269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 defTabSz="425195">
              <a:defRPr sz="6975">
                <a:solidFill>
                  <a:srgbClr val="FFFFFF"/>
                </a:solidFill>
                <a:effectLst>
                  <a:outerShdw blurRad="23622" dist="11811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975" dirty="0">
                <a:solidFill>
                  <a:srgbClr val="FFFFFF"/>
                </a:solidFill>
                <a:effectLst>
                  <a:outerShdw blurRad="23622" dist="11811" dir="5400000" rotWithShape="0">
                    <a:srgbClr val="000000">
                      <a:alpha val="50000"/>
                    </a:srgbClr>
                  </a:outerShdw>
                </a:effectLst>
              </a:rPr>
              <a:t>Paro </a:t>
            </a:r>
            <a:r>
              <a:rPr sz="6975" dirty="0" err="1">
                <a:solidFill>
                  <a:srgbClr val="FFFFFF"/>
                </a:solidFill>
                <a:effectLst>
                  <a:outerShdw blurRad="23622" dist="11811" dir="5400000" rotWithShape="0">
                    <a:srgbClr val="000000">
                      <a:alpha val="50000"/>
                    </a:srgbClr>
                  </a:outerShdw>
                </a:effectLst>
              </a:rPr>
              <a:t>Cardíaco</a:t>
            </a:r>
            <a:r>
              <a:rPr sz="6975" dirty="0">
                <a:solidFill>
                  <a:srgbClr val="FFFFFF"/>
                </a:solidFill>
                <a:effectLst>
                  <a:outerShdw blurRad="23622" dist="11811" dir="5400000" rotWithShape="0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sz="6975" dirty="0" err="1">
                <a:solidFill>
                  <a:srgbClr val="FFFFFF"/>
                </a:solidFill>
                <a:effectLst>
                  <a:outerShdw blurRad="23622" dist="11811" dir="5400000" rotWithShape="0">
                    <a:srgbClr val="000000">
                      <a:alpha val="50000"/>
                    </a:srgbClr>
                  </a:outerShdw>
                </a:effectLst>
              </a:rPr>
              <a:t>Materno</a:t>
            </a:r>
            <a:endParaRPr sz="6975" dirty="0">
              <a:solidFill>
                <a:srgbClr val="FFFFFF"/>
              </a:solidFill>
              <a:effectLst>
                <a:outerShdw blurRad="23622" dist="11811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/>
        </p:nvSpPr>
        <p:spPr>
          <a:xfrm>
            <a:off x="3037592" y="9254498"/>
            <a:ext cx="7590016" cy="374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 u="sng">
                <a:hlinkClick r:id="rId2"/>
              </a:defRPr>
            </a:lvl1pPr>
          </a:lstStyle>
          <a:p>
            <a:pPr lvl="0">
              <a:defRPr sz="1800" u="none">
                <a:solidFill>
                  <a:srgbClr val="000000"/>
                </a:solidFill>
              </a:defRPr>
            </a:pPr>
            <a:r>
              <a:rPr sz="1900" u="sng">
                <a:solidFill>
                  <a:srgbClr val="363929"/>
                </a:solidFill>
                <a:hlinkClick r:id="rId2"/>
              </a:rPr>
              <a:t>https://www.australiawidefirstaid.com.au/resources/cpr-guide-pregnancy</a:t>
            </a:r>
          </a:p>
        </p:txBody>
      </p:sp>
      <p:grpSp>
        <p:nvGrpSpPr>
          <p:cNvPr id="104" name="Group 104"/>
          <p:cNvGrpSpPr/>
          <p:nvPr/>
        </p:nvGrpSpPr>
        <p:grpSpPr>
          <a:xfrm>
            <a:off x="6015381" y="4347849"/>
            <a:ext cx="6393842" cy="3996438"/>
            <a:chOff x="-127000" y="-88900"/>
            <a:chExt cx="6393840" cy="3996436"/>
          </a:xfrm>
        </p:grpSpPr>
        <p:pic>
          <p:nvPicPr>
            <p:cNvPr id="103" name="Screen Shot 2023-08-07 at 10.43.30 AM.png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6139841" cy="366623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02" name="Picture 10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-127000" y="-88900"/>
              <a:ext cx="6393841" cy="3996437"/>
            </a:xfrm>
            <a:prstGeom prst="rect">
              <a:avLst/>
            </a:prstGeom>
            <a:effectLst/>
          </p:spPr>
        </p:pic>
      </p:grpSp>
      <p:grpSp>
        <p:nvGrpSpPr>
          <p:cNvPr id="107" name="Group 107"/>
          <p:cNvGrpSpPr/>
          <p:nvPr/>
        </p:nvGrpSpPr>
        <p:grpSpPr>
          <a:xfrm>
            <a:off x="1539664" y="3484123"/>
            <a:ext cx="3590690" cy="5317673"/>
            <a:chOff x="-127000" y="-88900"/>
            <a:chExt cx="3590689" cy="5317671"/>
          </a:xfrm>
        </p:grpSpPr>
        <p:pic>
          <p:nvPicPr>
            <p:cNvPr id="106" name="Screen Shot 2023-08-07 at 10.44.09 AM.png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3336690" cy="498747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05" name="Picture 104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-127000" y="-88900"/>
              <a:ext cx="3590690" cy="5317672"/>
            </a:xfrm>
            <a:prstGeom prst="rect">
              <a:avLst/>
            </a:prstGeom>
            <a:effectLst/>
          </p:spPr>
        </p:pic>
      </p:grpSp>
      <p:sp>
        <p:nvSpPr>
          <p:cNvPr id="108" name="Shape 108"/>
          <p:cNvSpPr/>
          <p:nvPr/>
        </p:nvSpPr>
        <p:spPr>
          <a:xfrm>
            <a:off x="1768975" y="202244"/>
            <a:ext cx="9466850" cy="1164268"/>
          </a:xfrm>
          <a:prstGeom prst="rect">
            <a:avLst/>
          </a:prstGeom>
          <a:blipFill>
            <a:blip r:embed="rId7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 defTabSz="425195">
              <a:defRPr sz="6975">
                <a:solidFill>
                  <a:srgbClr val="FFFFFF"/>
                </a:solidFill>
                <a:effectLst>
                  <a:outerShdw blurRad="23622" dist="11811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975">
                <a:solidFill>
                  <a:srgbClr val="FFFFFF"/>
                </a:solidFill>
                <a:effectLst>
                  <a:outerShdw blurRad="23622" dist="11811" dir="5400000" rotWithShape="0">
                    <a:srgbClr val="000000">
                      <a:alpha val="50000"/>
                    </a:srgbClr>
                  </a:outerShdw>
                </a:effectLst>
              </a:rPr>
              <a:t>Paro Cardíaco Materno</a:t>
            </a:r>
          </a:p>
        </p:txBody>
      </p:sp>
      <p:sp>
        <p:nvSpPr>
          <p:cNvPr id="109" name="Shape 109"/>
          <p:cNvSpPr/>
          <p:nvPr/>
        </p:nvSpPr>
        <p:spPr>
          <a:xfrm>
            <a:off x="964567" y="1500386"/>
            <a:ext cx="11419524" cy="686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900" b="1" u="sng">
                <a:solidFill>
                  <a:srgbClr val="F32F9C"/>
                </a:solidFill>
              </a:defRPr>
            </a:lvl1pPr>
          </a:lstStyle>
          <a:p>
            <a:pPr lvl="0">
              <a:defRPr sz="1800" b="0" u="none">
                <a:solidFill>
                  <a:srgbClr val="000000"/>
                </a:solidFill>
              </a:defRPr>
            </a:pPr>
            <a:r>
              <a:rPr sz="3900" b="1" u="sng">
                <a:solidFill>
                  <a:srgbClr val="F32F9C"/>
                </a:solidFill>
              </a:rPr>
              <a:t>CONSIDERACIONES DE LA RCP EN EL EMBARAZO</a:t>
            </a:r>
          </a:p>
        </p:txBody>
      </p:sp>
      <p:sp>
        <p:nvSpPr>
          <p:cNvPr id="110" name="Shape 110"/>
          <p:cNvSpPr/>
          <p:nvPr/>
        </p:nvSpPr>
        <p:spPr>
          <a:xfrm>
            <a:off x="1128447" y="2493637"/>
            <a:ext cx="4413124" cy="1031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63929"/>
                </a:solidFill>
              </a:rPr>
              <a:t>Colocación de electrodos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63929"/>
                </a:solidFill>
              </a:rPr>
              <a:t>de DEA</a:t>
            </a:r>
          </a:p>
        </p:txBody>
      </p:sp>
      <p:sp>
        <p:nvSpPr>
          <p:cNvPr id="111" name="Shape 111"/>
          <p:cNvSpPr/>
          <p:nvPr/>
        </p:nvSpPr>
        <p:spPr>
          <a:xfrm>
            <a:off x="6859016" y="2967777"/>
            <a:ext cx="4706571" cy="1350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7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363929"/>
                </a:solidFill>
              </a:rPr>
              <a:t>Misma colocación de las manos: 2 dedos por encima del proceso xifoides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Screen Shot 2023-06-20 at 10.53.54 AM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2772838" y="1218672"/>
            <a:ext cx="7459124" cy="8182879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Shape 114"/>
          <p:cNvSpPr/>
          <p:nvPr/>
        </p:nvSpPr>
        <p:spPr>
          <a:xfrm>
            <a:off x="1768975" y="202244"/>
            <a:ext cx="9225712" cy="97748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 defTabSz="352043">
              <a:defRPr sz="5775">
                <a:solidFill>
                  <a:srgbClr val="FFFFFF"/>
                </a:solidFill>
                <a:effectLst>
                  <a:outerShdw blurRad="19558" dist="9779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775">
                <a:solidFill>
                  <a:srgbClr val="FFFFFF"/>
                </a:solidFill>
                <a:effectLst>
                  <a:outerShdw blurRad="19558" dist="9779" dir="5400000" rotWithShape="0">
                    <a:srgbClr val="000000">
                      <a:alpha val="50000"/>
                    </a:srgbClr>
                  </a:outerShdw>
                </a:effectLst>
              </a:rPr>
              <a:t>Paro Cardíaco Materno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body" idx="4294967295"/>
          </p:nvPr>
        </p:nvSpPr>
        <p:spPr>
          <a:xfrm>
            <a:off x="1511300" y="1864042"/>
            <a:ext cx="3195341" cy="6599238"/>
          </a:xfrm>
          <a:prstGeom prst="rect">
            <a:avLst/>
          </a:prstGeom>
        </p:spPr>
        <p:txBody>
          <a:bodyPr/>
          <a:lstStyle/>
          <a:p>
            <a:pPr marL="0" lvl="0" indent="0">
              <a:spcBef>
                <a:spcPts val="40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000" dirty="0">
                <a:solidFill>
                  <a:srgbClr val="363929"/>
                </a:solidFill>
              </a:rPr>
              <a:t>S.O.A.P</a:t>
            </a:r>
            <a:endParaRPr lang="en-US" sz="3000" dirty="0"/>
          </a:p>
          <a:p>
            <a:pPr marL="0" lvl="0" indent="0">
              <a:spcBef>
                <a:spcPts val="40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lang="en-US" sz="3000" i="1" dirty="0">
                <a:solidFill>
                  <a:srgbClr val="363929"/>
                </a:solidFill>
              </a:rPr>
              <a:t>[La Sociedad de </a:t>
            </a:r>
            <a:r>
              <a:rPr lang="en-US" sz="3000" i="1" dirty="0" err="1">
                <a:solidFill>
                  <a:srgbClr val="363929"/>
                </a:solidFill>
              </a:rPr>
              <a:t>Anestesia</a:t>
            </a:r>
            <a:r>
              <a:rPr lang="en-US" sz="3000" i="1" dirty="0">
                <a:solidFill>
                  <a:srgbClr val="363929"/>
                </a:solidFill>
              </a:rPr>
              <a:t> </a:t>
            </a:r>
            <a:r>
              <a:rPr lang="en-US" sz="3000" i="1" dirty="0" err="1">
                <a:solidFill>
                  <a:srgbClr val="363929"/>
                </a:solidFill>
              </a:rPr>
              <a:t>Obstétrica</a:t>
            </a:r>
            <a:r>
              <a:rPr lang="en-US" sz="3000" i="1" dirty="0">
                <a:solidFill>
                  <a:srgbClr val="363929"/>
                </a:solidFill>
              </a:rPr>
              <a:t> y Perinatal]</a:t>
            </a:r>
            <a:endParaRPr sz="3000" i="1" dirty="0">
              <a:solidFill>
                <a:srgbClr val="363929"/>
              </a:solidFill>
            </a:endParaRPr>
          </a:p>
          <a:p>
            <a:pPr marL="0" lvl="0" indent="0">
              <a:spcBef>
                <a:spcPts val="40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lang="en-US" sz="3000" b="1" dirty="0" err="1">
                <a:solidFill>
                  <a:srgbClr val="363929"/>
                </a:solidFill>
              </a:rPr>
              <a:t>Algoritmo</a:t>
            </a:r>
            <a:r>
              <a:rPr lang="en-US" sz="3000" b="1" dirty="0">
                <a:solidFill>
                  <a:srgbClr val="363929"/>
                </a:solidFill>
              </a:rPr>
              <a:t> para </a:t>
            </a:r>
            <a:r>
              <a:rPr lang="en-US" sz="3000" b="1" dirty="0" err="1">
                <a:solidFill>
                  <a:srgbClr val="363929"/>
                </a:solidFill>
              </a:rPr>
              <a:t>vía</a:t>
            </a:r>
            <a:r>
              <a:rPr lang="en-US" sz="3000" b="1" dirty="0">
                <a:solidFill>
                  <a:srgbClr val="363929"/>
                </a:solidFill>
              </a:rPr>
              <a:t> </a:t>
            </a:r>
            <a:r>
              <a:rPr lang="en-US" sz="3000" b="1" dirty="0" err="1">
                <a:solidFill>
                  <a:srgbClr val="363929"/>
                </a:solidFill>
              </a:rPr>
              <a:t>aérea</a:t>
            </a:r>
            <a:r>
              <a:rPr lang="en-US" sz="3000" b="1" dirty="0">
                <a:solidFill>
                  <a:srgbClr val="363929"/>
                </a:solidFill>
              </a:rPr>
              <a:t> </a:t>
            </a:r>
            <a:r>
              <a:rPr lang="en-US" sz="3000" b="1" dirty="0" err="1">
                <a:solidFill>
                  <a:srgbClr val="363929"/>
                </a:solidFill>
              </a:rPr>
              <a:t>difícil</a:t>
            </a:r>
            <a:r>
              <a:rPr lang="en-US" sz="3000" b="1" dirty="0">
                <a:solidFill>
                  <a:srgbClr val="363929"/>
                </a:solidFill>
              </a:rPr>
              <a:t> </a:t>
            </a:r>
            <a:r>
              <a:rPr lang="en-US" sz="3000" b="1" dirty="0" err="1">
                <a:solidFill>
                  <a:srgbClr val="363929"/>
                </a:solidFill>
              </a:rPr>
              <a:t>durante</a:t>
            </a:r>
            <a:r>
              <a:rPr lang="en-US" sz="3000" b="1" dirty="0">
                <a:solidFill>
                  <a:srgbClr val="363929"/>
                </a:solidFill>
              </a:rPr>
              <a:t> la RCP</a:t>
            </a:r>
            <a:endParaRPr sz="3000" b="1" dirty="0">
              <a:solidFill>
                <a:srgbClr val="363929"/>
              </a:solidFill>
            </a:endParaRPr>
          </a:p>
        </p:txBody>
      </p:sp>
      <p:sp>
        <p:nvSpPr>
          <p:cNvPr id="117" name="Shape 117"/>
          <p:cNvSpPr/>
          <p:nvPr/>
        </p:nvSpPr>
        <p:spPr>
          <a:xfrm>
            <a:off x="1768975" y="202244"/>
            <a:ext cx="9225712" cy="977481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 defTabSz="352043">
              <a:defRPr sz="5775">
                <a:solidFill>
                  <a:srgbClr val="FFFFFF"/>
                </a:solidFill>
                <a:effectLst>
                  <a:outerShdw blurRad="19558" dist="9779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775">
                <a:solidFill>
                  <a:srgbClr val="FFFFFF"/>
                </a:solidFill>
                <a:effectLst>
                  <a:outerShdw blurRad="19558" dist="9779" dir="5400000" rotWithShape="0">
                    <a:srgbClr val="000000">
                      <a:alpha val="50000"/>
                    </a:srgbClr>
                  </a:outerShdw>
                </a:effectLst>
              </a:rPr>
              <a:t>Paro Cardíaco Materno</a:t>
            </a:r>
          </a:p>
        </p:txBody>
      </p:sp>
      <p:grpSp>
        <p:nvGrpSpPr>
          <p:cNvPr id="122" name="Group 122"/>
          <p:cNvGrpSpPr/>
          <p:nvPr/>
        </p:nvGrpSpPr>
        <p:grpSpPr>
          <a:xfrm>
            <a:off x="4143732" y="1408792"/>
            <a:ext cx="8322292" cy="8140428"/>
            <a:chOff x="0" y="0"/>
            <a:chExt cx="8322291" cy="8140426"/>
          </a:xfrm>
        </p:grpSpPr>
        <p:pic>
          <p:nvPicPr>
            <p:cNvPr id="118" name="Screen Shot 2023-06-13 at 9.16.12 PM.png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201135" y="0"/>
              <a:ext cx="6937667" cy="81404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9" name="Shape 119"/>
            <p:cNvSpPr/>
            <p:nvPr/>
          </p:nvSpPr>
          <p:spPr>
            <a:xfrm flipV="1">
              <a:off x="0" y="433013"/>
              <a:ext cx="3058080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0" name="Shape 120"/>
            <p:cNvSpPr/>
            <p:nvPr/>
          </p:nvSpPr>
          <p:spPr>
            <a:xfrm flipH="1">
              <a:off x="6271862" y="7012960"/>
              <a:ext cx="2050430" cy="22978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1" name="Shape 121"/>
            <p:cNvSpPr/>
            <p:nvPr/>
          </p:nvSpPr>
          <p:spPr>
            <a:xfrm flipV="1">
              <a:off x="111088" y="2612565"/>
              <a:ext cx="3058080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/>
          </p:cNvSpPr>
          <p:nvPr>
            <p:ph type="title"/>
          </p:nvPr>
        </p:nvSpPr>
        <p:spPr>
          <a:xfrm>
            <a:off x="2044700" y="971945"/>
            <a:ext cx="9575800" cy="7519745"/>
          </a:xfrm>
          <a:prstGeom prst="rect">
            <a:avLst/>
          </a:prstGeom>
          <a:solidFill>
            <a:srgbClr val="42494F"/>
          </a:solidFill>
          <a:ln w="9525">
            <a:bevel/>
          </a:ln>
        </p:spPr>
        <p:txBody>
          <a:bodyPr/>
          <a:lstStyle/>
          <a:p>
            <a:pPr lvl="0" defTabSz="292607">
              <a:tabLst/>
              <a:defRPr sz="1800">
                <a:solidFill>
                  <a:srgbClr val="000000"/>
                </a:solidFill>
                <a:effectLst/>
              </a:defRPr>
            </a:pPr>
            <a:r>
              <a:rPr sz="9920">
                <a:solidFill>
                  <a:srgbClr val="FFFFFF"/>
                </a:solidFill>
                <a:effectLst>
                  <a:outerShdw blurRad="16256" dist="16256" dir="2700000" rotWithShape="0">
                    <a:srgbClr val="FFFFFF">
                      <a:alpha val="50000"/>
                    </a:srgbClr>
                  </a:outerShdw>
                </a:effectLst>
              </a:rPr>
              <a:t>L.A.S.T / T.S.A.L</a:t>
            </a:r>
          </a:p>
          <a:p>
            <a:pPr lvl="0" defTabSz="292607">
              <a:tabLst/>
              <a:defRPr sz="1800">
                <a:solidFill>
                  <a:srgbClr val="000000"/>
                </a:solidFill>
                <a:effectLst/>
              </a:defRPr>
            </a:pPr>
            <a:r>
              <a:rPr sz="9920">
                <a:solidFill>
                  <a:srgbClr val="FFFFFF"/>
                </a:solidFill>
                <a:effectLst>
                  <a:outerShdw blurRad="16256" dist="16256" dir="2700000" rotWithShape="0">
                    <a:srgbClr val="FFFFFF">
                      <a:alpha val="50000"/>
                    </a:srgbClr>
                  </a:outerShdw>
                </a:effectLst>
              </a:rPr>
              <a:t>(Toxicidad Sistémica de Anestésica Local)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/>
          </p:cNvSpPr>
          <p:nvPr>
            <p:ph type="title"/>
          </p:nvPr>
        </p:nvSpPr>
        <p:spPr>
          <a:xfrm>
            <a:off x="1892300" y="213359"/>
            <a:ext cx="9575800" cy="1138775"/>
          </a:xfrm>
          <a:prstGeom prst="rect">
            <a:avLst/>
          </a:prstGeom>
          <a:solidFill>
            <a:srgbClr val="42494F"/>
          </a:solidFill>
          <a:ln w="25400">
            <a:solidFill>
              <a:srgbClr val="B8B8B8"/>
            </a:solidFill>
          </a:ln>
        </p:spPr>
        <p:txBody>
          <a:bodyPr/>
          <a:lstStyle>
            <a:lvl1pPr>
              <a:tabLst/>
              <a:defRPr sz="61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100">
                <a:solidFill>
                  <a:srgbClr val="FFFFFF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L.A.S.T</a:t>
            </a:r>
          </a:p>
        </p:txBody>
      </p:sp>
      <p:sp>
        <p:nvSpPr>
          <p:cNvPr id="127" name="Shape 127"/>
          <p:cNvSpPr/>
          <p:nvPr/>
        </p:nvSpPr>
        <p:spPr>
          <a:xfrm>
            <a:off x="831642" y="1394383"/>
            <a:ext cx="11804660" cy="2672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86702" lvl="0" indent="-286702" algn="l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363929"/>
                </a:solidFill>
              </a:rPr>
              <a:t>L.A.S.T es </a:t>
            </a:r>
            <a:r>
              <a:rPr sz="2400" dirty="0" err="1">
                <a:solidFill>
                  <a:srgbClr val="363929"/>
                </a:solidFill>
              </a:rPr>
              <a:t>más</a:t>
            </a:r>
            <a:r>
              <a:rPr sz="2400" dirty="0">
                <a:solidFill>
                  <a:srgbClr val="363929"/>
                </a:solidFill>
              </a:rPr>
              <a:t> probable con un bolo de </a:t>
            </a:r>
            <a:r>
              <a:rPr sz="2400" dirty="0" err="1">
                <a:solidFill>
                  <a:srgbClr val="363929"/>
                </a:solidFill>
              </a:rPr>
              <a:t>lidocaína</a:t>
            </a:r>
            <a:r>
              <a:rPr sz="2400" dirty="0">
                <a:solidFill>
                  <a:srgbClr val="363929"/>
                </a:solidFill>
              </a:rPr>
              <a:t> para </a:t>
            </a:r>
            <a:r>
              <a:rPr sz="2400" dirty="0" err="1">
                <a:solidFill>
                  <a:srgbClr val="363929"/>
                </a:solidFill>
              </a:rPr>
              <a:t>convertir</a:t>
            </a:r>
            <a:r>
              <a:rPr sz="2400" dirty="0">
                <a:solidFill>
                  <a:srgbClr val="363929"/>
                </a:solidFill>
              </a:rPr>
              <a:t> la epidural de </a:t>
            </a:r>
            <a:r>
              <a:rPr sz="2400" dirty="0" err="1">
                <a:solidFill>
                  <a:srgbClr val="363929"/>
                </a:solidFill>
              </a:rPr>
              <a:t>trabajo</a:t>
            </a:r>
            <a:r>
              <a:rPr sz="2400" dirty="0">
                <a:solidFill>
                  <a:srgbClr val="363929"/>
                </a:solidFill>
              </a:rPr>
              <a:t> de </a:t>
            </a:r>
            <a:r>
              <a:rPr sz="2400" dirty="0" err="1">
                <a:solidFill>
                  <a:srgbClr val="363929"/>
                </a:solidFill>
              </a:rPr>
              <a:t>parto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en</a:t>
            </a:r>
            <a:r>
              <a:rPr sz="2400" dirty="0">
                <a:solidFill>
                  <a:srgbClr val="363929"/>
                </a:solidFill>
              </a:rPr>
              <a:t> una </a:t>
            </a:r>
            <a:r>
              <a:rPr sz="2400" dirty="0" err="1">
                <a:solidFill>
                  <a:srgbClr val="363929"/>
                </a:solidFill>
              </a:rPr>
              <a:t>cesárea</a:t>
            </a:r>
            <a:r>
              <a:rPr sz="2400" dirty="0">
                <a:solidFill>
                  <a:srgbClr val="363929"/>
                </a:solidFill>
              </a:rPr>
              <a:t>, </a:t>
            </a:r>
            <a:r>
              <a:rPr lang="en-US" sz="2400" dirty="0" err="1">
                <a:solidFill>
                  <a:srgbClr val="363929"/>
                </a:solidFill>
              </a:rPr>
              <a:t>cuando</a:t>
            </a:r>
            <a:r>
              <a:rPr sz="2400" dirty="0">
                <a:solidFill>
                  <a:srgbClr val="363929"/>
                </a:solidFill>
              </a:rPr>
              <a:t> el </a:t>
            </a:r>
            <a:r>
              <a:rPr sz="2400" dirty="0" err="1">
                <a:solidFill>
                  <a:srgbClr val="363929"/>
                </a:solidFill>
              </a:rPr>
              <a:t>catéter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está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accidentalmente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en</a:t>
            </a:r>
            <a:r>
              <a:rPr sz="2400" dirty="0">
                <a:solidFill>
                  <a:srgbClr val="363929"/>
                </a:solidFill>
              </a:rPr>
              <a:t> una VENA/IV y no </a:t>
            </a:r>
            <a:r>
              <a:rPr sz="2400" dirty="0" err="1">
                <a:solidFill>
                  <a:srgbClr val="363929"/>
                </a:solidFill>
              </a:rPr>
              <a:t>en</a:t>
            </a:r>
            <a:r>
              <a:rPr sz="2400" dirty="0">
                <a:solidFill>
                  <a:srgbClr val="363929"/>
                </a:solidFill>
              </a:rPr>
              <a:t> el </a:t>
            </a:r>
            <a:r>
              <a:rPr sz="2400" dirty="0" err="1">
                <a:solidFill>
                  <a:srgbClr val="363929"/>
                </a:solidFill>
              </a:rPr>
              <a:t>espacio</a:t>
            </a:r>
            <a:r>
              <a:rPr sz="2400" dirty="0">
                <a:solidFill>
                  <a:srgbClr val="363929"/>
                </a:solidFill>
              </a:rPr>
              <a:t> epidural..</a:t>
            </a:r>
          </a:p>
          <a:p>
            <a:pPr marL="2471102" lvl="4" indent="-28670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363929"/>
                </a:solidFill>
              </a:rPr>
              <a:t>[20cc 2%lido con epi 1:200,000 (=400mg)]</a:t>
            </a:r>
          </a:p>
          <a:p>
            <a:pPr marL="832802" lvl="1" indent="-286702" algn="l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400" dirty="0" err="1">
                <a:solidFill>
                  <a:srgbClr val="363929"/>
                </a:solidFill>
              </a:rPr>
              <a:t>Esta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dosis</a:t>
            </a:r>
            <a:r>
              <a:rPr sz="2400" dirty="0">
                <a:solidFill>
                  <a:srgbClr val="363929"/>
                </a:solidFill>
              </a:rPr>
              <a:t> &gt; </a:t>
            </a:r>
            <a:r>
              <a:rPr sz="2400" dirty="0" err="1">
                <a:solidFill>
                  <a:srgbClr val="363929"/>
                </a:solidFill>
              </a:rPr>
              <a:t>dosis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máxima</a:t>
            </a:r>
            <a:r>
              <a:rPr sz="2400" dirty="0">
                <a:solidFill>
                  <a:srgbClr val="363929"/>
                </a:solidFill>
              </a:rPr>
              <a:t> de lido IV y la </a:t>
            </a:r>
            <a:r>
              <a:rPr sz="2400" dirty="0" err="1">
                <a:solidFill>
                  <a:srgbClr val="363929"/>
                </a:solidFill>
              </a:rPr>
              <a:t>fisiología</a:t>
            </a:r>
            <a:r>
              <a:rPr sz="2400" dirty="0">
                <a:solidFill>
                  <a:srgbClr val="363929"/>
                </a:solidFill>
              </a:rPr>
              <a:t> del </a:t>
            </a:r>
            <a:r>
              <a:rPr sz="2400" dirty="0" err="1">
                <a:solidFill>
                  <a:srgbClr val="363929"/>
                </a:solidFill>
              </a:rPr>
              <a:t>embarazo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hacen</a:t>
            </a:r>
            <a:r>
              <a:rPr sz="2400" dirty="0">
                <a:solidFill>
                  <a:srgbClr val="363929"/>
                </a:solidFill>
              </a:rPr>
              <a:t> que las </a:t>
            </a:r>
            <a:r>
              <a:rPr sz="2400" dirty="0" err="1">
                <a:solidFill>
                  <a:srgbClr val="363929"/>
                </a:solidFill>
              </a:rPr>
              <a:t>mujeres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sean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más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sensibles</a:t>
            </a:r>
            <a:r>
              <a:rPr sz="2400" dirty="0">
                <a:solidFill>
                  <a:srgbClr val="363929"/>
                </a:solidFill>
              </a:rPr>
              <a:t> a la </a:t>
            </a:r>
            <a:r>
              <a:rPr sz="2400" dirty="0" err="1">
                <a:solidFill>
                  <a:srgbClr val="363929"/>
                </a:solidFill>
              </a:rPr>
              <a:t>toxicidad</a:t>
            </a:r>
            <a:r>
              <a:rPr sz="2400" dirty="0">
                <a:solidFill>
                  <a:srgbClr val="363929"/>
                </a:solidFill>
              </a:rPr>
              <a:t> de A.L.</a:t>
            </a:r>
          </a:p>
          <a:p>
            <a:pPr marL="2471102" lvl="4" indent="-28670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363929"/>
                </a:solidFill>
              </a:rPr>
              <a:t>(</a:t>
            </a:r>
            <a:r>
              <a:rPr sz="2400" dirty="0" err="1">
                <a:solidFill>
                  <a:srgbClr val="363929"/>
                </a:solidFill>
              </a:rPr>
              <a:t>menos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glicoproteína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ácida</a:t>
            </a:r>
            <a:r>
              <a:rPr sz="2400" dirty="0">
                <a:solidFill>
                  <a:srgbClr val="363929"/>
                </a:solidFill>
              </a:rPr>
              <a:t> A1 = </a:t>
            </a:r>
            <a:r>
              <a:rPr sz="2400" dirty="0" err="1">
                <a:solidFill>
                  <a:srgbClr val="363929"/>
                </a:solidFill>
              </a:rPr>
              <a:t>más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fracción</a:t>
            </a:r>
            <a:r>
              <a:rPr sz="2400" dirty="0">
                <a:solidFill>
                  <a:srgbClr val="363929"/>
                </a:solidFill>
              </a:rPr>
              <a:t> libre de LA)</a:t>
            </a:r>
          </a:p>
        </p:txBody>
      </p:sp>
      <p:pic>
        <p:nvPicPr>
          <p:cNvPr id="128" name="Screen Shot 2023-06-20 at 1.04.09 PM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997380" y="4127177"/>
            <a:ext cx="5044845" cy="5133871"/>
          </a:xfrm>
          <a:prstGeom prst="rect">
            <a:avLst/>
          </a:prstGeom>
          <a:ln w="12700">
            <a:miter lim="400000"/>
          </a:ln>
          <a:effectLst>
            <a:outerShdw blurRad="190500" dist="8455" dir="5400000" rotWithShape="0">
              <a:srgbClr val="000000"/>
            </a:outerShdw>
          </a:effectLst>
        </p:spPr>
      </p:pic>
      <p:sp>
        <p:nvSpPr>
          <p:cNvPr id="129" name="Shape 129"/>
          <p:cNvSpPr/>
          <p:nvPr/>
        </p:nvSpPr>
        <p:spPr>
          <a:xfrm>
            <a:off x="997380" y="9241009"/>
            <a:ext cx="5044845" cy="3130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363929"/>
                </a:solidFill>
              </a:rPr>
              <a:t>https://emedicine.medscape.com/article/2500068-overview</a:t>
            </a:r>
          </a:p>
        </p:txBody>
      </p:sp>
      <p:sp>
        <p:nvSpPr>
          <p:cNvPr id="130" name="Shape 130"/>
          <p:cNvSpPr/>
          <p:nvPr/>
        </p:nvSpPr>
        <p:spPr>
          <a:xfrm>
            <a:off x="7388834" y="9241009"/>
            <a:ext cx="4902252" cy="275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2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363929"/>
                </a:solidFill>
              </a:rPr>
              <a:t>https://musculoskeletalkey.com/pharmacology-of-local-anesthetic-agents/</a:t>
            </a:r>
          </a:p>
        </p:txBody>
      </p:sp>
      <p:pic>
        <p:nvPicPr>
          <p:cNvPr id="131" name="Screen Shot 2023-06-20 at 1.11.07 PM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5792048" y="4453693"/>
            <a:ext cx="6925723" cy="4745713"/>
          </a:xfrm>
          <a:prstGeom prst="rect">
            <a:avLst/>
          </a:prstGeom>
          <a:ln w="12700">
            <a:miter lim="400000"/>
          </a:ln>
          <a:effectLst>
            <a:outerShdw blurRad="190500" dist="8455" dir="5400000" rotWithShape="0">
              <a:srgbClr val="000000"/>
            </a:outerShdw>
          </a:effectLst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/>
          </p:cNvSpPr>
          <p:nvPr>
            <p:ph type="title"/>
          </p:nvPr>
        </p:nvSpPr>
        <p:spPr>
          <a:xfrm>
            <a:off x="1892300" y="213359"/>
            <a:ext cx="9575800" cy="1061027"/>
          </a:xfrm>
          <a:prstGeom prst="rect">
            <a:avLst/>
          </a:prstGeom>
          <a:solidFill>
            <a:srgbClr val="42494F"/>
          </a:solidFill>
          <a:ln w="25400">
            <a:solidFill>
              <a:srgbClr val="B8B8B8"/>
            </a:solidFill>
          </a:ln>
        </p:spPr>
        <p:txBody>
          <a:bodyPr/>
          <a:lstStyle>
            <a:lvl1pPr>
              <a:tabLst/>
              <a:defRPr sz="61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100">
                <a:solidFill>
                  <a:srgbClr val="FFFFFF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L.A.S.T</a:t>
            </a:r>
          </a:p>
        </p:txBody>
      </p:sp>
      <p:grpSp>
        <p:nvGrpSpPr>
          <p:cNvPr id="136" name="Group 136"/>
          <p:cNvGrpSpPr/>
          <p:nvPr/>
        </p:nvGrpSpPr>
        <p:grpSpPr>
          <a:xfrm>
            <a:off x="7103598" y="1507229"/>
            <a:ext cx="5452676" cy="7704725"/>
            <a:chOff x="-127000" y="-88900"/>
            <a:chExt cx="5452674" cy="7704724"/>
          </a:xfrm>
        </p:grpSpPr>
        <p:pic>
          <p:nvPicPr>
            <p:cNvPr id="135" name="Screen Shot 2023-06-20 at 1.04.23 PM.png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5198675" cy="737452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34" name="Picture 13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-127000" y="-88900"/>
              <a:ext cx="5452675" cy="7704725"/>
            </a:xfrm>
            <a:prstGeom prst="rect">
              <a:avLst/>
            </a:prstGeom>
            <a:effectLst/>
          </p:spPr>
        </p:pic>
      </p:grpSp>
      <p:sp>
        <p:nvSpPr>
          <p:cNvPr id="137" name="Shape 137"/>
          <p:cNvSpPr/>
          <p:nvPr/>
        </p:nvSpPr>
        <p:spPr>
          <a:xfrm>
            <a:off x="817206" y="9255600"/>
            <a:ext cx="5762068" cy="287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3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300">
                <a:solidFill>
                  <a:srgbClr val="363929"/>
                </a:solidFill>
              </a:rPr>
              <a:t>https://thejns.org/view/journals/j-neurosurg/132/3/article-p809.xml</a:t>
            </a:r>
          </a:p>
        </p:txBody>
      </p:sp>
      <p:grpSp>
        <p:nvGrpSpPr>
          <p:cNvPr id="140" name="Group 140"/>
          <p:cNvGrpSpPr/>
          <p:nvPr/>
        </p:nvGrpSpPr>
        <p:grpSpPr>
          <a:xfrm>
            <a:off x="1076286" y="4927792"/>
            <a:ext cx="5762068" cy="4292270"/>
            <a:chOff x="-127000" y="-88900"/>
            <a:chExt cx="5762066" cy="4292268"/>
          </a:xfrm>
        </p:grpSpPr>
        <p:pic>
          <p:nvPicPr>
            <p:cNvPr id="139" name="Screen Shot 2023-06-20 at 1.23.43 PM.png"/>
            <p:cNvPicPr/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0" y="0"/>
              <a:ext cx="5508067" cy="396206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38" name="Picture 137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-127000" y="-88900"/>
              <a:ext cx="5762067" cy="4292269"/>
            </a:xfrm>
            <a:prstGeom prst="rect">
              <a:avLst/>
            </a:prstGeom>
            <a:effectLst/>
          </p:spPr>
        </p:pic>
      </p:grpSp>
      <p:sp>
        <p:nvSpPr>
          <p:cNvPr id="141" name="Shape 141"/>
          <p:cNvSpPr/>
          <p:nvPr/>
        </p:nvSpPr>
        <p:spPr>
          <a:xfrm>
            <a:off x="870914" y="1255288"/>
            <a:ext cx="6172812" cy="36369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14007" lvl="0" indent="-314007" algn="l">
              <a:buSzPct val="35000"/>
              <a:buBlip>
                <a:blip r:embed="rId6"/>
              </a:buBlip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63929"/>
                </a:solidFill>
              </a:rPr>
              <a:t>A.L IV provoca el colapso CV a través del bloqueo de los canales de Na+ de los miocitos cardíacos. Provoca disfunción electrofisiológica y contráctil.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500">
              <a:solidFill>
                <a:srgbClr val="363929"/>
              </a:solidFill>
            </a:endParaRPr>
          </a:p>
          <a:p>
            <a:pPr marL="314007" lvl="0" indent="-314007" algn="l">
              <a:buSzPct val="35000"/>
              <a:buBlip>
                <a:blip r:embed="rId6"/>
              </a:buBlip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63929"/>
                </a:solidFill>
              </a:rPr>
              <a:t>La bupivcaína/Marcaína es la más cardiotóxica. (El perfil lipofílico aumenta la toxicidad - más afinidad por los canales cardíacos de Na+)</a:t>
            </a:r>
          </a:p>
        </p:txBody>
      </p:sp>
      <p:sp>
        <p:nvSpPr>
          <p:cNvPr id="142" name="Shape 142"/>
          <p:cNvSpPr/>
          <p:nvPr/>
        </p:nvSpPr>
        <p:spPr>
          <a:xfrm>
            <a:off x="4106766" y="5639266"/>
            <a:ext cx="1409011" cy="1274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508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3" name="Shape 143"/>
          <p:cNvSpPr/>
          <p:nvPr/>
        </p:nvSpPr>
        <p:spPr>
          <a:xfrm flipH="1">
            <a:off x="5519356" y="4467421"/>
            <a:ext cx="1316629" cy="1316629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3200"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/>
          </p:cNvSpPr>
          <p:nvPr>
            <p:ph type="title"/>
          </p:nvPr>
        </p:nvSpPr>
        <p:spPr>
          <a:xfrm>
            <a:off x="1846579" y="274320"/>
            <a:ext cx="9575801" cy="1138774"/>
          </a:xfrm>
          <a:prstGeom prst="rect">
            <a:avLst/>
          </a:prstGeom>
          <a:solidFill>
            <a:srgbClr val="42494F"/>
          </a:solidFill>
          <a:ln w="25400">
            <a:solidFill>
              <a:srgbClr val="B8B8B8"/>
            </a:solidFill>
          </a:ln>
        </p:spPr>
        <p:txBody>
          <a:bodyPr/>
          <a:lstStyle>
            <a:lvl1pPr>
              <a:tabLst/>
              <a:defRPr sz="61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100">
                <a:solidFill>
                  <a:srgbClr val="FFFFFF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L.A.S.T</a:t>
            </a:r>
          </a:p>
        </p:txBody>
      </p:sp>
      <p:sp>
        <p:nvSpPr>
          <p:cNvPr id="146" name="Shape 146"/>
          <p:cNvSpPr/>
          <p:nvPr/>
        </p:nvSpPr>
        <p:spPr>
          <a:xfrm>
            <a:off x="1302708" y="1387473"/>
            <a:ext cx="10399384" cy="79133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b="1" u="sng">
                <a:solidFill>
                  <a:srgbClr val="363929"/>
                </a:solidFill>
              </a:rPr>
              <a:t>Tratamiento inicial de L.A.S.T</a:t>
            </a:r>
            <a:r>
              <a:rPr sz="3600" b="1">
                <a:solidFill>
                  <a:srgbClr val="363929"/>
                </a:solidFill>
              </a:rPr>
              <a:t>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600" b="1">
              <a:solidFill>
                <a:srgbClr val="363929"/>
              </a:solidFill>
            </a:endParaRPr>
          </a:p>
          <a:p>
            <a:pPr marL="640079" lvl="0" indent="-640079" algn="l">
              <a:buSzPct val="100000"/>
              <a:buAutoNum type="arabicPeriod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63929"/>
                </a:solidFill>
              </a:rPr>
              <a:t>Manejo de la vía aérea</a:t>
            </a:r>
          </a:p>
          <a:p>
            <a:pPr marL="640079" lvl="0" indent="-640079" algn="l">
              <a:buSzPct val="100000"/>
              <a:buAutoNum type="arabicPeriod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63929"/>
                </a:solidFill>
              </a:rPr>
              <a:t>Apoyo circulatorio</a:t>
            </a:r>
          </a:p>
          <a:p>
            <a:pPr marL="640079" lvl="0" indent="-640079" algn="l">
              <a:buSzPct val="100000"/>
              <a:buAutoNum type="arabicPeriod"/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63929"/>
                </a:solidFill>
              </a:rPr>
              <a:t>Reducir los efectos secundarios sistémicos..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363929"/>
              </a:solidFill>
            </a:endParaRPr>
          </a:p>
          <a:p>
            <a:pPr marL="491490" lvl="0" indent="-491490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63929"/>
                </a:solidFill>
              </a:rPr>
              <a:t>Ventilación y oxigenación inmediatas para prevenir la hipoxia y la acidosis pueden ayudar a la reanimación y reducir la progresión a convulsiones o infarto cardíaco.</a:t>
            </a:r>
          </a:p>
          <a:p>
            <a:pPr marL="491490" lvl="0" indent="-491490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363929"/>
              </a:solidFill>
            </a:endParaRPr>
          </a:p>
          <a:p>
            <a:pPr marL="491490" lvl="0" indent="-491490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63929"/>
                </a:solidFill>
              </a:rPr>
              <a:t>Si se presentan </a:t>
            </a:r>
            <a:r>
              <a:rPr sz="3600" b="1">
                <a:solidFill>
                  <a:srgbClr val="363929"/>
                </a:solidFill>
              </a:rPr>
              <a:t>convulsiones</a:t>
            </a:r>
            <a:r>
              <a:rPr sz="3600">
                <a:solidFill>
                  <a:srgbClr val="363929"/>
                </a:solidFill>
              </a:rPr>
              <a:t>, se recomienda la administración inmediata de </a:t>
            </a:r>
            <a:r>
              <a:rPr sz="3600" b="1">
                <a:solidFill>
                  <a:srgbClr val="D67D02"/>
                </a:solidFill>
              </a:rPr>
              <a:t>benzodiazepinas</a:t>
            </a:r>
            <a:r>
              <a:rPr sz="3600">
                <a:solidFill>
                  <a:srgbClr val="363929"/>
                </a:solidFill>
              </a:rPr>
              <a:t> para prevenir lesiones y acidosis.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/>
          </p:cNvSpPr>
          <p:nvPr>
            <p:ph type="body" idx="4294967295"/>
          </p:nvPr>
        </p:nvSpPr>
        <p:spPr>
          <a:xfrm>
            <a:off x="1224977" y="1435884"/>
            <a:ext cx="10554847" cy="704395"/>
          </a:xfrm>
          <a:prstGeom prst="rect">
            <a:avLst/>
          </a:prstGeom>
        </p:spPr>
        <p:txBody>
          <a:bodyPr/>
          <a:lstStyle>
            <a:lvl1pPr marL="0" indent="0" defTabSz="384047">
              <a:spcBef>
                <a:spcPts val="3300"/>
              </a:spcBef>
              <a:buSzTx/>
              <a:buNone/>
              <a:defRPr sz="3108" b="1">
                <a:solidFill>
                  <a:srgbClr val="4169FD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108" b="1">
                <a:solidFill>
                  <a:srgbClr val="4169FD"/>
                </a:solidFill>
              </a:rPr>
              <a:t>EMULSIÓN INTRALIPID AL 20% DE GRASA = INTRALIPID</a:t>
            </a:r>
          </a:p>
        </p:txBody>
      </p:sp>
      <p:sp>
        <p:nvSpPr>
          <p:cNvPr id="149" name="Shape 149"/>
          <p:cNvSpPr/>
          <p:nvPr/>
        </p:nvSpPr>
        <p:spPr>
          <a:xfrm>
            <a:off x="1846579" y="274320"/>
            <a:ext cx="9575801" cy="1138774"/>
          </a:xfrm>
          <a:prstGeom prst="rect">
            <a:avLst/>
          </a:prstGeom>
          <a:solidFill>
            <a:srgbClr val="42494F"/>
          </a:solidFill>
          <a:ln w="25400">
            <a:solidFill>
              <a:srgbClr val="B8B8B8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sz="6100">
                <a:solidFill>
                  <a:srgbClr val="FFFFFF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100">
                <a:solidFill>
                  <a:srgbClr val="FFFFFF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L.A.S.T</a:t>
            </a:r>
          </a:p>
        </p:txBody>
      </p:sp>
      <p:sp>
        <p:nvSpPr>
          <p:cNvPr id="150" name="Shape 150"/>
          <p:cNvSpPr/>
          <p:nvPr/>
        </p:nvSpPr>
        <p:spPr>
          <a:xfrm>
            <a:off x="4757673" y="9057004"/>
            <a:ext cx="3245613" cy="387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63929"/>
                </a:solidFill>
              </a:rPr>
              <a:t>https://rk.md/2019/intralipid/</a:t>
            </a:r>
          </a:p>
        </p:txBody>
      </p:sp>
      <p:grpSp>
        <p:nvGrpSpPr>
          <p:cNvPr id="153" name="Group 153"/>
          <p:cNvGrpSpPr/>
          <p:nvPr/>
        </p:nvGrpSpPr>
        <p:grpSpPr>
          <a:xfrm>
            <a:off x="2404847" y="2150369"/>
            <a:ext cx="8459266" cy="7027662"/>
            <a:chOff x="-127000" y="-88900"/>
            <a:chExt cx="8459265" cy="7027660"/>
          </a:xfrm>
        </p:grpSpPr>
        <p:pic>
          <p:nvPicPr>
            <p:cNvPr id="152" name="Screen Shot 2023-06-20 at 10.16.08 PM.png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8205266" cy="669746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51" name="Picture 15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-127000" y="-88900"/>
              <a:ext cx="8459266" cy="702766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/>
          </p:cNvSpPr>
          <p:nvPr>
            <p:ph type="title"/>
          </p:nvPr>
        </p:nvSpPr>
        <p:spPr>
          <a:xfrm>
            <a:off x="1862160" y="211996"/>
            <a:ext cx="9575801" cy="1138774"/>
          </a:xfrm>
          <a:prstGeom prst="rect">
            <a:avLst/>
          </a:prstGeom>
          <a:solidFill>
            <a:srgbClr val="42494F"/>
          </a:solidFill>
          <a:ln w="25400">
            <a:solidFill>
              <a:srgbClr val="B8B8B8"/>
            </a:solidFill>
          </a:ln>
        </p:spPr>
        <p:txBody>
          <a:bodyPr/>
          <a:lstStyle>
            <a:lvl1pPr>
              <a:tabLst/>
              <a:defRPr sz="61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100">
                <a:solidFill>
                  <a:srgbClr val="FFFFFF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L.A.S.T</a:t>
            </a:r>
          </a:p>
        </p:txBody>
      </p:sp>
      <p:sp>
        <p:nvSpPr>
          <p:cNvPr id="156" name="Shape 156"/>
          <p:cNvSpPr/>
          <p:nvPr/>
        </p:nvSpPr>
        <p:spPr>
          <a:xfrm>
            <a:off x="774973" y="2269169"/>
            <a:ext cx="11750176" cy="1087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 b="1" u="sng" dirty="0">
                <a:solidFill>
                  <a:srgbClr val="4169FD"/>
                </a:solidFill>
              </a:rPr>
              <a:t>LA EMULSIÓN INTRALIPID AL 20% DE GRASA</a:t>
            </a:r>
            <a:r>
              <a:rPr sz="3200" b="1" u="sng" dirty="0">
                <a:solidFill>
                  <a:srgbClr val="0096FF"/>
                </a:solidFill>
              </a:rPr>
              <a:t> </a:t>
            </a:r>
            <a:r>
              <a:rPr sz="3200" dirty="0"/>
              <a:t>ES EL TRATAMIENTO PRIMARIO</a:t>
            </a:r>
            <a:endParaRPr sz="3200" dirty="0">
              <a:solidFill>
                <a:srgbClr val="363929"/>
              </a:solidFill>
            </a:endParaRPr>
          </a:p>
        </p:txBody>
      </p:sp>
      <p:grpSp>
        <p:nvGrpSpPr>
          <p:cNvPr id="159" name="Group 159"/>
          <p:cNvGrpSpPr/>
          <p:nvPr/>
        </p:nvGrpSpPr>
        <p:grpSpPr>
          <a:xfrm>
            <a:off x="1244444" y="3895685"/>
            <a:ext cx="11439076" cy="4933956"/>
            <a:chOff x="-38100" y="-16835"/>
            <a:chExt cx="11439075" cy="4933955"/>
          </a:xfrm>
        </p:grpSpPr>
        <p:sp>
          <p:nvSpPr>
            <p:cNvPr id="158" name="Shape 158"/>
            <p:cNvSpPr/>
            <p:nvPr/>
          </p:nvSpPr>
          <p:spPr>
            <a:xfrm>
              <a:off x="0" y="0"/>
              <a:ext cx="11362875" cy="48577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000" b="1" u="sng">
                  <a:solidFill>
                    <a:srgbClr val="363929"/>
                  </a:solidFill>
                </a:rPr>
                <a:t>DOSIS:</a:t>
              </a:r>
              <a:r>
                <a:rPr sz="3000">
                  <a:solidFill>
                    <a:srgbClr val="363929"/>
                  </a:solidFill>
                </a:rPr>
                <a:t> </a:t>
              </a:r>
            </a:p>
            <a:p>
              <a:pPr lvl="0">
                <a:defRPr sz="1800">
                  <a:solidFill>
                    <a:srgbClr val="000000"/>
                  </a:solidFill>
                </a:defRPr>
              </a:pPr>
              <a:endParaRPr sz="3000">
                <a:solidFill>
                  <a:srgbClr val="363929"/>
                </a:solidFill>
              </a:endParaRPr>
            </a:p>
            <a:p>
              <a:pPr lvl="0">
                <a:defRPr sz="1800">
                  <a:solidFill>
                    <a:srgbClr val="000000"/>
                  </a:solidFill>
                </a:defRPr>
              </a:pPr>
              <a:endParaRPr sz="3000">
                <a:solidFill>
                  <a:srgbClr val="363929"/>
                </a:solidFill>
              </a:endParaRPr>
            </a:p>
            <a:p>
              <a:pPr marL="382270" lvl="0" indent="-382270" algn="l">
                <a:lnSpc>
                  <a:spcPct val="120000"/>
                </a:lnSpc>
                <a:buSzPct val="95000"/>
                <a:buChar char="•"/>
                <a:defRPr sz="1800">
                  <a:solidFill>
                    <a:srgbClr val="000000"/>
                  </a:solidFill>
                </a:defRPr>
              </a:pPr>
              <a:r>
                <a:rPr sz="3000" b="1">
                  <a:solidFill>
                    <a:srgbClr val="4169FD"/>
                  </a:solidFill>
                </a:rPr>
                <a:t>BOLO de 1,5 ml/kg x 1 min, </a:t>
              </a:r>
              <a:r>
                <a:rPr sz="3000">
                  <a:solidFill>
                    <a:srgbClr val="363929"/>
                  </a:solidFill>
                </a:rPr>
                <a:t>luego INFUSIÓN de 0,25 ml/kg/min</a:t>
              </a:r>
            </a:p>
            <a:p>
              <a:pPr lvl="0" algn="l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endParaRPr sz="3000">
                <a:solidFill>
                  <a:srgbClr val="363929"/>
                </a:solidFill>
              </a:endParaRPr>
            </a:p>
            <a:p>
              <a:pPr marL="382270" lvl="0" indent="-382270" algn="l">
                <a:lnSpc>
                  <a:spcPct val="120000"/>
                </a:lnSpc>
                <a:buSzPct val="95000"/>
                <a:buChar char="•"/>
                <a:defRPr sz="1800">
                  <a:solidFill>
                    <a:srgbClr val="000000"/>
                  </a:solidFill>
                </a:defRPr>
              </a:pPr>
              <a:r>
                <a:rPr sz="3000">
                  <a:solidFill>
                    <a:srgbClr val="363929"/>
                  </a:solidFill>
                </a:rPr>
                <a:t>BOLO OTRA VEZ misma 1.5mL / kg x 1 min</a:t>
              </a:r>
            </a:p>
            <a:p>
              <a:pPr lvl="0" algn="l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endParaRPr sz="3000">
                <a:solidFill>
                  <a:srgbClr val="363929"/>
                </a:solidFill>
              </a:endParaRPr>
            </a:p>
            <a:p>
              <a:pPr marL="382270" lvl="0" indent="-382270" algn="l">
                <a:lnSpc>
                  <a:spcPct val="120000"/>
                </a:lnSpc>
                <a:buSzPct val="95000"/>
                <a:buChar char="•"/>
                <a:defRPr sz="1800">
                  <a:solidFill>
                    <a:srgbClr val="000000"/>
                  </a:solidFill>
                </a:defRPr>
              </a:pPr>
              <a:r>
                <a:rPr sz="3000">
                  <a:solidFill>
                    <a:srgbClr val="363929"/>
                  </a:solidFill>
                </a:rPr>
                <a:t>Si el HOTN persiste, aumente la INFUSIÓN a 0,5 ml/kg/min.</a:t>
              </a:r>
            </a:p>
          </p:txBody>
        </p:sp>
        <p:pic>
          <p:nvPicPr>
            <p:cNvPr id="157" name="Picture 15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38100" y="-16835"/>
              <a:ext cx="11439075" cy="493395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/>
        </p:nvSpPr>
        <p:spPr>
          <a:xfrm>
            <a:off x="890268" y="2087819"/>
            <a:ext cx="11644232" cy="62323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 b="1">
                <a:solidFill>
                  <a:srgbClr val="C82506"/>
                </a:solidFill>
              </a:rPr>
              <a:t>En caso de Paro Cardiaco: —&gt; STAT C/S &lt; 5min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2800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2800">
              <a:solidFill>
                <a:srgbClr val="363929"/>
              </a:solidFill>
            </a:endParaRPr>
          </a:p>
          <a:p>
            <a:pPr marL="382269" lvl="0" indent="-382269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3100">
                <a:solidFill>
                  <a:srgbClr val="363929"/>
                </a:solidFill>
              </a:rPr>
              <a:t>INTUBAR Y </a:t>
            </a:r>
            <a:r>
              <a:rPr sz="3100" b="1">
                <a:solidFill>
                  <a:srgbClr val="363929"/>
                </a:solidFill>
              </a:rPr>
              <a:t>UTILIZAR RCP PARA HACER CIRCULAR LA EMULSIÓN DE GRASA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100" b="1">
              <a:solidFill>
                <a:srgbClr val="363929"/>
              </a:solidFill>
            </a:endParaRPr>
          </a:p>
          <a:p>
            <a:pPr marL="928370" lvl="1" indent="-382270">
              <a:lnSpc>
                <a:spcPct val="150000"/>
              </a:lnSpc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700" b="1">
                <a:solidFill>
                  <a:srgbClr val="363929"/>
                </a:solidFill>
              </a:rPr>
              <a:t>*</a:t>
            </a:r>
            <a:r>
              <a:rPr sz="2700">
                <a:solidFill>
                  <a:srgbClr val="363929"/>
                </a:solidFill>
              </a:rPr>
              <a:t>Desplazamiento Uterino Izquierdo para mejorar la circulación materna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100" b="1">
              <a:solidFill>
                <a:srgbClr val="363929"/>
              </a:solidFill>
            </a:endParaRPr>
          </a:p>
          <a:p>
            <a:pPr marL="382269" lvl="0" indent="-382269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3100" i="1">
                <a:solidFill>
                  <a:srgbClr val="363929"/>
                </a:solidFill>
              </a:rPr>
              <a:t>Continúe la RCP hasta que el intralípido sea efectivo</a:t>
            </a:r>
            <a:r>
              <a:rPr sz="3100">
                <a:solidFill>
                  <a:srgbClr val="363929"/>
                </a:solidFill>
              </a:rPr>
              <a:t> —&gt; RCE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100">
              <a:solidFill>
                <a:srgbClr val="363929"/>
              </a:solidFill>
            </a:endParaRPr>
          </a:p>
          <a:p>
            <a:pPr marL="382269" lvl="0" indent="-382269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3100">
                <a:solidFill>
                  <a:srgbClr val="363929"/>
                </a:solidFill>
              </a:rPr>
              <a:t>¿SIN RCE? —&gt; Bypass Cardiopulmonar hasta metabolizar la A.L.</a:t>
            </a:r>
          </a:p>
        </p:txBody>
      </p:sp>
      <p:sp>
        <p:nvSpPr>
          <p:cNvPr id="162" name="Shape 162"/>
          <p:cNvSpPr>
            <a:spLocks noGrp="1"/>
          </p:cNvSpPr>
          <p:nvPr>
            <p:ph type="title"/>
          </p:nvPr>
        </p:nvSpPr>
        <p:spPr>
          <a:xfrm>
            <a:off x="1924484" y="227577"/>
            <a:ext cx="9575801" cy="1138774"/>
          </a:xfrm>
          <a:prstGeom prst="rect">
            <a:avLst/>
          </a:prstGeom>
          <a:solidFill>
            <a:srgbClr val="42494F"/>
          </a:solidFill>
          <a:ln w="25400">
            <a:solidFill>
              <a:srgbClr val="B8B8B8"/>
            </a:solidFill>
          </a:ln>
        </p:spPr>
        <p:txBody>
          <a:bodyPr/>
          <a:lstStyle>
            <a:lvl1pPr>
              <a:tabLst/>
              <a:defRPr sz="61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100">
                <a:solidFill>
                  <a:srgbClr val="FFFFFF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L.A.S.T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Screen Shot 2023-06-20 at 12.15.26 PM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3238093" y="141159"/>
            <a:ext cx="6528614" cy="9471282"/>
          </a:xfrm>
          <a:prstGeom prst="rect">
            <a:avLst/>
          </a:prstGeom>
          <a:ln w="12700">
            <a:miter lim="400000"/>
          </a:ln>
          <a:effectLst>
            <a:outerShdw blurRad="190500" dist="8455" dir="5400000" rotWithShape="0">
              <a:srgbClr val="000000"/>
            </a:outerShdw>
          </a:effectLst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/>
          </p:cNvSpPr>
          <p:nvPr>
            <p:ph type="title"/>
          </p:nvPr>
        </p:nvSpPr>
        <p:spPr>
          <a:xfrm>
            <a:off x="1846579" y="9445"/>
            <a:ext cx="9575801" cy="1138775"/>
          </a:xfrm>
          <a:prstGeom prst="rect">
            <a:avLst/>
          </a:prstGeom>
          <a:solidFill>
            <a:srgbClr val="42494F"/>
          </a:solidFill>
          <a:ln w="25400">
            <a:solidFill>
              <a:srgbClr val="B8B8B8"/>
            </a:solidFill>
          </a:ln>
        </p:spPr>
        <p:txBody>
          <a:bodyPr/>
          <a:lstStyle>
            <a:lvl1pPr>
              <a:tabLst/>
              <a:defRPr sz="61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100">
                <a:solidFill>
                  <a:srgbClr val="FFFFFF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L.A.S.T</a:t>
            </a:r>
          </a:p>
        </p:txBody>
      </p:sp>
      <p:sp>
        <p:nvSpPr>
          <p:cNvPr id="167" name="Shape 167"/>
          <p:cNvSpPr/>
          <p:nvPr/>
        </p:nvSpPr>
        <p:spPr>
          <a:xfrm>
            <a:off x="983335" y="970339"/>
            <a:ext cx="11038130" cy="612144"/>
          </a:xfrm>
          <a:prstGeom prst="rect">
            <a:avLst/>
          </a:prstGeom>
          <a:solidFill>
            <a:srgbClr val="C23632"/>
          </a:solidFill>
          <a:ln w="25400">
            <a:solidFill>
              <a:srgbClr val="B8B8B8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3200" b="1">
                <a:solidFill>
                  <a:srgbClr val="FDF9FF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3200" b="1">
                <a:solidFill>
                  <a:srgbClr val="FDF9FF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*DIFERENCIAS CRÍTICAS DE REANIMACION CON L.A.S.T**</a:t>
            </a:r>
          </a:p>
        </p:txBody>
      </p:sp>
      <p:sp>
        <p:nvSpPr>
          <p:cNvPr id="168" name="Shape 168"/>
          <p:cNvSpPr/>
          <p:nvPr/>
        </p:nvSpPr>
        <p:spPr>
          <a:xfrm>
            <a:off x="730819" y="2101947"/>
            <a:ext cx="11807322" cy="6750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b="1" dirty="0">
                <a:solidFill>
                  <a:srgbClr val="F32F9C"/>
                </a:solidFill>
              </a:rPr>
              <a:t>EVITE LA VASOPRESINA: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dirty="0" err="1">
                <a:solidFill>
                  <a:srgbClr val="363929"/>
                </a:solidFill>
              </a:rPr>
              <a:t>Asociado</a:t>
            </a:r>
            <a:r>
              <a:rPr sz="2400" dirty="0">
                <a:solidFill>
                  <a:srgbClr val="363929"/>
                </a:solidFill>
              </a:rPr>
              <a:t> con </a:t>
            </a:r>
            <a:r>
              <a:rPr sz="2400" dirty="0" err="1">
                <a:solidFill>
                  <a:srgbClr val="363929"/>
                </a:solidFill>
              </a:rPr>
              <a:t>malos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resultados</a:t>
            </a:r>
            <a:r>
              <a:rPr sz="2400" dirty="0">
                <a:solidFill>
                  <a:srgbClr val="363929"/>
                </a:solidFill>
              </a:rPr>
              <a:t> - </a:t>
            </a:r>
            <a:r>
              <a:rPr sz="2400" dirty="0" err="1">
                <a:solidFill>
                  <a:srgbClr val="363929"/>
                </a:solidFill>
              </a:rPr>
              <a:t>puede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causar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hemorragia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pulmonar</a:t>
            </a:r>
            <a:r>
              <a:rPr sz="2400" dirty="0">
                <a:solidFill>
                  <a:srgbClr val="363929"/>
                </a:solidFill>
              </a:rPr>
              <a:t> RVS 2/2 </a:t>
            </a:r>
            <a:r>
              <a:rPr sz="2400" dirty="0" err="1">
                <a:solidFill>
                  <a:srgbClr val="363929"/>
                </a:solidFill>
              </a:rPr>
              <a:t>alta</a:t>
            </a:r>
            <a:r>
              <a:rPr sz="2400" dirty="0">
                <a:solidFill>
                  <a:srgbClr val="363929"/>
                </a:solidFill>
              </a:rPr>
              <a:t> que altera el </a:t>
            </a:r>
            <a:r>
              <a:rPr sz="2400" dirty="0" err="1">
                <a:solidFill>
                  <a:srgbClr val="363929"/>
                </a:solidFill>
              </a:rPr>
              <a:t>gasto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cardíaco</a:t>
            </a:r>
            <a:r>
              <a:rPr sz="2400" dirty="0">
                <a:solidFill>
                  <a:srgbClr val="363929"/>
                </a:solidFill>
              </a:rPr>
              <a:t>.</a:t>
            </a:r>
            <a:endParaRPr lang="en-US" sz="2400" dirty="0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2400" dirty="0"/>
              <a:t>-</a:t>
            </a:r>
            <a:r>
              <a:rPr sz="2400" dirty="0"/>
              <a:t> </a:t>
            </a:r>
            <a:r>
              <a:rPr lang="en-US" sz="2400" dirty="0" err="1"/>
              <a:t>Puede</a:t>
            </a:r>
            <a:r>
              <a:rPr lang="en-US" sz="2400" dirty="0"/>
              <a:t> </a:t>
            </a:r>
            <a:r>
              <a:rPr lang="en-US" sz="2400" dirty="0" err="1"/>
              <a:t>causar</a:t>
            </a:r>
            <a:r>
              <a:rPr lang="en-US" sz="2400" dirty="0"/>
              <a:t> </a:t>
            </a:r>
            <a:r>
              <a:rPr lang="en-US" sz="2400" dirty="0" err="1"/>
              <a:t>contracci</a:t>
            </a:r>
            <a:r>
              <a:rPr lang="en-US" sz="2400" dirty="0" err="1">
                <a:solidFill>
                  <a:srgbClr val="363929"/>
                </a:solidFill>
              </a:rPr>
              <a:t>ó</a:t>
            </a:r>
            <a:r>
              <a:rPr lang="en-US" sz="2400" dirty="0" err="1"/>
              <a:t>n</a:t>
            </a:r>
            <a:r>
              <a:rPr lang="en-US" sz="2400" dirty="0"/>
              <a:t> </a:t>
            </a:r>
            <a:r>
              <a:rPr lang="en-US" sz="2400" dirty="0" err="1"/>
              <a:t>uteina</a:t>
            </a:r>
            <a:r>
              <a:rPr lang="en-US" sz="2400" dirty="0"/>
              <a:t> </a:t>
            </a:r>
            <a:r>
              <a:rPr lang="en-US" sz="2400" dirty="0" err="1"/>
              <a:t>sostenida</a:t>
            </a:r>
            <a:r>
              <a:rPr lang="en-US" sz="2400" dirty="0"/>
              <a:t> y </a:t>
            </a:r>
            <a:r>
              <a:rPr lang="en-US" sz="2400" dirty="0" err="1"/>
              <a:t>empeorar</a:t>
            </a:r>
            <a:r>
              <a:rPr lang="en-US" sz="2400" dirty="0"/>
              <a:t> el </a:t>
            </a:r>
            <a:r>
              <a:rPr lang="en-US" sz="2400" dirty="0" err="1"/>
              <a:t>sufrimiento</a:t>
            </a:r>
            <a:r>
              <a:rPr lang="en-US" sz="2400" dirty="0"/>
              <a:t> fetal.</a:t>
            </a:r>
            <a:endParaRPr sz="2400" dirty="0"/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2400" b="1" dirty="0">
              <a:solidFill>
                <a:srgbClr val="9832E2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b="1" dirty="0">
                <a:solidFill>
                  <a:srgbClr val="9832E2"/>
                </a:solidFill>
              </a:rPr>
              <a:t>PEQUEÑAS DOSIS DE EPI: </a:t>
            </a:r>
            <a:r>
              <a:rPr sz="2400" u="sng" dirty="0">
                <a:solidFill>
                  <a:srgbClr val="642097"/>
                </a:solidFill>
                <a:latin typeface="DIN Alternate"/>
                <a:ea typeface="DIN Alternate"/>
                <a:cs typeface="DIN Alternate"/>
                <a:sym typeface="DIN Alternate"/>
              </a:rPr>
              <a:t>1 mcg/kg</a:t>
            </a:r>
            <a:endParaRPr sz="2400" dirty="0">
              <a:solidFill>
                <a:srgbClr val="9832E2"/>
              </a:solidFill>
              <a:latin typeface="DIN Alternate"/>
              <a:ea typeface="DIN Alternate"/>
              <a:cs typeface="DIN Alternate"/>
              <a:sym typeface="DIN Alternate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363929"/>
                </a:solidFill>
              </a:rPr>
              <a:t> ~ 70-100 </a:t>
            </a:r>
            <a:r>
              <a:rPr sz="2400" b="1" dirty="0">
                <a:solidFill>
                  <a:srgbClr val="363929"/>
                </a:solidFill>
              </a:rPr>
              <a:t>mcg</a:t>
            </a:r>
            <a:r>
              <a:rPr sz="2400" dirty="0">
                <a:solidFill>
                  <a:srgbClr val="363929"/>
                </a:solidFill>
              </a:rPr>
              <a:t> para la </a:t>
            </a:r>
            <a:r>
              <a:rPr sz="2400" dirty="0" err="1">
                <a:solidFill>
                  <a:srgbClr val="363929"/>
                </a:solidFill>
              </a:rPr>
              <a:t>mayoría</a:t>
            </a:r>
            <a:r>
              <a:rPr sz="2400" dirty="0">
                <a:solidFill>
                  <a:srgbClr val="363929"/>
                </a:solidFill>
              </a:rPr>
              <a:t> de los </a:t>
            </a:r>
            <a:r>
              <a:rPr sz="2400" dirty="0" err="1">
                <a:solidFill>
                  <a:srgbClr val="363929"/>
                </a:solidFill>
              </a:rPr>
              <a:t>pacientes</a:t>
            </a:r>
            <a:endParaRPr sz="2400" dirty="0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363929"/>
                </a:solidFill>
              </a:rPr>
              <a:t>(</a:t>
            </a:r>
            <a:r>
              <a:rPr sz="2400" dirty="0" err="1">
                <a:solidFill>
                  <a:srgbClr val="363929"/>
                </a:solidFill>
              </a:rPr>
              <a:t>Puede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mezclar</a:t>
            </a:r>
            <a:r>
              <a:rPr sz="2400" dirty="0">
                <a:solidFill>
                  <a:srgbClr val="363929"/>
                </a:solidFill>
              </a:rPr>
              <a:t> 1 mg/mL epi + 9 mL NS 0.9%: 1000 mcg/10mL = 100 mcg/cc)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2400" b="1" dirty="0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b="1" dirty="0">
                <a:solidFill>
                  <a:srgbClr val="D67D02"/>
                </a:solidFill>
              </a:rPr>
              <a:t>CONVULSIONES - DAR BENZO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D67D02"/>
                </a:solidFill>
              </a:rPr>
              <a:t>-Midazolam**, Lorazepam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363929"/>
                </a:solidFill>
              </a:rPr>
              <a:t>(</a:t>
            </a:r>
            <a:r>
              <a:rPr sz="2400" i="1" dirty="0">
                <a:solidFill>
                  <a:srgbClr val="363929"/>
                </a:solidFill>
              </a:rPr>
              <a:t>evite el propofol - </a:t>
            </a:r>
            <a:r>
              <a:rPr sz="2400" dirty="0" err="1">
                <a:solidFill>
                  <a:srgbClr val="363929"/>
                </a:solidFill>
              </a:rPr>
              <a:t>puede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empeorar</a:t>
            </a:r>
            <a:r>
              <a:rPr sz="2400" dirty="0">
                <a:solidFill>
                  <a:srgbClr val="363929"/>
                </a:solidFill>
              </a:rPr>
              <a:t> la acidosis y </a:t>
            </a:r>
            <a:r>
              <a:rPr sz="2400" dirty="0" err="1">
                <a:solidFill>
                  <a:srgbClr val="363929"/>
                </a:solidFill>
              </a:rPr>
              <a:t>causar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depresión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cardíaca</a:t>
            </a:r>
            <a:r>
              <a:rPr sz="2400" dirty="0">
                <a:solidFill>
                  <a:srgbClr val="363929"/>
                </a:solidFill>
              </a:rPr>
              <a:t>/HOTN)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2400" dirty="0">
              <a:solidFill>
                <a:srgbClr val="4140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b="1" dirty="0">
                <a:solidFill>
                  <a:srgbClr val="4140FF"/>
                </a:solidFill>
              </a:rPr>
              <a:t>EVITE la </a:t>
            </a:r>
            <a:r>
              <a:rPr sz="2400" b="1" dirty="0" err="1">
                <a:solidFill>
                  <a:srgbClr val="4140FF"/>
                </a:solidFill>
              </a:rPr>
              <a:t>terapia</a:t>
            </a:r>
            <a:r>
              <a:rPr sz="2400" b="1" dirty="0">
                <a:solidFill>
                  <a:srgbClr val="4140FF"/>
                </a:solidFill>
              </a:rPr>
              <a:t> BCC o BB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b="1" dirty="0">
                <a:solidFill>
                  <a:srgbClr val="363929"/>
                </a:solidFill>
              </a:rPr>
              <a:t>- </a:t>
            </a:r>
            <a:r>
              <a:rPr sz="2400" dirty="0" err="1">
                <a:solidFill>
                  <a:srgbClr val="363929"/>
                </a:solidFill>
              </a:rPr>
              <a:t>empeora</a:t>
            </a:r>
            <a:r>
              <a:rPr sz="2400" dirty="0">
                <a:solidFill>
                  <a:srgbClr val="363929"/>
                </a:solidFill>
              </a:rPr>
              <a:t> la </a:t>
            </a:r>
            <a:r>
              <a:rPr sz="2400" dirty="0" err="1">
                <a:solidFill>
                  <a:srgbClr val="363929"/>
                </a:solidFill>
              </a:rPr>
              <a:t>función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cardiaca</a:t>
            </a:r>
            <a:r>
              <a:rPr sz="2400" dirty="0">
                <a:solidFill>
                  <a:srgbClr val="363929"/>
                </a:solidFill>
              </a:rPr>
              <a:t>.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2400" dirty="0">
              <a:solidFill>
                <a:srgbClr val="92051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b="1" dirty="0">
                <a:solidFill>
                  <a:srgbClr val="92051F"/>
                </a:solidFill>
              </a:rPr>
              <a:t>ARRITMIA VENTRICULAR ---&gt; ADMINISTRAR AMIODARONA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363929"/>
                </a:solidFill>
              </a:rPr>
              <a:t>(300 mg 1ra </a:t>
            </a:r>
            <a:r>
              <a:rPr sz="2400" dirty="0" err="1">
                <a:solidFill>
                  <a:srgbClr val="363929"/>
                </a:solidFill>
              </a:rPr>
              <a:t>dosis</a:t>
            </a:r>
            <a:r>
              <a:rPr sz="2400" dirty="0">
                <a:solidFill>
                  <a:srgbClr val="363929"/>
                </a:solidFill>
              </a:rPr>
              <a:t>, </a:t>
            </a:r>
            <a:r>
              <a:rPr sz="2400" dirty="0" err="1">
                <a:solidFill>
                  <a:srgbClr val="363929"/>
                </a:solidFill>
              </a:rPr>
              <a:t>luego</a:t>
            </a:r>
            <a:r>
              <a:rPr sz="2400" dirty="0">
                <a:solidFill>
                  <a:srgbClr val="363929"/>
                </a:solidFill>
              </a:rPr>
              <a:t> 150mg 2da </a:t>
            </a:r>
            <a:r>
              <a:rPr sz="2400" dirty="0" err="1">
                <a:solidFill>
                  <a:srgbClr val="363929"/>
                </a:solidFill>
              </a:rPr>
              <a:t>dosis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si</a:t>
            </a:r>
            <a:r>
              <a:rPr sz="2400" dirty="0">
                <a:solidFill>
                  <a:srgbClr val="363929"/>
                </a:solidFill>
              </a:rPr>
              <a:t> es </a:t>
            </a:r>
            <a:r>
              <a:rPr sz="2400" dirty="0" err="1">
                <a:solidFill>
                  <a:srgbClr val="363929"/>
                </a:solidFill>
              </a:rPr>
              <a:t>necesario</a:t>
            </a:r>
            <a:r>
              <a:rPr sz="2400" dirty="0">
                <a:solidFill>
                  <a:srgbClr val="363929"/>
                </a:solidFill>
              </a:rPr>
              <a:t>)</a:t>
            </a:r>
            <a:endParaRPr sz="2400" b="1" dirty="0">
              <a:solidFill>
                <a:srgbClr val="363929"/>
              </a:solidFill>
            </a:endParaRP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tabLst>
                <a:tab pos="1485900" algn="l"/>
              </a:tabLst>
            </a:pPr>
            <a:endParaRPr/>
          </a:p>
        </p:txBody>
      </p:sp>
      <p:grpSp>
        <p:nvGrpSpPr>
          <p:cNvPr id="173" name="Group 173"/>
          <p:cNvGrpSpPr/>
          <p:nvPr/>
        </p:nvGrpSpPr>
        <p:grpSpPr>
          <a:xfrm>
            <a:off x="1875766" y="906804"/>
            <a:ext cx="9652001" cy="8158282"/>
            <a:chOff x="-38100" y="-38099"/>
            <a:chExt cx="9652000" cy="8158281"/>
          </a:xfrm>
        </p:grpSpPr>
        <p:sp>
          <p:nvSpPr>
            <p:cNvPr id="172" name="Shape 172"/>
            <p:cNvSpPr/>
            <p:nvPr/>
          </p:nvSpPr>
          <p:spPr>
            <a:xfrm>
              <a:off x="0" y="0"/>
              <a:ext cx="9575800" cy="8082082"/>
            </a:xfrm>
            <a:prstGeom prst="rect">
              <a:avLst/>
            </a:prstGeom>
            <a:solidFill>
              <a:srgbClr val="C23632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rmAutofit/>
            </a:bodyPr>
            <a:lstStyle>
              <a:lvl1pPr>
                <a:tabLst>
                  <a:tab pos="1485900" algn="l"/>
                </a:tabLst>
                <a:defRPr sz="10000">
                  <a:solidFill>
                    <a:srgbClr val="FFFFFF"/>
                  </a:solidFill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effectLst/>
                </a:defRPr>
              </a:pPr>
              <a:r>
                <a:rPr sz="10000">
                  <a:solidFill>
                    <a:srgbClr val="FFFFFF"/>
                  </a:solidFill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rPr>
                <a:t>ESPINAL TOTAL</a:t>
              </a:r>
            </a:p>
          </p:txBody>
        </p:sp>
        <p:pic>
          <p:nvPicPr>
            <p:cNvPr id="171" name="Picture 170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38100" y="-38100"/>
              <a:ext cx="9652000" cy="815828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/>
          </p:cNvSpPr>
          <p:nvPr>
            <p:ph type="title"/>
          </p:nvPr>
        </p:nvSpPr>
        <p:spPr>
          <a:xfrm>
            <a:off x="2044700" y="274320"/>
            <a:ext cx="9575800" cy="1071682"/>
          </a:xfrm>
          <a:prstGeom prst="rect">
            <a:avLst/>
          </a:prstGeom>
          <a:solidFill>
            <a:srgbClr val="C23632"/>
          </a:solidFill>
        </p:spPr>
        <p:txBody>
          <a:bodyPr/>
          <a:lstStyle>
            <a:lvl1pPr defTabSz="425195">
              <a:tabLst>
                <a:tab pos="1384300" algn="l"/>
              </a:tabLst>
              <a:defRPr sz="6324">
                <a:solidFill>
                  <a:srgbClr val="FFFFFF"/>
                </a:solidFill>
                <a:effectLst>
                  <a:outerShdw blurRad="23622" dist="23622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324">
                <a:solidFill>
                  <a:srgbClr val="FFFFFF"/>
                </a:solidFill>
                <a:effectLst>
                  <a:outerShdw blurRad="23622" dist="23622" dir="2700000" rotWithShape="0">
                    <a:srgbClr val="FFFFFF">
                      <a:alpha val="50000"/>
                    </a:srgbClr>
                  </a:outerShdw>
                </a:effectLst>
              </a:rPr>
              <a:t>ESPINAL TOTAL </a:t>
            </a:r>
          </a:p>
        </p:txBody>
      </p:sp>
      <p:sp>
        <p:nvSpPr>
          <p:cNvPr id="176" name="Shape 176"/>
          <p:cNvSpPr/>
          <p:nvPr/>
        </p:nvSpPr>
        <p:spPr>
          <a:xfrm>
            <a:off x="1540065" y="2193831"/>
            <a:ext cx="10205125" cy="1971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63929"/>
                </a:solidFill>
              </a:rPr>
              <a:t>La anestesia local administrada (a propósito o por accidente) en el fluido cerebroespinal, y llega al </a:t>
            </a:r>
            <a:r>
              <a:rPr sz="3000" b="1">
                <a:solidFill>
                  <a:srgbClr val="363929"/>
                </a:solidFill>
              </a:rPr>
              <a:t>tronco encefálico</a:t>
            </a:r>
            <a:r>
              <a:rPr sz="3000">
                <a:solidFill>
                  <a:srgbClr val="363929"/>
                </a:solidFill>
              </a:rPr>
              <a:t>.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363929"/>
              </a:solidFill>
            </a:endParaRPr>
          </a:p>
        </p:txBody>
      </p:sp>
      <p:pic>
        <p:nvPicPr>
          <p:cNvPr id="177" name="Picture 176"/>
          <p:cNvPicPr/>
          <p:nvPr/>
        </p:nvPicPr>
        <p:blipFill>
          <a:blip r:embed="rId2"/>
          <a:stretch>
            <a:fillRect/>
          </a:stretch>
        </p:blipFill>
        <p:spPr>
          <a:xfrm>
            <a:off x="7181238" y="3742325"/>
            <a:ext cx="4847083" cy="4446172"/>
          </a:xfrm>
          <a:prstGeom prst="rect">
            <a:avLst/>
          </a:prstGeom>
          <a:effectLst>
            <a:outerShdw blurRad="190500" dist="8455" dir="5400000" rotWithShape="0">
              <a:srgbClr val="000000"/>
            </a:outerShdw>
          </a:effectLst>
        </p:spPr>
      </p:pic>
      <p:sp>
        <p:nvSpPr>
          <p:cNvPr id="178" name="Shape 178"/>
          <p:cNvSpPr/>
          <p:nvPr/>
        </p:nvSpPr>
        <p:spPr>
          <a:xfrm>
            <a:off x="7609299" y="8104417"/>
            <a:ext cx="4435959" cy="213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">
                <a:solidFill>
                  <a:srgbClr val="363929"/>
                </a:solidFill>
              </a:rPr>
              <a:t>http://chiroguy.com/what-chiropractic-patients-want-to-know-about-the-brainstem-and-its-function/</a:t>
            </a:r>
          </a:p>
        </p:txBody>
      </p:sp>
      <p:sp>
        <p:nvSpPr>
          <p:cNvPr id="179" name="Shape 179"/>
          <p:cNvSpPr/>
          <p:nvPr/>
        </p:nvSpPr>
        <p:spPr>
          <a:xfrm>
            <a:off x="1170034" y="7833403"/>
            <a:ext cx="5660027" cy="506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">
                <a:solidFill>
                  <a:srgbClr val="363929"/>
                </a:solidFill>
              </a:rPr>
              <a:t>https://www.google.com/imgres?imgurl=https%3A%2F%2Fqph.cf2.quoracdn.net%2Fmain-qimg-5faa477f459fdc70aeb5fa74f6f07f28-lq&amp;tbnid=b8Z8xyd41x3iZM&amp;vet=12ahUKEwjip5a__9eAAxUHAWIAHWONBksQMygdegUIARCbAg..i&amp;imgrefurl=https%3A%2F%2Fwww.quora.com%2FWhy-is-it-so-hard-to-reconnect-the-brain-stem-to-the-spinal-cord&amp;docid=PxdE7EPaeSRABM&amp;w=602&amp;h=451&amp;q=spinal%20canal%20brainstem&amp;ved=2ahUKEwjip5a__9eAAxUHAWIAHWONBksQMygdegUIARCbAg</a:t>
            </a:r>
          </a:p>
        </p:txBody>
      </p:sp>
      <p:grpSp>
        <p:nvGrpSpPr>
          <p:cNvPr id="182" name="Group 182"/>
          <p:cNvGrpSpPr/>
          <p:nvPr/>
        </p:nvGrpSpPr>
        <p:grpSpPr>
          <a:xfrm>
            <a:off x="1505430" y="3985003"/>
            <a:ext cx="5212289" cy="3960815"/>
            <a:chOff x="-127000" y="-88900"/>
            <a:chExt cx="5212287" cy="3960814"/>
          </a:xfrm>
        </p:grpSpPr>
        <p:pic>
          <p:nvPicPr>
            <p:cNvPr id="181" name="Screen Shot 2023-08-12 at 4.59.31 PM.png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4958288" cy="363061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80" name="Picture 179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-127000" y="-88900"/>
              <a:ext cx="5212288" cy="396081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>
            <a:spLocks noGrp="1"/>
          </p:cNvSpPr>
          <p:nvPr>
            <p:ph type="title"/>
          </p:nvPr>
        </p:nvSpPr>
        <p:spPr>
          <a:xfrm>
            <a:off x="2044700" y="274320"/>
            <a:ext cx="9575800" cy="1071682"/>
          </a:xfrm>
          <a:prstGeom prst="rect">
            <a:avLst/>
          </a:prstGeom>
          <a:solidFill>
            <a:srgbClr val="C23632"/>
          </a:solidFill>
        </p:spPr>
        <p:txBody>
          <a:bodyPr/>
          <a:lstStyle>
            <a:lvl1pPr defTabSz="425195">
              <a:tabLst>
                <a:tab pos="1384300" algn="l"/>
              </a:tabLst>
              <a:defRPr sz="6324">
                <a:solidFill>
                  <a:srgbClr val="FFFFFF"/>
                </a:solidFill>
                <a:effectLst>
                  <a:outerShdw blurRad="23622" dist="23622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324">
                <a:solidFill>
                  <a:srgbClr val="FFFFFF"/>
                </a:solidFill>
                <a:effectLst>
                  <a:outerShdw blurRad="23622" dist="23622" dir="2700000" rotWithShape="0">
                    <a:srgbClr val="FFFFFF">
                      <a:alpha val="50000"/>
                    </a:srgbClr>
                  </a:outerShdw>
                </a:effectLst>
              </a:rPr>
              <a:t>ESPINAL TOTAL </a:t>
            </a:r>
          </a:p>
        </p:txBody>
      </p:sp>
      <p:sp>
        <p:nvSpPr>
          <p:cNvPr id="185" name="Shape 185"/>
          <p:cNvSpPr/>
          <p:nvPr/>
        </p:nvSpPr>
        <p:spPr>
          <a:xfrm>
            <a:off x="8592093" y="2304861"/>
            <a:ext cx="3593542" cy="1971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 b="1">
                <a:solidFill>
                  <a:srgbClr val="363929"/>
                </a:solidFill>
              </a:rPr>
              <a:t>Altura del bloqueo epidural para trabajo de parto: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 b="1">
                <a:solidFill>
                  <a:srgbClr val="363929"/>
                </a:solidFill>
              </a:rPr>
              <a:t>T8/T10</a:t>
            </a:r>
          </a:p>
        </p:txBody>
      </p:sp>
      <p:sp>
        <p:nvSpPr>
          <p:cNvPr id="186" name="Shape 186"/>
          <p:cNvSpPr/>
          <p:nvPr/>
        </p:nvSpPr>
        <p:spPr>
          <a:xfrm>
            <a:off x="3338135" y="9301036"/>
            <a:ext cx="5892267" cy="3130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" u="sng">
                <a:hlinkClick r:id="rId2"/>
              </a:defRPr>
            </a:lvl1pPr>
          </a:lstStyle>
          <a:p>
            <a:pPr lvl="0">
              <a:defRPr sz="1800" u="none">
                <a:solidFill>
                  <a:srgbClr val="000000"/>
                </a:solidFill>
              </a:defRPr>
            </a:pPr>
            <a:r>
              <a:rPr sz="1400" u="sng">
                <a:solidFill>
                  <a:srgbClr val="363929"/>
                </a:solidFill>
                <a:hlinkClick r:id="rId2"/>
              </a:rPr>
              <a:t>https://www.sciencedirect.com/science/article/abs/pii/S0897189706000577</a:t>
            </a:r>
          </a:p>
        </p:txBody>
      </p:sp>
      <p:pic>
        <p:nvPicPr>
          <p:cNvPr id="187" name="Screen Shot 2023-08-12 at 5.11.46 PM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4852049" y="1424396"/>
            <a:ext cx="3556001" cy="7798246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Shape 188"/>
          <p:cNvSpPr/>
          <p:nvPr/>
        </p:nvSpPr>
        <p:spPr>
          <a:xfrm>
            <a:off x="1590828" y="1569417"/>
            <a:ext cx="3077177" cy="1971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 b="1">
                <a:solidFill>
                  <a:srgbClr val="363929"/>
                </a:solidFill>
              </a:rPr>
              <a:t>Altura de bloqueo espinal para cesárea: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 b="1">
                <a:solidFill>
                  <a:srgbClr val="363929"/>
                </a:solidFill>
              </a:rPr>
              <a:t>T4</a:t>
            </a:r>
          </a:p>
        </p:txBody>
      </p:sp>
      <p:sp>
        <p:nvSpPr>
          <p:cNvPr id="189" name="Shape 189"/>
          <p:cNvSpPr/>
          <p:nvPr/>
        </p:nvSpPr>
        <p:spPr>
          <a:xfrm flipH="1" flipV="1">
            <a:off x="6844307" y="4338398"/>
            <a:ext cx="4607197" cy="1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3200"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90" name="Shape 190"/>
          <p:cNvSpPr/>
          <p:nvPr/>
        </p:nvSpPr>
        <p:spPr>
          <a:xfrm flipV="1">
            <a:off x="2826866" y="3571154"/>
            <a:ext cx="3556001" cy="1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3200"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/>
          </p:cNvSpPr>
          <p:nvPr>
            <p:ph type="title"/>
          </p:nvPr>
        </p:nvSpPr>
        <p:spPr>
          <a:xfrm>
            <a:off x="2044700" y="274320"/>
            <a:ext cx="9575800" cy="1071682"/>
          </a:xfrm>
          <a:prstGeom prst="rect">
            <a:avLst/>
          </a:prstGeom>
          <a:solidFill>
            <a:srgbClr val="C23632"/>
          </a:solidFill>
        </p:spPr>
        <p:txBody>
          <a:bodyPr/>
          <a:lstStyle>
            <a:lvl1pPr defTabSz="425195">
              <a:tabLst>
                <a:tab pos="1384300" algn="l"/>
              </a:tabLst>
              <a:defRPr sz="6324">
                <a:solidFill>
                  <a:srgbClr val="FFFFFF"/>
                </a:solidFill>
                <a:effectLst>
                  <a:outerShdw blurRad="23622" dist="23622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324">
                <a:solidFill>
                  <a:srgbClr val="FFFFFF"/>
                </a:solidFill>
                <a:effectLst>
                  <a:outerShdw blurRad="23622" dist="23622" dir="2700000" rotWithShape="0">
                    <a:srgbClr val="FFFFFF">
                      <a:alpha val="50000"/>
                    </a:srgbClr>
                  </a:outerShdw>
                </a:effectLst>
              </a:rPr>
              <a:t>ESPINAL TOTAL </a:t>
            </a:r>
          </a:p>
        </p:txBody>
      </p:sp>
      <p:sp>
        <p:nvSpPr>
          <p:cNvPr id="193" name="Shape 193"/>
          <p:cNvSpPr/>
          <p:nvPr/>
        </p:nvSpPr>
        <p:spPr>
          <a:xfrm>
            <a:off x="869537" y="2752994"/>
            <a:ext cx="11598523" cy="5260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09575" lvl="0" indent="-409575" algn="l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63929"/>
                </a:solidFill>
              </a:rPr>
              <a:t>Pérdida de consciencia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363929"/>
              </a:solidFill>
            </a:endParaRPr>
          </a:p>
          <a:p>
            <a:pPr marL="409575" lvl="0" indent="-409575" algn="l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63929"/>
                </a:solidFill>
              </a:rPr>
              <a:t>Paro respiratorio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363929"/>
              </a:solidFill>
            </a:endParaRPr>
          </a:p>
          <a:p>
            <a:pPr marL="409575" lvl="0" indent="-409575" algn="l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63929"/>
                </a:solidFill>
              </a:rPr>
              <a:t>Simpatectomía masiva por alto nivel de anestética local (HOTN)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363929"/>
              </a:solidFill>
            </a:endParaRPr>
          </a:p>
          <a:p>
            <a:pPr marL="409575" lvl="0" indent="-409575" algn="l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63929"/>
                </a:solidFill>
              </a:rPr>
              <a:t>El anestésico local bloquea la inervación cardíaca simpática al corazón.</a:t>
            </a:r>
          </a:p>
          <a:p>
            <a:pPr marL="955675" lvl="1" indent="-40957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63929"/>
                </a:solidFill>
              </a:rPr>
              <a:t>bradicardia y/o paro cardíaco/asystolia por pérdida de precarga e isquemia miocárdica.</a:t>
            </a:r>
          </a:p>
        </p:txBody>
      </p:sp>
      <p:sp>
        <p:nvSpPr>
          <p:cNvPr id="194" name="Shape 194"/>
          <p:cNvSpPr/>
          <p:nvPr/>
        </p:nvSpPr>
        <p:spPr>
          <a:xfrm>
            <a:off x="3216719" y="1573130"/>
            <a:ext cx="7231762" cy="561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000" b="1">
                <a:solidFill>
                  <a:srgbClr val="363929"/>
                </a:solidFill>
              </a:rPr>
              <a:t>Un tronco encefálico anestesiado provoca: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/>
          </p:cNvSpPr>
          <p:nvPr>
            <p:ph type="title"/>
          </p:nvPr>
        </p:nvSpPr>
        <p:spPr>
          <a:xfrm>
            <a:off x="2044700" y="274320"/>
            <a:ext cx="9575800" cy="1071682"/>
          </a:xfrm>
          <a:prstGeom prst="rect">
            <a:avLst/>
          </a:prstGeom>
          <a:solidFill>
            <a:srgbClr val="C23632"/>
          </a:solidFill>
        </p:spPr>
        <p:txBody>
          <a:bodyPr/>
          <a:lstStyle>
            <a:lvl1pPr defTabSz="425195">
              <a:tabLst>
                <a:tab pos="1384300" algn="l"/>
              </a:tabLst>
              <a:defRPr sz="6324">
                <a:solidFill>
                  <a:srgbClr val="FFFFFF"/>
                </a:solidFill>
                <a:effectLst>
                  <a:outerShdw blurRad="23622" dist="23622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324">
                <a:solidFill>
                  <a:srgbClr val="FFFFFF"/>
                </a:solidFill>
                <a:effectLst>
                  <a:outerShdw blurRad="23622" dist="23622" dir="2700000" rotWithShape="0">
                    <a:srgbClr val="FFFFFF">
                      <a:alpha val="50000"/>
                    </a:srgbClr>
                  </a:outerShdw>
                </a:effectLst>
              </a:rPr>
              <a:t>ESPINAL TOTAL </a:t>
            </a:r>
          </a:p>
        </p:txBody>
      </p:sp>
      <p:sp>
        <p:nvSpPr>
          <p:cNvPr id="197" name="Shape 197"/>
          <p:cNvSpPr/>
          <p:nvPr/>
        </p:nvSpPr>
        <p:spPr>
          <a:xfrm>
            <a:off x="1061758" y="2669355"/>
            <a:ext cx="11198905" cy="5536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09575" lvl="0" indent="-409575" algn="l">
              <a:lnSpc>
                <a:spcPct val="120000"/>
              </a:lnSpc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000" dirty="0" err="1">
                <a:solidFill>
                  <a:srgbClr val="363929"/>
                </a:solidFill>
              </a:rPr>
              <a:t>Puede</a:t>
            </a:r>
            <a:r>
              <a:rPr sz="3000" dirty="0">
                <a:solidFill>
                  <a:srgbClr val="363929"/>
                </a:solidFill>
              </a:rPr>
              <a:t> </a:t>
            </a:r>
            <a:r>
              <a:rPr lang="en-US" sz="3000" dirty="0" err="1">
                <a:solidFill>
                  <a:srgbClr val="363929"/>
                </a:solidFill>
              </a:rPr>
              <a:t>presentarse</a:t>
            </a:r>
            <a:r>
              <a:rPr lang="en-US" sz="3000" dirty="0">
                <a:solidFill>
                  <a:srgbClr val="363929"/>
                </a:solidFill>
              </a:rPr>
              <a:t> </a:t>
            </a:r>
            <a:r>
              <a:rPr lang="en-US" sz="3000" dirty="0" err="1">
                <a:solidFill>
                  <a:srgbClr val="363929"/>
                </a:solidFill>
              </a:rPr>
              <a:t>como</a:t>
            </a:r>
            <a:r>
              <a:rPr lang="en-US" sz="3000" dirty="0">
                <a:solidFill>
                  <a:srgbClr val="363929"/>
                </a:solidFill>
              </a:rPr>
              <a:t> una </a:t>
            </a:r>
            <a:r>
              <a:rPr lang="en-US" sz="3000" dirty="0" err="1">
                <a:solidFill>
                  <a:srgbClr val="363929"/>
                </a:solidFill>
              </a:rPr>
              <a:t>pérdida</a:t>
            </a:r>
            <a:r>
              <a:rPr lang="en-US" sz="3000" dirty="0">
                <a:solidFill>
                  <a:srgbClr val="363929"/>
                </a:solidFill>
              </a:rPr>
              <a:t> </a:t>
            </a:r>
            <a:r>
              <a:rPr lang="en-US" sz="3000" dirty="0" err="1">
                <a:solidFill>
                  <a:srgbClr val="363929"/>
                </a:solidFill>
              </a:rPr>
              <a:t>repentina</a:t>
            </a:r>
            <a:r>
              <a:rPr lang="en-US" sz="3000" dirty="0">
                <a:solidFill>
                  <a:srgbClr val="363929"/>
                </a:solidFill>
              </a:rPr>
              <a:t> de la </a:t>
            </a:r>
            <a:r>
              <a:rPr lang="en-US" sz="3000" dirty="0" err="1">
                <a:solidFill>
                  <a:srgbClr val="363929"/>
                </a:solidFill>
              </a:rPr>
              <a:t>consciencia</a:t>
            </a:r>
            <a:r>
              <a:rPr lang="en-US" sz="3000" dirty="0">
                <a:solidFill>
                  <a:srgbClr val="363929"/>
                </a:solidFill>
              </a:rPr>
              <a:t> </a:t>
            </a:r>
            <a:r>
              <a:rPr sz="3000" dirty="0">
                <a:solidFill>
                  <a:srgbClr val="363929"/>
                </a:solidFill>
              </a:rPr>
              <a:t>o </a:t>
            </a:r>
            <a:r>
              <a:rPr sz="3000" dirty="0" err="1">
                <a:solidFill>
                  <a:srgbClr val="363929"/>
                </a:solidFill>
              </a:rPr>
              <a:t>progresar</a:t>
            </a:r>
            <a:r>
              <a:rPr sz="3000" dirty="0">
                <a:solidFill>
                  <a:srgbClr val="363929"/>
                </a:solidFill>
              </a:rPr>
              <a:t> </a:t>
            </a:r>
            <a:r>
              <a:rPr sz="3000" dirty="0" err="1">
                <a:solidFill>
                  <a:srgbClr val="363929"/>
                </a:solidFill>
              </a:rPr>
              <a:t>rápidamente</a:t>
            </a:r>
            <a:r>
              <a:rPr sz="3000" dirty="0">
                <a:solidFill>
                  <a:srgbClr val="363929"/>
                </a:solidFill>
              </a:rPr>
              <a:t> </a:t>
            </a:r>
            <a:r>
              <a:rPr sz="3000" dirty="0" err="1">
                <a:solidFill>
                  <a:srgbClr val="363929"/>
                </a:solidFill>
              </a:rPr>
              <a:t>desde</a:t>
            </a:r>
            <a:r>
              <a:rPr sz="3000" dirty="0">
                <a:solidFill>
                  <a:srgbClr val="363929"/>
                </a:solidFill>
              </a:rPr>
              <a:t> un </a:t>
            </a:r>
            <a:r>
              <a:rPr sz="3000" dirty="0" err="1">
                <a:solidFill>
                  <a:srgbClr val="363929"/>
                </a:solidFill>
              </a:rPr>
              <a:t>bloqueo</a:t>
            </a:r>
            <a:r>
              <a:rPr sz="3000" dirty="0">
                <a:solidFill>
                  <a:srgbClr val="363929"/>
                </a:solidFill>
              </a:rPr>
              <a:t> de alto </a:t>
            </a:r>
            <a:r>
              <a:rPr sz="3000" dirty="0" err="1">
                <a:solidFill>
                  <a:srgbClr val="363929"/>
                </a:solidFill>
              </a:rPr>
              <a:t>nivel</a:t>
            </a:r>
            <a:r>
              <a:rPr sz="3000" dirty="0">
                <a:solidFill>
                  <a:srgbClr val="363929"/>
                </a:solidFill>
              </a:rPr>
              <a:t> hasta un </a:t>
            </a:r>
            <a:r>
              <a:rPr sz="3000" dirty="0" err="1">
                <a:solidFill>
                  <a:srgbClr val="363929"/>
                </a:solidFill>
              </a:rPr>
              <a:t>bloqueo</a:t>
            </a:r>
            <a:r>
              <a:rPr sz="3000" dirty="0">
                <a:solidFill>
                  <a:srgbClr val="363929"/>
                </a:solidFill>
              </a:rPr>
              <a:t> total de la </a:t>
            </a:r>
            <a:r>
              <a:rPr sz="3000" dirty="0" err="1">
                <a:solidFill>
                  <a:srgbClr val="363929"/>
                </a:solidFill>
              </a:rPr>
              <a:t>columna</a:t>
            </a:r>
            <a:r>
              <a:rPr sz="3000" dirty="0">
                <a:solidFill>
                  <a:srgbClr val="363929"/>
                </a:solidFill>
              </a:rPr>
              <a:t>.</a:t>
            </a:r>
          </a:p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endParaRPr sz="3000" dirty="0">
              <a:solidFill>
                <a:srgbClr val="363929"/>
              </a:solidFill>
            </a:endParaRPr>
          </a:p>
          <a:p>
            <a:pPr marL="409575" lvl="0" indent="-409575" algn="l">
              <a:lnSpc>
                <a:spcPct val="120000"/>
              </a:lnSpc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000" dirty="0" err="1">
                <a:solidFill>
                  <a:srgbClr val="363929"/>
                </a:solidFill>
              </a:rPr>
              <a:t>Ocurre</a:t>
            </a:r>
            <a:r>
              <a:rPr sz="3000" dirty="0">
                <a:solidFill>
                  <a:srgbClr val="363929"/>
                </a:solidFill>
              </a:rPr>
              <a:t> con mayor </a:t>
            </a:r>
            <a:r>
              <a:rPr sz="3000" dirty="0" err="1">
                <a:solidFill>
                  <a:srgbClr val="363929"/>
                </a:solidFill>
              </a:rPr>
              <a:t>frecuencia</a:t>
            </a:r>
            <a:r>
              <a:rPr sz="3000" dirty="0">
                <a:solidFill>
                  <a:srgbClr val="363929"/>
                </a:solidFill>
              </a:rPr>
              <a:t>:</a:t>
            </a:r>
          </a:p>
          <a:p>
            <a:pPr marL="955675" lvl="1" indent="-409575" algn="l">
              <a:lnSpc>
                <a:spcPct val="120000"/>
              </a:lnSpc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000" dirty="0">
                <a:solidFill>
                  <a:srgbClr val="363929"/>
                </a:solidFill>
              </a:rPr>
              <a:t>con </a:t>
            </a:r>
            <a:r>
              <a:rPr sz="3000" b="1" dirty="0">
                <a:solidFill>
                  <a:srgbClr val="363929"/>
                </a:solidFill>
              </a:rPr>
              <a:t>la </a:t>
            </a:r>
            <a:r>
              <a:rPr sz="3000" b="1" dirty="0" err="1">
                <a:solidFill>
                  <a:srgbClr val="363929"/>
                </a:solidFill>
              </a:rPr>
              <a:t>colocación</a:t>
            </a:r>
            <a:r>
              <a:rPr sz="3000" b="1" dirty="0">
                <a:solidFill>
                  <a:srgbClr val="363929"/>
                </a:solidFill>
              </a:rPr>
              <a:t> </a:t>
            </a:r>
            <a:r>
              <a:rPr sz="3000" b="1" dirty="0" err="1">
                <a:solidFill>
                  <a:srgbClr val="363929"/>
                </a:solidFill>
              </a:rPr>
              <a:t>espinal</a:t>
            </a:r>
            <a:r>
              <a:rPr sz="3000" b="1" dirty="0">
                <a:solidFill>
                  <a:srgbClr val="363929"/>
                </a:solidFill>
              </a:rPr>
              <a:t> accidental de un </a:t>
            </a:r>
            <a:r>
              <a:rPr sz="3000" b="1" dirty="0" err="1">
                <a:solidFill>
                  <a:srgbClr val="363929"/>
                </a:solidFill>
              </a:rPr>
              <a:t>catéter</a:t>
            </a:r>
            <a:r>
              <a:rPr sz="3000" b="1" dirty="0">
                <a:solidFill>
                  <a:srgbClr val="363929"/>
                </a:solidFill>
              </a:rPr>
              <a:t> epidural</a:t>
            </a:r>
          </a:p>
          <a:p>
            <a:pPr marL="955675" lvl="1" indent="-409575" algn="l">
              <a:lnSpc>
                <a:spcPct val="120000"/>
              </a:lnSpc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000" dirty="0">
                <a:solidFill>
                  <a:srgbClr val="363929"/>
                </a:solidFill>
              </a:rPr>
              <a:t>o con un </a:t>
            </a:r>
            <a:r>
              <a:rPr sz="3000" b="1" dirty="0" err="1">
                <a:solidFill>
                  <a:srgbClr val="363929"/>
                </a:solidFill>
              </a:rPr>
              <a:t>anestésico</a:t>
            </a:r>
            <a:r>
              <a:rPr sz="3000" b="1" dirty="0">
                <a:solidFill>
                  <a:srgbClr val="363929"/>
                </a:solidFill>
              </a:rPr>
              <a:t> </a:t>
            </a:r>
            <a:r>
              <a:rPr sz="3000" b="1" dirty="0" err="1">
                <a:solidFill>
                  <a:srgbClr val="363929"/>
                </a:solidFill>
              </a:rPr>
              <a:t>espinal</a:t>
            </a:r>
            <a:r>
              <a:rPr sz="3000" b="1" dirty="0">
                <a:solidFill>
                  <a:srgbClr val="363929"/>
                </a:solidFill>
              </a:rPr>
              <a:t> </a:t>
            </a:r>
            <a:r>
              <a:rPr sz="3000" b="1" dirty="0" err="1">
                <a:solidFill>
                  <a:srgbClr val="363929"/>
                </a:solidFill>
              </a:rPr>
              <a:t>después</a:t>
            </a:r>
            <a:r>
              <a:rPr sz="3000" b="1" dirty="0">
                <a:solidFill>
                  <a:srgbClr val="363929"/>
                </a:solidFill>
              </a:rPr>
              <a:t> de una epidural </a:t>
            </a:r>
            <a:r>
              <a:rPr sz="3000" b="1" dirty="0" err="1">
                <a:solidFill>
                  <a:srgbClr val="363929"/>
                </a:solidFill>
              </a:rPr>
              <a:t>fallida</a:t>
            </a:r>
            <a:endParaRPr sz="3000" b="1" dirty="0">
              <a:solidFill>
                <a:srgbClr val="363929"/>
              </a:solidFill>
            </a:endParaRPr>
          </a:p>
          <a:p>
            <a:pPr marL="1501775" lvl="2" indent="-409575" algn="l">
              <a:lnSpc>
                <a:spcPct val="120000"/>
              </a:lnSpc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3000" dirty="0">
                <a:solidFill>
                  <a:srgbClr val="363929"/>
                </a:solidFill>
              </a:rPr>
              <a:t>(</a:t>
            </a:r>
            <a:r>
              <a:rPr sz="2800" dirty="0" err="1">
                <a:solidFill>
                  <a:srgbClr val="363929"/>
                </a:solidFill>
              </a:rPr>
              <a:t>compresión</a:t>
            </a:r>
            <a:r>
              <a:rPr sz="2800" dirty="0">
                <a:solidFill>
                  <a:srgbClr val="363929"/>
                </a:solidFill>
              </a:rPr>
              <a:t> del canal </a:t>
            </a:r>
            <a:r>
              <a:rPr sz="2800" dirty="0" err="1">
                <a:solidFill>
                  <a:srgbClr val="363929"/>
                </a:solidFill>
              </a:rPr>
              <a:t>espinal</a:t>
            </a:r>
            <a:r>
              <a:rPr sz="2800" dirty="0">
                <a:solidFill>
                  <a:srgbClr val="363929"/>
                </a:solidFill>
              </a:rPr>
              <a:t> y/o </a:t>
            </a:r>
            <a:r>
              <a:rPr sz="2800" dirty="0" err="1">
                <a:solidFill>
                  <a:srgbClr val="363929"/>
                </a:solidFill>
              </a:rPr>
              <a:t>conducto</a:t>
            </a:r>
            <a:r>
              <a:rPr sz="2800" dirty="0">
                <a:solidFill>
                  <a:srgbClr val="363929"/>
                </a:solidFill>
              </a:rPr>
              <a:t> para una </a:t>
            </a:r>
            <a:r>
              <a:rPr sz="2800" dirty="0" err="1">
                <a:solidFill>
                  <a:srgbClr val="363929"/>
                </a:solidFill>
              </a:rPr>
              <a:t>dosis</a:t>
            </a:r>
            <a:r>
              <a:rPr sz="2800" dirty="0">
                <a:solidFill>
                  <a:srgbClr val="363929"/>
                </a:solidFill>
              </a:rPr>
              <a:t> </a:t>
            </a:r>
            <a:r>
              <a:rPr sz="2800" dirty="0" err="1">
                <a:solidFill>
                  <a:srgbClr val="363929"/>
                </a:solidFill>
              </a:rPr>
              <a:t>alta</a:t>
            </a:r>
            <a:r>
              <a:rPr sz="2800" dirty="0">
                <a:solidFill>
                  <a:srgbClr val="363929"/>
                </a:solidFill>
              </a:rPr>
              <a:t> de LA </a:t>
            </a:r>
            <a:r>
              <a:rPr sz="2800" dirty="0" err="1">
                <a:solidFill>
                  <a:srgbClr val="363929"/>
                </a:solidFill>
              </a:rPr>
              <a:t>desde</a:t>
            </a:r>
            <a:r>
              <a:rPr sz="2800" dirty="0">
                <a:solidFill>
                  <a:srgbClr val="363929"/>
                </a:solidFill>
              </a:rPr>
              <a:t> el </a:t>
            </a:r>
            <a:r>
              <a:rPr sz="2800" dirty="0" err="1">
                <a:solidFill>
                  <a:srgbClr val="363929"/>
                </a:solidFill>
              </a:rPr>
              <a:t>espacio</a:t>
            </a:r>
            <a:r>
              <a:rPr sz="2800" dirty="0">
                <a:solidFill>
                  <a:srgbClr val="363929"/>
                </a:solidFill>
              </a:rPr>
              <a:t> epidural para </a:t>
            </a:r>
            <a:r>
              <a:rPr sz="2800" dirty="0" err="1">
                <a:solidFill>
                  <a:srgbClr val="363929"/>
                </a:solidFill>
              </a:rPr>
              <a:t>ingresar</a:t>
            </a:r>
            <a:r>
              <a:rPr sz="2800" dirty="0">
                <a:solidFill>
                  <a:srgbClr val="363929"/>
                </a:solidFill>
              </a:rPr>
              <a:t> al canal </a:t>
            </a:r>
            <a:r>
              <a:rPr sz="2800" dirty="0" err="1">
                <a:solidFill>
                  <a:srgbClr val="363929"/>
                </a:solidFill>
              </a:rPr>
              <a:t>espinal</a:t>
            </a:r>
            <a:r>
              <a:rPr sz="2800" dirty="0">
                <a:solidFill>
                  <a:srgbClr val="363929"/>
                </a:solidFill>
              </a:rPr>
              <a:t>).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/>
          </p:cNvSpPr>
          <p:nvPr>
            <p:ph type="title"/>
          </p:nvPr>
        </p:nvSpPr>
        <p:spPr>
          <a:xfrm>
            <a:off x="2044700" y="274320"/>
            <a:ext cx="9575800" cy="1071682"/>
          </a:xfrm>
          <a:prstGeom prst="rect">
            <a:avLst/>
          </a:prstGeom>
          <a:solidFill>
            <a:srgbClr val="C23632"/>
          </a:solidFill>
        </p:spPr>
        <p:txBody>
          <a:bodyPr/>
          <a:lstStyle>
            <a:lvl1pPr defTabSz="425195">
              <a:tabLst>
                <a:tab pos="1384300" algn="l"/>
              </a:tabLst>
              <a:defRPr sz="6324">
                <a:solidFill>
                  <a:srgbClr val="FFFFFF"/>
                </a:solidFill>
                <a:effectLst>
                  <a:outerShdw blurRad="23622" dist="23622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324">
                <a:solidFill>
                  <a:srgbClr val="FFFFFF"/>
                </a:solidFill>
                <a:effectLst>
                  <a:outerShdw blurRad="23622" dist="23622" dir="2700000" rotWithShape="0">
                    <a:srgbClr val="FFFFFF">
                      <a:alpha val="50000"/>
                    </a:srgbClr>
                  </a:outerShdw>
                </a:effectLst>
              </a:rPr>
              <a:t>ESPINAL TOTAL </a:t>
            </a:r>
          </a:p>
        </p:txBody>
      </p:sp>
      <p:grpSp>
        <p:nvGrpSpPr>
          <p:cNvPr id="202" name="Group 202"/>
          <p:cNvGrpSpPr/>
          <p:nvPr/>
        </p:nvGrpSpPr>
        <p:grpSpPr>
          <a:xfrm>
            <a:off x="4436624" y="5786424"/>
            <a:ext cx="4791952" cy="1049978"/>
            <a:chOff x="-38099" y="-38099"/>
            <a:chExt cx="4791951" cy="1049976"/>
          </a:xfrm>
        </p:grpSpPr>
        <p:sp>
          <p:nvSpPr>
            <p:cNvPr id="201" name="Shape 201"/>
            <p:cNvSpPr/>
            <p:nvPr/>
          </p:nvSpPr>
          <p:spPr>
            <a:xfrm>
              <a:off x="-1" y="0"/>
              <a:ext cx="4715753" cy="973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5300" b="1" u="sng">
                  <a:solidFill>
                    <a:srgbClr val="2F81FD"/>
                  </a:solidFill>
                </a:defRPr>
              </a:lvl1pPr>
            </a:lstStyle>
            <a:p>
              <a:pPr lvl="0">
                <a:defRPr sz="1800" b="0" u="none">
                  <a:solidFill>
                    <a:srgbClr val="000000"/>
                  </a:solidFill>
                </a:defRPr>
              </a:pPr>
              <a:r>
                <a:rPr sz="5300" b="1" u="sng">
                  <a:solidFill>
                    <a:srgbClr val="2F81FD"/>
                  </a:solidFill>
                </a:rPr>
                <a:t>BLOQUE ALTO</a:t>
              </a:r>
            </a:p>
          </p:txBody>
        </p:sp>
        <p:pic>
          <p:nvPicPr>
            <p:cNvPr id="200" name="Picture 199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38100" y="-38100"/>
              <a:ext cx="4791952" cy="1049977"/>
            </a:xfrm>
            <a:prstGeom prst="rect">
              <a:avLst/>
            </a:prstGeom>
            <a:effectLst/>
          </p:spPr>
        </p:pic>
      </p:grpSp>
      <p:grpSp>
        <p:nvGrpSpPr>
          <p:cNvPr id="205" name="Group 205"/>
          <p:cNvGrpSpPr/>
          <p:nvPr/>
        </p:nvGrpSpPr>
        <p:grpSpPr>
          <a:xfrm>
            <a:off x="4579494" y="2357465"/>
            <a:ext cx="4967632" cy="1049978"/>
            <a:chOff x="-38100" y="-38099"/>
            <a:chExt cx="4967630" cy="1049976"/>
          </a:xfrm>
        </p:grpSpPr>
        <p:sp>
          <p:nvSpPr>
            <p:cNvPr id="204" name="Shape 204"/>
            <p:cNvSpPr/>
            <p:nvPr/>
          </p:nvSpPr>
          <p:spPr>
            <a:xfrm>
              <a:off x="0" y="0"/>
              <a:ext cx="4891431" cy="973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5300" b="1" u="sng">
                  <a:solidFill>
                    <a:srgbClr val="B42416"/>
                  </a:solidFill>
                </a:defRPr>
              </a:lvl1pPr>
            </a:lstStyle>
            <a:p>
              <a:pPr lvl="0">
                <a:defRPr sz="1800" b="0" u="none">
                  <a:solidFill>
                    <a:srgbClr val="000000"/>
                  </a:solidFill>
                </a:defRPr>
              </a:pPr>
              <a:r>
                <a:rPr sz="5300" b="1" u="sng">
                  <a:solidFill>
                    <a:srgbClr val="B42416"/>
                  </a:solidFill>
                </a:rPr>
                <a:t>ESPINAL TOTAL</a:t>
              </a:r>
            </a:p>
          </p:txBody>
        </p:sp>
        <p:pic>
          <p:nvPicPr>
            <p:cNvPr id="203" name="Picture 202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-38100" y="-38100"/>
              <a:ext cx="4967631" cy="1049977"/>
            </a:xfrm>
            <a:prstGeom prst="rect">
              <a:avLst/>
            </a:prstGeom>
            <a:effectLst/>
          </p:spPr>
        </p:pic>
      </p:grpSp>
      <p:sp>
        <p:nvSpPr>
          <p:cNvPr id="206" name="Shape 206"/>
          <p:cNvSpPr/>
          <p:nvPr/>
        </p:nvSpPr>
        <p:spPr>
          <a:xfrm>
            <a:off x="4771390" y="4418905"/>
            <a:ext cx="2446021" cy="4622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8" algn="l">
              <a:defRPr sz="1800">
                <a:solidFill>
                  <a:srgbClr val="000000"/>
                </a:solidFill>
              </a:defRPr>
            </a:pPr>
            <a:r>
              <a:rPr sz="2400" i="1"/>
              <a:t> VS.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>
            <a:spLocks noGrp="1"/>
          </p:cNvSpPr>
          <p:nvPr>
            <p:ph type="title"/>
          </p:nvPr>
        </p:nvSpPr>
        <p:spPr>
          <a:xfrm>
            <a:off x="2044700" y="274320"/>
            <a:ext cx="9575800" cy="1071682"/>
          </a:xfrm>
          <a:prstGeom prst="rect">
            <a:avLst/>
          </a:prstGeom>
          <a:solidFill>
            <a:srgbClr val="C23632"/>
          </a:solidFill>
        </p:spPr>
        <p:txBody>
          <a:bodyPr/>
          <a:lstStyle>
            <a:lvl1pPr defTabSz="425195">
              <a:tabLst>
                <a:tab pos="1384300" algn="l"/>
              </a:tabLst>
              <a:defRPr sz="6324">
                <a:solidFill>
                  <a:srgbClr val="FFFFFF"/>
                </a:solidFill>
                <a:effectLst>
                  <a:outerShdw blurRad="23622" dist="23622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324">
                <a:solidFill>
                  <a:srgbClr val="FFFFFF"/>
                </a:solidFill>
                <a:effectLst>
                  <a:outerShdw blurRad="23622" dist="23622" dir="2700000" rotWithShape="0">
                    <a:srgbClr val="FFFFFF">
                      <a:alpha val="50000"/>
                    </a:srgbClr>
                  </a:outerShdw>
                </a:effectLst>
              </a:rPr>
              <a:t>ESPINAL TOTAL </a:t>
            </a:r>
          </a:p>
        </p:txBody>
      </p:sp>
      <p:sp>
        <p:nvSpPr>
          <p:cNvPr id="209" name="Shape 209"/>
          <p:cNvSpPr/>
          <p:nvPr/>
        </p:nvSpPr>
        <p:spPr>
          <a:xfrm>
            <a:off x="1024517" y="2749543"/>
            <a:ext cx="11616167" cy="66706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27660" lvl="0" indent="-327660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3000" b="1" dirty="0" err="1">
                <a:solidFill>
                  <a:srgbClr val="C82506"/>
                </a:solidFill>
              </a:rPr>
              <a:t>Pérdida</a:t>
            </a:r>
            <a:r>
              <a:rPr sz="3000" b="1" dirty="0">
                <a:solidFill>
                  <a:srgbClr val="C82506"/>
                </a:solidFill>
              </a:rPr>
              <a:t> de </a:t>
            </a:r>
            <a:r>
              <a:rPr sz="3000" b="1" dirty="0" err="1">
                <a:solidFill>
                  <a:srgbClr val="C82506"/>
                </a:solidFill>
              </a:rPr>
              <a:t>conciencia</a:t>
            </a:r>
            <a:r>
              <a:rPr sz="3000" b="1" dirty="0">
                <a:solidFill>
                  <a:srgbClr val="C82506"/>
                </a:solidFill>
              </a:rPr>
              <a:t> y </a:t>
            </a:r>
            <a:r>
              <a:rPr sz="3000" b="1" dirty="0" err="1">
                <a:solidFill>
                  <a:srgbClr val="C82506"/>
                </a:solidFill>
              </a:rPr>
              <a:t>paro</a:t>
            </a:r>
            <a:r>
              <a:rPr sz="3000" b="1" dirty="0">
                <a:solidFill>
                  <a:srgbClr val="C82506"/>
                </a:solidFill>
              </a:rPr>
              <a:t> </a:t>
            </a:r>
            <a:r>
              <a:rPr sz="3000" b="1" dirty="0" err="1">
                <a:solidFill>
                  <a:srgbClr val="C82506"/>
                </a:solidFill>
              </a:rPr>
              <a:t>respiratorio</a:t>
            </a:r>
            <a:r>
              <a:rPr sz="3000" b="1" dirty="0">
                <a:solidFill>
                  <a:srgbClr val="C82506"/>
                </a:solidFill>
              </a:rPr>
              <a:t> por </a:t>
            </a:r>
            <a:r>
              <a:rPr sz="3000" b="1" dirty="0" err="1">
                <a:solidFill>
                  <a:srgbClr val="C82506"/>
                </a:solidFill>
              </a:rPr>
              <a:t>disfunción</a:t>
            </a:r>
            <a:r>
              <a:rPr sz="3000" b="1" dirty="0">
                <a:solidFill>
                  <a:srgbClr val="C82506"/>
                </a:solidFill>
              </a:rPr>
              <a:t> del </a:t>
            </a:r>
            <a:r>
              <a:rPr sz="3000" b="1" dirty="0" err="1">
                <a:solidFill>
                  <a:srgbClr val="C82506"/>
                </a:solidFill>
              </a:rPr>
              <a:t>tronco</a:t>
            </a:r>
            <a:r>
              <a:rPr sz="3000" b="1" dirty="0">
                <a:solidFill>
                  <a:srgbClr val="C82506"/>
                </a:solidFill>
              </a:rPr>
              <a:t> </a:t>
            </a:r>
            <a:r>
              <a:rPr sz="3000" b="1" dirty="0" err="1">
                <a:solidFill>
                  <a:srgbClr val="C82506"/>
                </a:solidFill>
              </a:rPr>
              <a:t>encefálico</a:t>
            </a:r>
            <a:r>
              <a:rPr sz="3000" b="1" dirty="0">
                <a:solidFill>
                  <a:srgbClr val="C82506"/>
                </a:solidFill>
              </a:rPr>
              <a:t> de los A.Ls</a:t>
            </a:r>
            <a:endParaRPr sz="3000" dirty="0">
              <a:solidFill>
                <a:srgbClr val="363929"/>
              </a:solidFill>
            </a:endParaRPr>
          </a:p>
          <a:p>
            <a:pPr marL="873760" lvl="1" indent="-327660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3000" dirty="0" err="1">
                <a:solidFill>
                  <a:srgbClr val="363929"/>
                </a:solidFill>
              </a:rPr>
              <a:t>Puede</a:t>
            </a:r>
            <a:r>
              <a:rPr sz="3000" dirty="0">
                <a:solidFill>
                  <a:srgbClr val="363929"/>
                </a:solidFill>
              </a:rPr>
              <a:t> </a:t>
            </a:r>
            <a:r>
              <a:rPr sz="3000" dirty="0" err="1">
                <a:solidFill>
                  <a:srgbClr val="363929"/>
                </a:solidFill>
              </a:rPr>
              <a:t>comenzar</a:t>
            </a:r>
            <a:r>
              <a:rPr sz="3000" dirty="0">
                <a:solidFill>
                  <a:srgbClr val="363929"/>
                </a:solidFill>
              </a:rPr>
              <a:t> con </a:t>
            </a:r>
            <a:r>
              <a:rPr sz="3000" dirty="0" err="1">
                <a:solidFill>
                  <a:srgbClr val="363929"/>
                </a:solidFill>
              </a:rPr>
              <a:t>dificultad</a:t>
            </a:r>
            <a:r>
              <a:rPr sz="3000" dirty="0">
                <a:solidFill>
                  <a:srgbClr val="363929"/>
                </a:solidFill>
              </a:rPr>
              <a:t> para </a:t>
            </a:r>
            <a:r>
              <a:rPr sz="3000" dirty="0" err="1">
                <a:solidFill>
                  <a:srgbClr val="363929"/>
                </a:solidFill>
              </a:rPr>
              <a:t>hablar</a:t>
            </a:r>
            <a:r>
              <a:rPr sz="3000" dirty="0">
                <a:solidFill>
                  <a:srgbClr val="363929"/>
                </a:solidFill>
              </a:rPr>
              <a:t> y </a:t>
            </a:r>
            <a:r>
              <a:rPr sz="3000" dirty="0" err="1">
                <a:solidFill>
                  <a:srgbClr val="363929"/>
                </a:solidFill>
              </a:rPr>
              <a:t>desaturación</a:t>
            </a:r>
            <a:r>
              <a:rPr sz="3000" dirty="0">
                <a:solidFill>
                  <a:srgbClr val="363929"/>
                </a:solidFill>
              </a:rPr>
              <a:t> de </a:t>
            </a:r>
            <a:r>
              <a:rPr sz="3000" dirty="0" err="1">
                <a:solidFill>
                  <a:srgbClr val="363929"/>
                </a:solidFill>
              </a:rPr>
              <a:t>oxígen</a:t>
            </a:r>
            <a:r>
              <a:rPr lang="en-US" sz="3000" dirty="0" err="1">
                <a:solidFill>
                  <a:srgbClr val="363929"/>
                </a:solidFill>
              </a:rPr>
              <a:t>o</a:t>
            </a:r>
            <a:r>
              <a:rPr lang="en-US" sz="3000" dirty="0">
                <a:solidFill>
                  <a:srgbClr val="363929"/>
                </a:solidFill>
              </a:rPr>
              <a:t> (</a:t>
            </a:r>
            <a:r>
              <a:rPr lang="en-US" sz="3000" dirty="0" err="1">
                <a:solidFill>
                  <a:srgbClr val="363929"/>
                </a:solidFill>
              </a:rPr>
              <a:t>hipoxia</a:t>
            </a:r>
            <a:r>
              <a:rPr lang="en-US" sz="3000" dirty="0">
                <a:solidFill>
                  <a:srgbClr val="363929"/>
                </a:solidFill>
              </a:rPr>
              <a:t>)</a:t>
            </a:r>
            <a:r>
              <a:rPr sz="3000" dirty="0">
                <a:solidFill>
                  <a:srgbClr val="363929"/>
                </a:solidFill>
              </a:rPr>
              <a:t>.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000" dirty="0">
              <a:solidFill>
                <a:srgbClr val="363929"/>
              </a:solidFill>
            </a:endParaRPr>
          </a:p>
          <a:p>
            <a:pPr marL="327660" lvl="0" indent="-327660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3000" dirty="0">
                <a:solidFill>
                  <a:srgbClr val="363929"/>
                </a:solidFill>
              </a:rPr>
              <a:t>HOTN y BRADICARDIA (</a:t>
            </a:r>
            <a:r>
              <a:rPr sz="3000" dirty="0" err="1">
                <a:solidFill>
                  <a:srgbClr val="363929"/>
                </a:solidFill>
              </a:rPr>
              <a:t>fibras</a:t>
            </a:r>
            <a:r>
              <a:rPr sz="3000" dirty="0">
                <a:solidFill>
                  <a:srgbClr val="363929"/>
                </a:solidFill>
              </a:rPr>
              <a:t> </a:t>
            </a:r>
            <a:r>
              <a:rPr sz="3000" dirty="0" err="1">
                <a:solidFill>
                  <a:srgbClr val="363929"/>
                </a:solidFill>
              </a:rPr>
              <a:t>aceleradoras</a:t>
            </a:r>
            <a:r>
              <a:rPr sz="3000" dirty="0">
                <a:solidFill>
                  <a:srgbClr val="363929"/>
                </a:solidFill>
              </a:rPr>
              <a:t> </a:t>
            </a:r>
            <a:r>
              <a:rPr sz="3000" dirty="0" err="1">
                <a:solidFill>
                  <a:srgbClr val="363929"/>
                </a:solidFill>
              </a:rPr>
              <a:t>cardíacas</a:t>
            </a:r>
            <a:r>
              <a:rPr sz="3000" dirty="0">
                <a:solidFill>
                  <a:srgbClr val="363929"/>
                </a:solidFill>
              </a:rPr>
              <a:t> T1-T4)</a:t>
            </a:r>
          </a:p>
          <a:p>
            <a:pPr marL="873760" lvl="1" indent="-327660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3000" dirty="0" err="1">
                <a:solidFill>
                  <a:srgbClr val="363929"/>
                </a:solidFill>
              </a:rPr>
              <a:t>puede</a:t>
            </a:r>
            <a:r>
              <a:rPr sz="3000" dirty="0">
                <a:solidFill>
                  <a:srgbClr val="363929"/>
                </a:solidFill>
              </a:rPr>
              <a:t> </a:t>
            </a:r>
            <a:r>
              <a:rPr sz="3000" dirty="0" err="1">
                <a:solidFill>
                  <a:srgbClr val="363929"/>
                </a:solidFill>
              </a:rPr>
              <a:t>progresar</a:t>
            </a:r>
            <a:r>
              <a:rPr sz="3000" dirty="0">
                <a:solidFill>
                  <a:srgbClr val="363929"/>
                </a:solidFill>
              </a:rPr>
              <a:t> a un </a:t>
            </a:r>
            <a:r>
              <a:rPr sz="3000" dirty="0" err="1">
                <a:solidFill>
                  <a:srgbClr val="363929"/>
                </a:solidFill>
              </a:rPr>
              <a:t>paro</a:t>
            </a:r>
            <a:r>
              <a:rPr sz="3000" dirty="0">
                <a:solidFill>
                  <a:srgbClr val="363929"/>
                </a:solidFill>
              </a:rPr>
              <a:t> </a:t>
            </a:r>
            <a:r>
              <a:rPr sz="3000" dirty="0" err="1">
                <a:solidFill>
                  <a:srgbClr val="363929"/>
                </a:solidFill>
              </a:rPr>
              <a:t>cardiorrespiratorio</a:t>
            </a:r>
            <a:r>
              <a:rPr sz="3000" dirty="0">
                <a:solidFill>
                  <a:srgbClr val="363929"/>
                </a:solidFill>
              </a:rPr>
              <a:t> </a:t>
            </a:r>
            <a:r>
              <a:rPr sz="3000" dirty="0" err="1">
                <a:solidFill>
                  <a:srgbClr val="363929"/>
                </a:solidFill>
              </a:rPr>
              <a:t>completo</a:t>
            </a:r>
            <a:r>
              <a:rPr sz="3000" dirty="0">
                <a:solidFill>
                  <a:srgbClr val="363929"/>
                </a:solidFill>
              </a:rPr>
              <a:t> -&gt; </a:t>
            </a:r>
            <a:r>
              <a:rPr sz="3000" b="1" dirty="0">
                <a:solidFill>
                  <a:srgbClr val="363929"/>
                </a:solidFill>
              </a:rPr>
              <a:t>RCP y </a:t>
            </a:r>
            <a:r>
              <a:rPr sz="3000" b="1" dirty="0" err="1">
                <a:solidFill>
                  <a:srgbClr val="363929"/>
                </a:solidFill>
              </a:rPr>
              <a:t>cesárea</a:t>
            </a:r>
            <a:r>
              <a:rPr sz="3000" b="1" dirty="0">
                <a:solidFill>
                  <a:srgbClr val="363929"/>
                </a:solidFill>
              </a:rPr>
              <a:t> </a:t>
            </a:r>
            <a:r>
              <a:rPr sz="3000" b="1" dirty="0" err="1">
                <a:solidFill>
                  <a:srgbClr val="363929"/>
                </a:solidFill>
              </a:rPr>
              <a:t>emergente</a:t>
            </a:r>
            <a:r>
              <a:rPr sz="3000" b="1" dirty="0">
                <a:solidFill>
                  <a:srgbClr val="363929"/>
                </a:solidFill>
              </a:rPr>
              <a:t> (&lt; 5min)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000" dirty="0">
              <a:solidFill>
                <a:srgbClr val="363929"/>
              </a:solidFill>
            </a:endParaRPr>
          </a:p>
          <a:p>
            <a:pPr marL="327660" lvl="0" indent="-327660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3000" dirty="0">
                <a:solidFill>
                  <a:srgbClr val="363929"/>
                </a:solidFill>
              </a:rPr>
              <a:t>Los </a:t>
            </a:r>
            <a:r>
              <a:rPr sz="3000" dirty="0" err="1">
                <a:solidFill>
                  <a:srgbClr val="363929"/>
                </a:solidFill>
              </a:rPr>
              <a:t>pacientes</a:t>
            </a:r>
            <a:r>
              <a:rPr sz="3000" dirty="0">
                <a:solidFill>
                  <a:srgbClr val="363929"/>
                </a:solidFill>
              </a:rPr>
              <a:t> con un </a:t>
            </a:r>
            <a:r>
              <a:rPr sz="3000" dirty="0" err="1">
                <a:solidFill>
                  <a:srgbClr val="363929"/>
                </a:solidFill>
              </a:rPr>
              <a:t>espinal</a:t>
            </a:r>
            <a:r>
              <a:rPr sz="3000" dirty="0">
                <a:solidFill>
                  <a:srgbClr val="363929"/>
                </a:solidFill>
              </a:rPr>
              <a:t> total </a:t>
            </a:r>
            <a:r>
              <a:rPr sz="3000" dirty="0" err="1">
                <a:solidFill>
                  <a:srgbClr val="363929"/>
                </a:solidFill>
              </a:rPr>
              <a:t>tendrán</a:t>
            </a:r>
            <a:r>
              <a:rPr sz="3000" dirty="0">
                <a:solidFill>
                  <a:srgbClr val="363929"/>
                </a:solidFill>
              </a:rPr>
              <a:t> </a:t>
            </a:r>
            <a:r>
              <a:rPr sz="3000" dirty="0" err="1">
                <a:solidFill>
                  <a:srgbClr val="363929"/>
                </a:solidFill>
              </a:rPr>
              <a:t>pupilas</a:t>
            </a:r>
            <a:r>
              <a:rPr sz="3000" dirty="0">
                <a:solidFill>
                  <a:srgbClr val="363929"/>
                </a:solidFill>
              </a:rPr>
              <a:t> </a:t>
            </a:r>
            <a:r>
              <a:rPr sz="3000" dirty="0" err="1">
                <a:solidFill>
                  <a:srgbClr val="363929"/>
                </a:solidFill>
              </a:rPr>
              <a:t>fijas</a:t>
            </a:r>
            <a:r>
              <a:rPr sz="3000" dirty="0">
                <a:solidFill>
                  <a:srgbClr val="363929"/>
                </a:solidFill>
              </a:rPr>
              <a:t> y </a:t>
            </a:r>
            <a:r>
              <a:rPr sz="3000" dirty="0" err="1">
                <a:solidFill>
                  <a:srgbClr val="363929"/>
                </a:solidFill>
              </a:rPr>
              <a:t>dilatadas</a:t>
            </a:r>
            <a:r>
              <a:rPr sz="3000" dirty="0">
                <a:solidFill>
                  <a:srgbClr val="363929"/>
                </a:solidFill>
              </a:rPr>
              <a:t>.</a:t>
            </a:r>
          </a:p>
          <a:p>
            <a:pPr marL="1419860" lvl="2" indent="-327660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3000" dirty="0" err="1">
                <a:solidFill>
                  <a:srgbClr val="363929"/>
                </a:solidFill>
              </a:rPr>
              <a:t>Nervio</a:t>
            </a:r>
            <a:r>
              <a:rPr sz="3000" dirty="0">
                <a:solidFill>
                  <a:srgbClr val="363929"/>
                </a:solidFill>
              </a:rPr>
              <a:t> </a:t>
            </a:r>
            <a:r>
              <a:rPr sz="3000" dirty="0" err="1">
                <a:solidFill>
                  <a:srgbClr val="363929"/>
                </a:solidFill>
              </a:rPr>
              <a:t>craneal</a:t>
            </a:r>
            <a:r>
              <a:rPr sz="3000" dirty="0">
                <a:solidFill>
                  <a:srgbClr val="363929"/>
                </a:solidFill>
              </a:rPr>
              <a:t> 2 = </a:t>
            </a:r>
            <a:r>
              <a:rPr sz="3000" dirty="0" err="1">
                <a:solidFill>
                  <a:srgbClr val="363929"/>
                </a:solidFill>
              </a:rPr>
              <a:t>nervio</a:t>
            </a:r>
            <a:r>
              <a:rPr sz="3000" dirty="0">
                <a:solidFill>
                  <a:srgbClr val="363929"/>
                </a:solidFill>
              </a:rPr>
              <a:t> </a:t>
            </a:r>
            <a:r>
              <a:rPr sz="3000" dirty="0" err="1">
                <a:solidFill>
                  <a:srgbClr val="363929"/>
                </a:solidFill>
              </a:rPr>
              <a:t>óptico</a:t>
            </a:r>
            <a:r>
              <a:rPr sz="3000" dirty="0">
                <a:solidFill>
                  <a:srgbClr val="363929"/>
                </a:solidFill>
              </a:rPr>
              <a:t>: </a:t>
            </a:r>
            <a:r>
              <a:rPr sz="3000" dirty="0" err="1">
                <a:solidFill>
                  <a:srgbClr val="363929"/>
                </a:solidFill>
              </a:rPr>
              <a:t>reflejo</a:t>
            </a:r>
            <a:r>
              <a:rPr sz="3000" dirty="0">
                <a:solidFill>
                  <a:srgbClr val="363929"/>
                </a:solidFill>
              </a:rPr>
              <a:t> pupilar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000" dirty="0">
              <a:solidFill>
                <a:srgbClr val="363929"/>
              </a:solidFill>
            </a:endParaRPr>
          </a:p>
          <a:p>
            <a:pPr marL="409575" lvl="0" indent="-40957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3000" dirty="0">
                <a:solidFill>
                  <a:srgbClr val="363929"/>
                </a:solidFill>
              </a:rPr>
              <a:t>LA INCONSCIENCIA REQUIERE </a:t>
            </a:r>
            <a:r>
              <a:rPr sz="3000" b="1" dirty="0">
                <a:solidFill>
                  <a:srgbClr val="363929"/>
                </a:solidFill>
              </a:rPr>
              <a:t>ASEGURAMIENTO DE LA VÍA AÉREA </a:t>
            </a:r>
            <a:r>
              <a:rPr sz="3000" dirty="0">
                <a:solidFill>
                  <a:srgbClr val="363929"/>
                </a:solidFill>
              </a:rPr>
              <a:t>Y APOYO HEMODINÁMICO.</a:t>
            </a:r>
          </a:p>
        </p:txBody>
      </p:sp>
      <p:grpSp>
        <p:nvGrpSpPr>
          <p:cNvPr id="212" name="Group 212"/>
          <p:cNvGrpSpPr/>
          <p:nvPr/>
        </p:nvGrpSpPr>
        <p:grpSpPr>
          <a:xfrm>
            <a:off x="4018584" y="1391453"/>
            <a:ext cx="4967632" cy="1049978"/>
            <a:chOff x="-38100" y="-38099"/>
            <a:chExt cx="4967630" cy="1049976"/>
          </a:xfrm>
        </p:grpSpPr>
        <p:sp>
          <p:nvSpPr>
            <p:cNvPr id="211" name="Shape 211"/>
            <p:cNvSpPr/>
            <p:nvPr/>
          </p:nvSpPr>
          <p:spPr>
            <a:xfrm>
              <a:off x="0" y="0"/>
              <a:ext cx="4891431" cy="973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5300" b="1" u="sng">
                  <a:solidFill>
                    <a:srgbClr val="B42416"/>
                  </a:solidFill>
                </a:defRPr>
              </a:lvl1pPr>
            </a:lstStyle>
            <a:p>
              <a:pPr lvl="0">
                <a:defRPr sz="1800" b="0" u="none">
                  <a:solidFill>
                    <a:srgbClr val="000000"/>
                  </a:solidFill>
                </a:defRPr>
              </a:pPr>
              <a:r>
                <a:rPr sz="5300" b="1" u="sng">
                  <a:solidFill>
                    <a:srgbClr val="B42416"/>
                  </a:solidFill>
                </a:rPr>
                <a:t>ESPINAL TOTAL</a:t>
              </a:r>
            </a:p>
          </p:txBody>
        </p:sp>
        <p:pic>
          <p:nvPicPr>
            <p:cNvPr id="210" name="Picture 209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38100" y="-38100"/>
              <a:ext cx="4967631" cy="1049977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>
            <a:spLocks noGrp="1"/>
          </p:cNvSpPr>
          <p:nvPr>
            <p:ph type="title"/>
          </p:nvPr>
        </p:nvSpPr>
        <p:spPr>
          <a:xfrm>
            <a:off x="2044700" y="25026"/>
            <a:ext cx="9575800" cy="1071683"/>
          </a:xfrm>
          <a:prstGeom prst="rect">
            <a:avLst/>
          </a:prstGeom>
          <a:solidFill>
            <a:srgbClr val="C23632"/>
          </a:solidFill>
        </p:spPr>
        <p:txBody>
          <a:bodyPr/>
          <a:lstStyle>
            <a:lvl1pPr defTabSz="425195">
              <a:tabLst>
                <a:tab pos="1384300" algn="l"/>
              </a:tabLst>
              <a:defRPr sz="6324">
                <a:solidFill>
                  <a:srgbClr val="FFFFFF"/>
                </a:solidFill>
                <a:effectLst>
                  <a:outerShdw blurRad="23622" dist="23622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324">
                <a:solidFill>
                  <a:srgbClr val="FFFFFF"/>
                </a:solidFill>
                <a:effectLst>
                  <a:outerShdw blurRad="23622" dist="23622" dir="2700000" rotWithShape="0">
                    <a:srgbClr val="FFFFFF">
                      <a:alpha val="50000"/>
                    </a:srgbClr>
                  </a:outerShdw>
                </a:effectLst>
              </a:rPr>
              <a:t>ESPINAL TOTAL </a:t>
            </a:r>
          </a:p>
        </p:txBody>
      </p:sp>
      <p:sp>
        <p:nvSpPr>
          <p:cNvPr id="215" name="Shape 215"/>
          <p:cNvSpPr/>
          <p:nvPr/>
        </p:nvSpPr>
        <p:spPr>
          <a:xfrm>
            <a:off x="740854" y="2143578"/>
            <a:ext cx="11750332" cy="7041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endParaRPr sz="2300" b="1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 b="1" i="1">
                <a:solidFill>
                  <a:srgbClr val="363929"/>
                </a:solidFill>
              </a:rPr>
              <a:t>[Bloqueo más alto de lo deseado, sin compromiso de las vías respiratorias, pero </a:t>
            </a:r>
            <a:r>
              <a:rPr sz="2300" b="1" i="1">
                <a:solidFill>
                  <a:srgbClr val="C82506"/>
                </a:solidFill>
              </a:rPr>
              <a:t>PUEDE progresar a espinal total]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2300" b="1" i="1">
              <a:solidFill>
                <a:srgbClr val="C82506"/>
              </a:solidFill>
            </a:endParaRPr>
          </a:p>
          <a:p>
            <a:pPr marL="327659" lvl="0" indent="-327659" algn="l">
              <a:lnSpc>
                <a:spcPct val="150000"/>
              </a:lnSpc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63929"/>
                </a:solidFill>
              </a:rPr>
              <a:t>Debilidad de las extremidades superiores</a:t>
            </a:r>
          </a:p>
          <a:p>
            <a:pPr marL="327659" lvl="0" indent="-327659" algn="l">
              <a:lnSpc>
                <a:spcPct val="150000"/>
              </a:lnSpc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63929"/>
                </a:solidFill>
              </a:rPr>
              <a:t>Voz ronca/susurro</a:t>
            </a:r>
          </a:p>
          <a:p>
            <a:pPr marL="327659" lvl="0" indent="-327659" algn="l">
              <a:lnSpc>
                <a:spcPct val="150000"/>
              </a:lnSpc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63929"/>
                </a:solidFill>
              </a:rPr>
              <a:t>Sensación de pesadez en el pecho “no puedo respirar profundamente”</a:t>
            </a:r>
          </a:p>
          <a:p>
            <a:pPr marL="327659" lvl="0" indent="-327659" algn="l">
              <a:lnSpc>
                <a:spcPct val="150000"/>
              </a:lnSpc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63929"/>
                </a:solidFill>
              </a:rPr>
              <a:t>HOTN y bradicardia posible por bloqueo de fibra del acelerador cardíaco T1-T4</a:t>
            </a:r>
          </a:p>
          <a:p>
            <a:pPr marL="327659" lvl="0" indent="-327659" algn="l">
              <a:lnSpc>
                <a:spcPct val="150000"/>
              </a:lnSpc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63929"/>
                </a:solidFill>
              </a:rPr>
              <a:t>Náuseas/vómitos</a:t>
            </a:r>
          </a:p>
          <a:p>
            <a:pPr marL="327659" lvl="0" indent="-327659" algn="l">
              <a:lnSpc>
                <a:spcPct val="150000"/>
              </a:lnSpc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63929"/>
                </a:solidFill>
              </a:rPr>
              <a:t>Ansiedad e inquietud significativa del paciente..</a:t>
            </a:r>
          </a:p>
          <a:p>
            <a:pPr lvl="0" algn="l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endParaRPr sz="2000">
              <a:solidFill>
                <a:srgbClr val="363929"/>
              </a:solidFill>
            </a:endParaRPr>
          </a:p>
          <a:p>
            <a:pPr lvl="0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r>
              <a:rPr sz="2300" b="1">
                <a:solidFill>
                  <a:srgbClr val="363929"/>
                </a:solidFill>
              </a:rPr>
              <a:t>Manejo y monitoreo de síntomas para </a:t>
            </a:r>
            <a:r>
              <a:rPr sz="2300" b="1">
                <a:solidFill>
                  <a:srgbClr val="4140FF"/>
                </a:solidFill>
              </a:rPr>
              <a:t>bloqueo alto:</a:t>
            </a:r>
            <a:r>
              <a:rPr sz="2300" b="1">
                <a:solidFill>
                  <a:srgbClr val="363929"/>
                </a:solidFill>
              </a:rPr>
              <a:t> puede o no progresar a inconsciencia/espinal total.</a:t>
            </a:r>
          </a:p>
          <a:p>
            <a:pPr marL="314007" lvl="0" indent="-314007">
              <a:lnSpc>
                <a:spcPct val="150000"/>
              </a:lnSpc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300" b="1">
                <a:solidFill>
                  <a:srgbClr val="C82506"/>
                </a:solidFill>
              </a:rPr>
              <a:t>La capacidad de apretar las manos/la fuerza del pulgar descarta un bloqueos &gt; C6</a:t>
            </a:r>
          </a:p>
          <a:p>
            <a:pPr marL="314007" lvl="0" indent="-314007">
              <a:lnSpc>
                <a:spcPct val="150000"/>
              </a:lnSpc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300" b="1">
                <a:solidFill>
                  <a:srgbClr val="C82506"/>
                </a:solidFill>
              </a:rPr>
              <a:t>La fonación descarta espinal total (C3-5): </a:t>
            </a:r>
            <a:r>
              <a:rPr sz="2300" b="1" i="1" u="sng">
                <a:solidFill>
                  <a:srgbClr val="363929"/>
                </a:solidFill>
              </a:rPr>
              <a:t>mantenga a la mamá hablando para evaluar los cambios neurológicos/apnea, etc.</a:t>
            </a:r>
            <a:r>
              <a:rPr sz="2300" b="1">
                <a:solidFill>
                  <a:srgbClr val="C82506"/>
                </a:solidFill>
              </a:rPr>
              <a:t> mientras trata HOTN y bradicardia.</a:t>
            </a:r>
          </a:p>
        </p:txBody>
      </p:sp>
      <p:grpSp>
        <p:nvGrpSpPr>
          <p:cNvPr id="218" name="Group 218"/>
          <p:cNvGrpSpPr/>
          <p:nvPr/>
        </p:nvGrpSpPr>
        <p:grpSpPr>
          <a:xfrm>
            <a:off x="4562577" y="929002"/>
            <a:ext cx="4540046" cy="1037595"/>
            <a:chOff x="-38100" y="-38099"/>
            <a:chExt cx="4540045" cy="1037594"/>
          </a:xfrm>
        </p:grpSpPr>
        <p:sp>
          <p:nvSpPr>
            <p:cNvPr id="217" name="Shape 217"/>
            <p:cNvSpPr/>
            <p:nvPr/>
          </p:nvSpPr>
          <p:spPr>
            <a:xfrm>
              <a:off x="-1" y="0"/>
              <a:ext cx="4463847" cy="9613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5200" b="1" u="sng">
                  <a:solidFill>
                    <a:srgbClr val="3F3CFF"/>
                  </a:solidFill>
                </a:rPr>
                <a:t>HIGH BLOCK</a:t>
              </a:r>
              <a:r>
                <a:rPr sz="5200" b="1">
                  <a:solidFill>
                    <a:srgbClr val="3F3CFF"/>
                  </a:solidFill>
                </a:rPr>
                <a:t> </a:t>
              </a:r>
            </a:p>
          </p:txBody>
        </p:sp>
        <p:pic>
          <p:nvPicPr>
            <p:cNvPr id="216" name="Picture 21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38100" y="-38100"/>
              <a:ext cx="4540046" cy="103759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>
            <a:spLocks noGrp="1"/>
          </p:cNvSpPr>
          <p:nvPr>
            <p:ph type="title"/>
          </p:nvPr>
        </p:nvSpPr>
        <p:spPr>
          <a:xfrm>
            <a:off x="2044700" y="274320"/>
            <a:ext cx="9575800" cy="1071682"/>
          </a:xfrm>
          <a:prstGeom prst="rect">
            <a:avLst/>
          </a:prstGeom>
          <a:solidFill>
            <a:srgbClr val="C23632"/>
          </a:solidFill>
        </p:spPr>
        <p:txBody>
          <a:bodyPr/>
          <a:lstStyle>
            <a:lvl1pPr defTabSz="425195">
              <a:tabLst>
                <a:tab pos="1384300" algn="l"/>
              </a:tabLst>
              <a:defRPr sz="6324">
                <a:solidFill>
                  <a:srgbClr val="FFFFFF"/>
                </a:solidFill>
                <a:effectLst>
                  <a:outerShdw blurRad="23622" dist="23622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324">
                <a:solidFill>
                  <a:srgbClr val="FFFFFF"/>
                </a:solidFill>
                <a:effectLst>
                  <a:outerShdw blurRad="23622" dist="23622" dir="2700000" rotWithShape="0">
                    <a:srgbClr val="FFFFFF">
                      <a:alpha val="50000"/>
                    </a:srgbClr>
                  </a:outerShdw>
                </a:effectLst>
              </a:rPr>
              <a:t>ESPINAL TOTAL </a:t>
            </a:r>
          </a:p>
        </p:txBody>
      </p:sp>
      <p:sp>
        <p:nvSpPr>
          <p:cNvPr id="221" name="Shape 221"/>
          <p:cNvSpPr>
            <a:spLocks noGrp="1"/>
          </p:cNvSpPr>
          <p:nvPr>
            <p:ph type="body" idx="4294967295"/>
          </p:nvPr>
        </p:nvSpPr>
        <p:spPr>
          <a:xfrm>
            <a:off x="1020950" y="1955800"/>
            <a:ext cx="11381190" cy="5842001"/>
          </a:xfrm>
          <a:prstGeom prst="rect">
            <a:avLst/>
          </a:prstGeom>
        </p:spPr>
        <p:txBody>
          <a:bodyPr/>
          <a:lstStyle/>
          <a:p>
            <a:pPr marL="0" lvl="0" indent="0" algn="ctr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 b="1" dirty="0" err="1">
                <a:solidFill>
                  <a:srgbClr val="363929"/>
                </a:solidFill>
              </a:rPr>
              <a:t>Descartar</a:t>
            </a:r>
            <a:r>
              <a:rPr sz="3800" b="1" dirty="0">
                <a:solidFill>
                  <a:srgbClr val="363929"/>
                </a:solidFill>
              </a:rPr>
              <a:t>:</a:t>
            </a:r>
          </a:p>
          <a:p>
            <a:pPr marL="395922" lvl="0" indent="-395922">
              <a:lnSpc>
                <a:spcPct val="120000"/>
              </a:lnSpc>
              <a:spcBef>
                <a:spcPts val="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800" dirty="0" err="1">
                <a:solidFill>
                  <a:srgbClr val="363929"/>
                </a:solidFill>
              </a:rPr>
              <a:t>Hemorragia</a:t>
            </a:r>
            <a:endParaRPr sz="3800" dirty="0">
              <a:solidFill>
                <a:srgbClr val="363929"/>
              </a:solidFill>
            </a:endParaRPr>
          </a:p>
          <a:p>
            <a:pPr marL="395922" lvl="0" indent="-395922">
              <a:lnSpc>
                <a:spcPct val="120000"/>
              </a:lnSpc>
              <a:spcBef>
                <a:spcPts val="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lang="en-US" sz="3800" dirty="0" err="1">
                <a:solidFill>
                  <a:srgbClr val="363929"/>
                </a:solidFill>
              </a:rPr>
              <a:t>Reflejo</a:t>
            </a:r>
            <a:r>
              <a:rPr lang="en-US" sz="3800" dirty="0">
                <a:solidFill>
                  <a:srgbClr val="363929"/>
                </a:solidFill>
              </a:rPr>
              <a:t> </a:t>
            </a:r>
            <a:r>
              <a:rPr lang="en-US" sz="3800" dirty="0"/>
              <a:t>v</a:t>
            </a:r>
            <a:r>
              <a:rPr sz="3800" dirty="0">
                <a:solidFill>
                  <a:srgbClr val="363929"/>
                </a:solidFill>
              </a:rPr>
              <a:t>asovagal</a:t>
            </a:r>
          </a:p>
          <a:p>
            <a:pPr marL="395922" lvl="0" indent="-395922">
              <a:lnSpc>
                <a:spcPct val="120000"/>
              </a:lnSpc>
              <a:spcBef>
                <a:spcPts val="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800" dirty="0" err="1">
                <a:solidFill>
                  <a:srgbClr val="363929"/>
                </a:solidFill>
              </a:rPr>
              <a:t>Compresión</a:t>
            </a:r>
            <a:r>
              <a:rPr sz="3800" dirty="0">
                <a:solidFill>
                  <a:srgbClr val="363929"/>
                </a:solidFill>
              </a:rPr>
              <a:t> </a:t>
            </a:r>
            <a:r>
              <a:rPr sz="3800" dirty="0" err="1">
                <a:solidFill>
                  <a:srgbClr val="363929"/>
                </a:solidFill>
              </a:rPr>
              <a:t>aortocava</a:t>
            </a:r>
            <a:endParaRPr sz="3800" dirty="0">
              <a:solidFill>
                <a:srgbClr val="363929"/>
              </a:solidFill>
            </a:endParaRPr>
          </a:p>
          <a:p>
            <a:pPr marL="395922" lvl="0" indent="-395922">
              <a:lnSpc>
                <a:spcPct val="120000"/>
              </a:lnSpc>
              <a:spcBef>
                <a:spcPts val="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800" dirty="0">
                <a:solidFill>
                  <a:srgbClr val="363929"/>
                </a:solidFill>
              </a:rPr>
              <a:t>L.A.S.T</a:t>
            </a:r>
          </a:p>
          <a:p>
            <a:pPr marL="395922" lvl="0" indent="-395922">
              <a:lnSpc>
                <a:spcPct val="120000"/>
              </a:lnSpc>
              <a:spcBef>
                <a:spcPts val="0"/>
              </a:spcBef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800" dirty="0" err="1">
                <a:solidFill>
                  <a:srgbClr val="363929"/>
                </a:solidFill>
              </a:rPr>
              <a:t>Embolia</a:t>
            </a:r>
            <a:r>
              <a:rPr sz="3800" dirty="0">
                <a:solidFill>
                  <a:srgbClr val="363929"/>
                </a:solidFill>
              </a:rPr>
              <a:t>: de </a:t>
            </a:r>
            <a:r>
              <a:rPr sz="3800" dirty="0" err="1">
                <a:solidFill>
                  <a:srgbClr val="363929"/>
                </a:solidFill>
              </a:rPr>
              <a:t>líquido</a:t>
            </a:r>
            <a:r>
              <a:rPr sz="3800" dirty="0">
                <a:solidFill>
                  <a:srgbClr val="363929"/>
                </a:solidFill>
              </a:rPr>
              <a:t> </a:t>
            </a:r>
            <a:r>
              <a:rPr sz="3800" dirty="0" err="1">
                <a:solidFill>
                  <a:srgbClr val="363929"/>
                </a:solidFill>
              </a:rPr>
              <a:t>anmiótico</a:t>
            </a:r>
            <a:r>
              <a:rPr sz="3800" dirty="0">
                <a:solidFill>
                  <a:srgbClr val="363929"/>
                </a:solidFill>
              </a:rPr>
              <a:t> o </a:t>
            </a:r>
            <a:r>
              <a:rPr sz="3800" dirty="0" err="1">
                <a:solidFill>
                  <a:srgbClr val="363929"/>
                </a:solidFill>
              </a:rPr>
              <a:t>embolia</a:t>
            </a:r>
            <a:r>
              <a:rPr sz="3800" dirty="0">
                <a:solidFill>
                  <a:srgbClr val="363929"/>
                </a:solidFill>
              </a:rPr>
              <a:t> </a:t>
            </a:r>
            <a:r>
              <a:rPr sz="3800" dirty="0" err="1">
                <a:solidFill>
                  <a:srgbClr val="363929"/>
                </a:solidFill>
              </a:rPr>
              <a:t>Pulmonar</a:t>
            </a:r>
            <a:endParaRPr sz="3800" dirty="0">
              <a:solidFill>
                <a:srgbClr val="363929"/>
              </a:solidFill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1807343" y="1623358"/>
            <a:ext cx="10050514" cy="686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900" b="1" u="sng"/>
            </a:lvl1pPr>
          </a:lstStyle>
          <a:p>
            <a:pPr lvl="0">
              <a:defRPr sz="1800" b="0" u="none">
                <a:solidFill>
                  <a:srgbClr val="000000"/>
                </a:solidFill>
              </a:defRPr>
            </a:pPr>
            <a:r>
              <a:rPr sz="3900" b="1" u="sng">
                <a:solidFill>
                  <a:srgbClr val="363929"/>
                </a:solidFill>
              </a:rPr>
              <a:t>MANEJO ANESTÉSICO PARA ESPINAL TOTAL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/>
          <p:nvPr/>
        </p:nvSpPr>
        <p:spPr>
          <a:xfrm>
            <a:off x="960380" y="1071961"/>
            <a:ext cx="11500792" cy="6564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endParaRPr sz="3900" b="1" u="sng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2700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2700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2700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 b="1">
                <a:solidFill>
                  <a:srgbClr val="C82506"/>
                </a:solidFill>
              </a:rPr>
              <a:t>Pedir refuerzos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 b="1">
                <a:solidFill>
                  <a:srgbClr val="C82506"/>
                </a:solidFill>
              </a:rPr>
              <a:t>[ANESTESIA Y OBSTETRA]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4200" b="1">
              <a:solidFill>
                <a:srgbClr val="C82506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 b="1">
                <a:solidFill>
                  <a:srgbClr val="C82506"/>
                </a:solidFill>
              </a:rPr>
              <a:t>Puede progresar a paro cardiorrespiratorio —&gt; cesárea emergente (&lt; 5 min)</a:t>
            </a:r>
            <a:endParaRPr sz="4200" b="1">
              <a:solidFill>
                <a:srgbClr val="FF331E"/>
              </a:solidFill>
            </a:endParaRPr>
          </a:p>
        </p:txBody>
      </p:sp>
      <p:sp>
        <p:nvSpPr>
          <p:cNvPr id="225" name="Shape 225"/>
          <p:cNvSpPr>
            <a:spLocks noGrp="1"/>
          </p:cNvSpPr>
          <p:nvPr>
            <p:ph type="title"/>
          </p:nvPr>
        </p:nvSpPr>
        <p:spPr>
          <a:xfrm>
            <a:off x="2044700" y="274320"/>
            <a:ext cx="9575800" cy="1071682"/>
          </a:xfrm>
          <a:prstGeom prst="rect">
            <a:avLst/>
          </a:prstGeom>
          <a:solidFill>
            <a:srgbClr val="C23632"/>
          </a:solidFill>
        </p:spPr>
        <p:txBody>
          <a:bodyPr/>
          <a:lstStyle>
            <a:lvl1pPr defTabSz="425195">
              <a:tabLst>
                <a:tab pos="1384300" algn="l"/>
              </a:tabLst>
              <a:defRPr sz="6324">
                <a:solidFill>
                  <a:srgbClr val="FFFFFF"/>
                </a:solidFill>
                <a:effectLst>
                  <a:outerShdw blurRad="23622" dist="23622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324">
                <a:solidFill>
                  <a:srgbClr val="FFFFFF"/>
                </a:solidFill>
                <a:effectLst>
                  <a:outerShdw blurRad="23622" dist="23622" dir="2700000" rotWithShape="0">
                    <a:srgbClr val="FFFFFF">
                      <a:alpha val="50000"/>
                    </a:srgbClr>
                  </a:outerShdw>
                </a:effectLst>
              </a:rPr>
              <a:t>ESPINAL TOTAL </a:t>
            </a:r>
          </a:p>
        </p:txBody>
      </p:sp>
      <p:sp>
        <p:nvSpPr>
          <p:cNvPr id="226" name="Shape 226"/>
          <p:cNvSpPr/>
          <p:nvPr/>
        </p:nvSpPr>
        <p:spPr>
          <a:xfrm>
            <a:off x="1807343" y="1405226"/>
            <a:ext cx="10050514" cy="686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900" b="1" u="sng"/>
            </a:lvl1pPr>
          </a:lstStyle>
          <a:p>
            <a:pPr lvl="0">
              <a:defRPr sz="1800" b="0" u="none">
                <a:solidFill>
                  <a:srgbClr val="000000"/>
                </a:solidFill>
              </a:defRPr>
            </a:pPr>
            <a:r>
              <a:rPr sz="3900" b="1" u="sng">
                <a:solidFill>
                  <a:srgbClr val="363929"/>
                </a:solidFill>
              </a:rPr>
              <a:t>MANEJO ANESTÉSICO PARA ESPINAL TOTAL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/>
          <p:nvPr/>
        </p:nvSpPr>
        <p:spPr>
          <a:xfrm>
            <a:off x="827485" y="1978162"/>
            <a:ext cx="11732412" cy="7372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endParaRPr sz="2700" b="1" u="sng" dirty="0">
              <a:solidFill>
                <a:srgbClr val="363929"/>
              </a:solidFill>
            </a:endParaRPr>
          </a:p>
          <a:p>
            <a:pPr marL="395922" lvl="0" indent="-39592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900" dirty="0" err="1">
                <a:solidFill>
                  <a:srgbClr val="363929"/>
                </a:solidFill>
              </a:rPr>
              <a:t>Aseguramiento</a:t>
            </a:r>
            <a:r>
              <a:rPr sz="2900" dirty="0">
                <a:solidFill>
                  <a:srgbClr val="363929"/>
                </a:solidFill>
              </a:rPr>
              <a:t> de la VÍA AÉREA</a:t>
            </a:r>
          </a:p>
          <a:p>
            <a:pPr marL="1460817" lvl="2" indent="-368617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900" dirty="0" err="1">
                <a:solidFill>
                  <a:srgbClr val="363929"/>
                </a:solidFill>
              </a:rPr>
              <a:t>si</a:t>
            </a:r>
            <a:r>
              <a:rPr sz="2900" dirty="0">
                <a:solidFill>
                  <a:srgbClr val="363929"/>
                </a:solidFill>
              </a:rPr>
              <a:t> </a:t>
            </a:r>
            <a:r>
              <a:rPr sz="2900" b="1" dirty="0" err="1">
                <a:solidFill>
                  <a:srgbClr val="363929"/>
                </a:solidFill>
              </a:rPr>
              <a:t>inconsciente</a:t>
            </a:r>
            <a:r>
              <a:rPr sz="2900" dirty="0">
                <a:solidFill>
                  <a:srgbClr val="363929"/>
                </a:solidFill>
              </a:rPr>
              <a:t> - </a:t>
            </a:r>
            <a:r>
              <a:rPr sz="2900" b="1" i="1" dirty="0">
                <a:solidFill>
                  <a:srgbClr val="363929"/>
                </a:solidFill>
              </a:rPr>
              <a:t>no se </a:t>
            </a:r>
            <a:r>
              <a:rPr sz="2900" b="1" i="1" dirty="0" err="1">
                <a:solidFill>
                  <a:srgbClr val="363929"/>
                </a:solidFill>
              </a:rPr>
              <a:t>necesitan</a:t>
            </a:r>
            <a:r>
              <a:rPr sz="2900" b="1" i="1" dirty="0">
                <a:solidFill>
                  <a:srgbClr val="363929"/>
                </a:solidFill>
              </a:rPr>
              <a:t> </a:t>
            </a:r>
            <a:r>
              <a:rPr sz="2900" b="1" i="1" dirty="0" err="1">
                <a:solidFill>
                  <a:srgbClr val="363929"/>
                </a:solidFill>
              </a:rPr>
              <a:t>agentes</a:t>
            </a:r>
            <a:r>
              <a:rPr sz="2900" b="1" i="1" dirty="0">
                <a:solidFill>
                  <a:srgbClr val="363929"/>
                </a:solidFill>
              </a:rPr>
              <a:t> de </a:t>
            </a:r>
            <a:r>
              <a:rPr sz="2900" b="1" i="1" dirty="0" err="1">
                <a:solidFill>
                  <a:srgbClr val="363929"/>
                </a:solidFill>
              </a:rPr>
              <a:t>inducción</a:t>
            </a:r>
            <a:endParaRPr sz="2900" dirty="0">
              <a:solidFill>
                <a:srgbClr val="363929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900" dirty="0">
              <a:solidFill>
                <a:srgbClr val="363929"/>
              </a:solidFill>
            </a:endParaRPr>
          </a:p>
          <a:p>
            <a:pPr marL="368617" lvl="0" indent="-368617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900" b="1" dirty="0" err="1">
                <a:solidFill>
                  <a:srgbClr val="0B7313"/>
                </a:solidFill>
              </a:rPr>
              <a:t>Atropina</a:t>
            </a:r>
            <a:r>
              <a:rPr sz="2900" b="1" dirty="0">
                <a:solidFill>
                  <a:srgbClr val="363929"/>
                </a:solidFill>
              </a:rPr>
              <a:t>, </a:t>
            </a:r>
            <a:r>
              <a:rPr sz="2900" b="1" dirty="0" err="1">
                <a:solidFill>
                  <a:srgbClr val="F32F9C"/>
                </a:solidFill>
              </a:rPr>
              <a:t>Fenilefrina</a:t>
            </a:r>
            <a:r>
              <a:rPr sz="2900" b="1" dirty="0">
                <a:solidFill>
                  <a:srgbClr val="F32F9C"/>
                </a:solidFill>
              </a:rPr>
              <a:t>,</a:t>
            </a:r>
            <a:r>
              <a:rPr sz="2900" b="1" dirty="0">
                <a:solidFill>
                  <a:srgbClr val="7B30A5"/>
                </a:solidFill>
              </a:rPr>
              <a:t> </a:t>
            </a:r>
            <a:r>
              <a:rPr sz="2900" b="1" dirty="0">
                <a:solidFill>
                  <a:srgbClr val="730BBA"/>
                </a:solidFill>
              </a:rPr>
              <a:t>Epi</a:t>
            </a:r>
            <a:r>
              <a:rPr lang="en-US" sz="2900" b="1" dirty="0">
                <a:solidFill>
                  <a:srgbClr val="730BBA"/>
                </a:solidFill>
              </a:rPr>
              <a:t>* </a:t>
            </a:r>
            <a:r>
              <a:rPr sz="2900" dirty="0">
                <a:solidFill>
                  <a:srgbClr val="730BBA"/>
                </a:solidFill>
              </a:rPr>
              <a:t>(</a:t>
            </a:r>
            <a:r>
              <a:rPr sz="2900" u="sng" dirty="0">
                <a:solidFill>
                  <a:srgbClr val="730BBA"/>
                </a:solidFill>
              </a:rPr>
              <a:t>5-10 mcg at a la </a:t>
            </a:r>
            <a:r>
              <a:rPr sz="2900" u="sng" dirty="0" err="1">
                <a:solidFill>
                  <a:srgbClr val="730BBA"/>
                </a:solidFill>
              </a:rPr>
              <a:t>vez</a:t>
            </a:r>
            <a:r>
              <a:rPr sz="2900" dirty="0">
                <a:solidFill>
                  <a:srgbClr val="730BBA"/>
                </a:solidFill>
              </a:rPr>
              <a:t>)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900" dirty="0">
              <a:solidFill>
                <a:srgbClr val="363929"/>
              </a:solidFill>
            </a:endParaRPr>
          </a:p>
          <a:p>
            <a:pPr marL="368617" lvl="0" indent="-368617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900" dirty="0" err="1">
                <a:solidFill>
                  <a:srgbClr val="363929"/>
                </a:solidFill>
              </a:rPr>
              <a:t>Desplazamiento</a:t>
            </a:r>
            <a:r>
              <a:rPr sz="2900" dirty="0">
                <a:solidFill>
                  <a:srgbClr val="363929"/>
                </a:solidFill>
              </a:rPr>
              <a:t> </a:t>
            </a:r>
            <a:r>
              <a:rPr sz="2900" dirty="0" err="1">
                <a:solidFill>
                  <a:srgbClr val="363929"/>
                </a:solidFill>
              </a:rPr>
              <a:t>uterino</a:t>
            </a:r>
            <a:r>
              <a:rPr sz="2900" dirty="0">
                <a:solidFill>
                  <a:srgbClr val="363929"/>
                </a:solidFill>
              </a:rPr>
              <a:t> </a:t>
            </a:r>
            <a:r>
              <a:rPr sz="2900" dirty="0" err="1">
                <a:solidFill>
                  <a:srgbClr val="363929"/>
                </a:solidFill>
              </a:rPr>
              <a:t>izquierdo</a:t>
            </a:r>
            <a:r>
              <a:rPr sz="2900" dirty="0">
                <a:solidFill>
                  <a:srgbClr val="363929"/>
                </a:solidFill>
              </a:rPr>
              <a:t> para </a:t>
            </a:r>
            <a:r>
              <a:rPr sz="2900" dirty="0" err="1">
                <a:solidFill>
                  <a:srgbClr val="363929"/>
                </a:solidFill>
              </a:rPr>
              <a:t>mejorar</a:t>
            </a:r>
            <a:r>
              <a:rPr sz="2900" dirty="0">
                <a:solidFill>
                  <a:srgbClr val="363929"/>
                </a:solidFill>
              </a:rPr>
              <a:t> la </a:t>
            </a:r>
            <a:r>
              <a:rPr sz="2900" dirty="0" err="1">
                <a:solidFill>
                  <a:srgbClr val="363929"/>
                </a:solidFill>
              </a:rPr>
              <a:t>precarga</a:t>
            </a:r>
            <a:endParaRPr sz="2900" dirty="0">
              <a:solidFill>
                <a:srgbClr val="363929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900" dirty="0">
              <a:solidFill>
                <a:srgbClr val="363929"/>
              </a:solidFill>
            </a:endParaRPr>
          </a:p>
          <a:p>
            <a:pPr marL="368617" lvl="0" indent="-368617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900" dirty="0">
                <a:solidFill>
                  <a:srgbClr val="363929"/>
                </a:solidFill>
              </a:rPr>
              <a:t>Bolo de FIV 500-1L</a:t>
            </a:r>
          </a:p>
          <a:p>
            <a:pPr marL="1460817" lvl="2" indent="-368617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900" dirty="0" err="1">
                <a:solidFill>
                  <a:srgbClr val="363929"/>
                </a:solidFill>
              </a:rPr>
              <a:t>Cuidado</a:t>
            </a:r>
            <a:r>
              <a:rPr sz="2900" dirty="0">
                <a:solidFill>
                  <a:srgbClr val="363929"/>
                </a:solidFill>
              </a:rPr>
              <a:t> </a:t>
            </a:r>
            <a:r>
              <a:rPr sz="2900" dirty="0" err="1">
                <a:solidFill>
                  <a:srgbClr val="363929"/>
                </a:solidFill>
              </a:rPr>
              <a:t>en</a:t>
            </a:r>
            <a:r>
              <a:rPr sz="2900" dirty="0">
                <a:solidFill>
                  <a:srgbClr val="363929"/>
                </a:solidFill>
              </a:rPr>
              <a:t> </a:t>
            </a:r>
            <a:r>
              <a:rPr sz="2900" dirty="0" err="1">
                <a:solidFill>
                  <a:srgbClr val="363929"/>
                </a:solidFill>
              </a:rPr>
              <a:t>pt</a:t>
            </a:r>
            <a:r>
              <a:rPr sz="2900" dirty="0">
                <a:solidFill>
                  <a:srgbClr val="363929"/>
                </a:solidFill>
              </a:rPr>
              <a:t> </a:t>
            </a:r>
            <a:r>
              <a:rPr sz="2900" dirty="0" err="1">
                <a:solidFill>
                  <a:srgbClr val="363929"/>
                </a:solidFill>
              </a:rPr>
              <a:t>cardíaco</a:t>
            </a:r>
            <a:r>
              <a:rPr sz="2900" dirty="0">
                <a:solidFill>
                  <a:srgbClr val="363929"/>
                </a:solidFill>
              </a:rPr>
              <a:t> o </a:t>
            </a:r>
            <a:r>
              <a:rPr sz="2900" dirty="0" err="1">
                <a:solidFill>
                  <a:srgbClr val="363929"/>
                </a:solidFill>
              </a:rPr>
              <a:t>PreE</a:t>
            </a:r>
            <a:r>
              <a:rPr sz="2900" dirty="0">
                <a:solidFill>
                  <a:srgbClr val="363929"/>
                </a:solidFill>
              </a:rPr>
              <a:t>: </a:t>
            </a:r>
            <a:r>
              <a:rPr sz="2900" dirty="0" err="1">
                <a:solidFill>
                  <a:srgbClr val="363929"/>
                </a:solidFill>
              </a:rPr>
              <a:t>riesgo</a:t>
            </a:r>
            <a:r>
              <a:rPr sz="2900" dirty="0">
                <a:solidFill>
                  <a:srgbClr val="363929"/>
                </a:solidFill>
              </a:rPr>
              <a:t> de edema </a:t>
            </a:r>
            <a:r>
              <a:rPr sz="2900" dirty="0" err="1">
                <a:solidFill>
                  <a:srgbClr val="363929"/>
                </a:solidFill>
              </a:rPr>
              <a:t>pulmonar</a:t>
            </a:r>
            <a:endParaRPr sz="2900" dirty="0">
              <a:solidFill>
                <a:srgbClr val="363929"/>
              </a:solidFill>
            </a:endParaRPr>
          </a:p>
          <a:p>
            <a:pPr marL="1460817" lvl="2" indent="-368617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900" dirty="0">
                <a:solidFill>
                  <a:srgbClr val="363929"/>
                </a:solidFill>
              </a:rPr>
              <a:t>Trendelenburg </a:t>
            </a:r>
            <a:r>
              <a:rPr sz="2900" dirty="0" err="1">
                <a:solidFill>
                  <a:srgbClr val="363929"/>
                </a:solidFill>
              </a:rPr>
              <a:t>inverso</a:t>
            </a:r>
            <a:r>
              <a:rPr sz="2900" dirty="0">
                <a:solidFill>
                  <a:srgbClr val="363929"/>
                </a:solidFill>
              </a:rPr>
              <a:t> no </a:t>
            </a:r>
            <a:r>
              <a:rPr sz="2900" dirty="0" err="1">
                <a:solidFill>
                  <a:srgbClr val="363929"/>
                </a:solidFill>
              </a:rPr>
              <a:t>previene</a:t>
            </a:r>
            <a:r>
              <a:rPr sz="2900" dirty="0">
                <a:solidFill>
                  <a:srgbClr val="363929"/>
                </a:solidFill>
              </a:rPr>
              <a:t> la </a:t>
            </a:r>
            <a:r>
              <a:rPr sz="2900" dirty="0" err="1">
                <a:solidFill>
                  <a:srgbClr val="363929"/>
                </a:solidFill>
              </a:rPr>
              <a:t>diseminación</a:t>
            </a:r>
            <a:r>
              <a:rPr sz="2900" dirty="0">
                <a:solidFill>
                  <a:srgbClr val="363929"/>
                </a:solidFill>
              </a:rPr>
              <a:t> </a:t>
            </a:r>
            <a:r>
              <a:rPr sz="2900" dirty="0" err="1">
                <a:solidFill>
                  <a:srgbClr val="363929"/>
                </a:solidFill>
              </a:rPr>
              <a:t>cefálica</a:t>
            </a:r>
            <a:r>
              <a:rPr sz="2900" dirty="0">
                <a:solidFill>
                  <a:srgbClr val="363929"/>
                </a:solidFill>
              </a:rPr>
              <a:t> y </a:t>
            </a:r>
            <a:r>
              <a:rPr sz="2900" dirty="0" err="1">
                <a:solidFill>
                  <a:srgbClr val="363929"/>
                </a:solidFill>
              </a:rPr>
              <a:t>puede</a:t>
            </a:r>
            <a:r>
              <a:rPr sz="2900" dirty="0">
                <a:solidFill>
                  <a:srgbClr val="363929"/>
                </a:solidFill>
              </a:rPr>
              <a:t> </a:t>
            </a:r>
            <a:r>
              <a:rPr sz="2900" dirty="0" err="1">
                <a:solidFill>
                  <a:srgbClr val="363929"/>
                </a:solidFill>
              </a:rPr>
              <a:t>causar</a:t>
            </a:r>
            <a:r>
              <a:rPr sz="2900" dirty="0">
                <a:solidFill>
                  <a:srgbClr val="363929"/>
                </a:solidFill>
              </a:rPr>
              <a:t>/</a:t>
            </a:r>
            <a:r>
              <a:rPr sz="2900" dirty="0" err="1">
                <a:solidFill>
                  <a:srgbClr val="363929"/>
                </a:solidFill>
              </a:rPr>
              <a:t>acelerar</a:t>
            </a:r>
            <a:r>
              <a:rPr sz="2900" dirty="0">
                <a:solidFill>
                  <a:srgbClr val="363929"/>
                </a:solidFill>
              </a:rPr>
              <a:t> el </a:t>
            </a:r>
            <a:r>
              <a:rPr sz="2900" dirty="0" err="1">
                <a:solidFill>
                  <a:srgbClr val="363929"/>
                </a:solidFill>
              </a:rPr>
              <a:t>colapso</a:t>
            </a:r>
            <a:r>
              <a:rPr sz="2900" dirty="0">
                <a:solidFill>
                  <a:srgbClr val="363929"/>
                </a:solidFill>
              </a:rPr>
              <a:t> CV </a:t>
            </a:r>
            <a:r>
              <a:rPr sz="2900" dirty="0" err="1">
                <a:solidFill>
                  <a:srgbClr val="363929"/>
                </a:solidFill>
              </a:rPr>
              <a:t>debido</a:t>
            </a:r>
            <a:r>
              <a:rPr sz="2900" dirty="0">
                <a:solidFill>
                  <a:srgbClr val="363929"/>
                </a:solidFill>
              </a:rPr>
              <a:t> a la </a:t>
            </a:r>
            <a:r>
              <a:rPr sz="2900" dirty="0" err="1">
                <a:solidFill>
                  <a:srgbClr val="363929"/>
                </a:solidFill>
              </a:rPr>
              <a:t>acumulación</a:t>
            </a:r>
            <a:r>
              <a:rPr sz="2900" dirty="0">
                <a:solidFill>
                  <a:srgbClr val="363929"/>
                </a:solidFill>
              </a:rPr>
              <a:t> </a:t>
            </a:r>
            <a:r>
              <a:rPr sz="2900" dirty="0" err="1">
                <a:solidFill>
                  <a:srgbClr val="363929"/>
                </a:solidFill>
              </a:rPr>
              <a:t>venosa</a:t>
            </a:r>
            <a:r>
              <a:rPr sz="2900" dirty="0">
                <a:solidFill>
                  <a:srgbClr val="363929"/>
                </a:solidFill>
              </a:rPr>
              <a:t>. </a:t>
            </a:r>
            <a:r>
              <a:rPr sz="1200" dirty="0">
                <a:solidFill>
                  <a:srgbClr val="363929"/>
                </a:solidFill>
              </a:rPr>
              <a:t>(NYSORA)</a:t>
            </a:r>
            <a:endParaRPr sz="2900" dirty="0">
              <a:solidFill>
                <a:srgbClr val="363929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900" dirty="0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900" b="1" dirty="0">
                <a:solidFill>
                  <a:srgbClr val="C82506"/>
                </a:solidFill>
              </a:rPr>
              <a:t>COMENZAR RCP INMEDIATAMENTE SI ESTÁ INCONSCIENTE CON BRADICARDIA PROFUNDA Y HOT —&gt; </a:t>
            </a:r>
            <a:r>
              <a:rPr sz="2900" b="1" dirty="0" err="1">
                <a:solidFill>
                  <a:srgbClr val="C82506"/>
                </a:solidFill>
              </a:rPr>
              <a:t>cesárea</a:t>
            </a:r>
            <a:r>
              <a:rPr sz="2900" b="1" dirty="0">
                <a:solidFill>
                  <a:srgbClr val="C82506"/>
                </a:solidFill>
              </a:rPr>
              <a:t> </a:t>
            </a:r>
            <a:r>
              <a:rPr sz="2900" b="1" dirty="0" err="1">
                <a:solidFill>
                  <a:srgbClr val="C82506"/>
                </a:solidFill>
              </a:rPr>
              <a:t>emergente</a:t>
            </a:r>
            <a:r>
              <a:rPr sz="2900" b="1" dirty="0">
                <a:solidFill>
                  <a:srgbClr val="C82506"/>
                </a:solidFill>
              </a:rPr>
              <a:t> (&lt; 5 min)</a:t>
            </a:r>
          </a:p>
        </p:txBody>
      </p:sp>
      <p:sp>
        <p:nvSpPr>
          <p:cNvPr id="229" name="Shape 229"/>
          <p:cNvSpPr>
            <a:spLocks noGrp="1"/>
          </p:cNvSpPr>
          <p:nvPr>
            <p:ph type="title"/>
          </p:nvPr>
        </p:nvSpPr>
        <p:spPr>
          <a:xfrm>
            <a:off x="2044700" y="25026"/>
            <a:ext cx="9575800" cy="1071683"/>
          </a:xfrm>
          <a:prstGeom prst="rect">
            <a:avLst/>
          </a:prstGeom>
          <a:solidFill>
            <a:srgbClr val="C23632"/>
          </a:solidFill>
        </p:spPr>
        <p:txBody>
          <a:bodyPr/>
          <a:lstStyle>
            <a:lvl1pPr defTabSz="425195">
              <a:tabLst>
                <a:tab pos="1384300" algn="l"/>
              </a:tabLst>
              <a:defRPr sz="6324">
                <a:solidFill>
                  <a:srgbClr val="FFFFFF"/>
                </a:solidFill>
                <a:effectLst>
                  <a:outerShdw blurRad="23622" dist="23622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324">
                <a:solidFill>
                  <a:srgbClr val="FFFFFF"/>
                </a:solidFill>
                <a:effectLst>
                  <a:outerShdw blurRad="23622" dist="23622" dir="2700000" rotWithShape="0">
                    <a:srgbClr val="FFFFFF">
                      <a:alpha val="50000"/>
                    </a:srgbClr>
                  </a:outerShdw>
                </a:effectLst>
              </a:rPr>
              <a:t>ESPINAL TOTAL </a:t>
            </a:r>
          </a:p>
        </p:txBody>
      </p:sp>
      <p:sp>
        <p:nvSpPr>
          <p:cNvPr id="230" name="Shape 230"/>
          <p:cNvSpPr/>
          <p:nvPr/>
        </p:nvSpPr>
        <p:spPr>
          <a:xfrm>
            <a:off x="1807343" y="1154773"/>
            <a:ext cx="10050514" cy="686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900" b="1" u="sng"/>
            </a:lvl1pPr>
          </a:lstStyle>
          <a:p>
            <a:pPr lvl="0">
              <a:defRPr sz="1800" b="0" u="none">
                <a:solidFill>
                  <a:srgbClr val="000000"/>
                </a:solidFill>
              </a:defRPr>
            </a:pPr>
            <a:r>
              <a:rPr sz="3900" b="1" u="sng">
                <a:solidFill>
                  <a:srgbClr val="363929"/>
                </a:solidFill>
              </a:rPr>
              <a:t>MANEJO ANESTÉSICO PARA ESPINAL TOTAL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>
            <a:spLocks noGrp="1"/>
          </p:cNvSpPr>
          <p:nvPr>
            <p:ph type="title"/>
          </p:nvPr>
        </p:nvSpPr>
        <p:spPr>
          <a:xfrm>
            <a:off x="2044700" y="25026"/>
            <a:ext cx="9575800" cy="1071683"/>
          </a:xfrm>
          <a:prstGeom prst="rect">
            <a:avLst/>
          </a:prstGeom>
          <a:solidFill>
            <a:srgbClr val="C23632"/>
          </a:solidFill>
        </p:spPr>
        <p:txBody>
          <a:bodyPr/>
          <a:lstStyle>
            <a:lvl1pPr defTabSz="425195">
              <a:tabLst>
                <a:tab pos="1384300" algn="l"/>
              </a:tabLst>
              <a:defRPr sz="6324">
                <a:solidFill>
                  <a:srgbClr val="FFFFFF"/>
                </a:solidFill>
                <a:effectLst>
                  <a:outerShdw blurRad="23622" dist="23622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324">
                <a:solidFill>
                  <a:srgbClr val="FFFFFF"/>
                </a:solidFill>
                <a:effectLst>
                  <a:outerShdw blurRad="23622" dist="23622" dir="2700000" rotWithShape="0">
                    <a:srgbClr val="FFFFFF">
                      <a:alpha val="50000"/>
                    </a:srgbClr>
                  </a:outerShdw>
                </a:effectLst>
              </a:rPr>
              <a:t>ESPINAL TOTAL </a:t>
            </a:r>
          </a:p>
        </p:txBody>
      </p:sp>
      <p:sp>
        <p:nvSpPr>
          <p:cNvPr id="233" name="Shape 233"/>
          <p:cNvSpPr/>
          <p:nvPr/>
        </p:nvSpPr>
        <p:spPr>
          <a:xfrm>
            <a:off x="981940" y="2223993"/>
            <a:ext cx="11701320" cy="7217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b="1" dirty="0" err="1">
                <a:solidFill>
                  <a:srgbClr val="C82506"/>
                </a:solidFill>
              </a:rPr>
              <a:t>Manejo</a:t>
            </a:r>
            <a:r>
              <a:rPr sz="3600" b="1" dirty="0">
                <a:solidFill>
                  <a:srgbClr val="C82506"/>
                </a:solidFill>
              </a:rPr>
              <a:t> y </a:t>
            </a:r>
            <a:r>
              <a:rPr sz="3600" b="1" dirty="0" err="1">
                <a:solidFill>
                  <a:srgbClr val="C82506"/>
                </a:solidFill>
              </a:rPr>
              <a:t>aseguramiento</a:t>
            </a:r>
            <a:r>
              <a:rPr sz="3600" b="1" dirty="0">
                <a:solidFill>
                  <a:srgbClr val="C82506"/>
                </a:solidFill>
              </a:rPr>
              <a:t> de las </a:t>
            </a:r>
            <a:r>
              <a:rPr sz="3600" b="1" dirty="0" err="1">
                <a:solidFill>
                  <a:srgbClr val="C82506"/>
                </a:solidFill>
              </a:rPr>
              <a:t>vías</a:t>
            </a:r>
            <a:r>
              <a:rPr sz="3600" b="1" dirty="0">
                <a:solidFill>
                  <a:srgbClr val="C82506"/>
                </a:solidFill>
              </a:rPr>
              <a:t> </a:t>
            </a:r>
            <a:r>
              <a:rPr sz="3600" b="1" dirty="0" err="1">
                <a:solidFill>
                  <a:srgbClr val="C82506"/>
                </a:solidFill>
              </a:rPr>
              <a:t>respiratorias</a:t>
            </a:r>
            <a:r>
              <a:rPr sz="3600" b="1" dirty="0">
                <a:solidFill>
                  <a:srgbClr val="C82506"/>
                </a:solidFill>
              </a:rPr>
              <a:t> para </a:t>
            </a:r>
            <a:r>
              <a:rPr sz="3600" b="1" dirty="0" err="1">
                <a:solidFill>
                  <a:srgbClr val="C82506"/>
                </a:solidFill>
              </a:rPr>
              <a:t>prevenir</a:t>
            </a:r>
            <a:r>
              <a:rPr sz="3600" b="1" dirty="0">
                <a:solidFill>
                  <a:srgbClr val="C82506"/>
                </a:solidFill>
              </a:rPr>
              <a:t> la </a:t>
            </a:r>
            <a:r>
              <a:rPr sz="3600" b="1" dirty="0" err="1">
                <a:solidFill>
                  <a:srgbClr val="C82506"/>
                </a:solidFill>
              </a:rPr>
              <a:t>aspiración</a:t>
            </a:r>
            <a:r>
              <a:rPr sz="3600" b="1" dirty="0">
                <a:solidFill>
                  <a:srgbClr val="C82506"/>
                </a:solidFill>
              </a:rPr>
              <a:t>*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600" b="1" dirty="0">
              <a:solidFill>
                <a:srgbClr val="363929"/>
              </a:solidFill>
            </a:endParaRPr>
          </a:p>
          <a:p>
            <a:pPr marL="409575" lvl="0" indent="-409575" algn="l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700" dirty="0" err="1">
                <a:solidFill>
                  <a:srgbClr val="363929"/>
                </a:solidFill>
              </a:rPr>
              <a:t>Prepárese</a:t>
            </a:r>
            <a:r>
              <a:rPr sz="2700" dirty="0">
                <a:solidFill>
                  <a:srgbClr val="363929"/>
                </a:solidFill>
              </a:rPr>
              <a:t> para </a:t>
            </a:r>
            <a:r>
              <a:rPr sz="2700" dirty="0" err="1">
                <a:solidFill>
                  <a:srgbClr val="363929"/>
                </a:solidFill>
              </a:rPr>
              <a:t>cesarea</a:t>
            </a:r>
            <a:r>
              <a:rPr sz="2700" dirty="0">
                <a:solidFill>
                  <a:srgbClr val="363929"/>
                </a:solidFill>
              </a:rPr>
              <a:t> </a:t>
            </a:r>
            <a:r>
              <a:rPr sz="2700" dirty="0" err="1">
                <a:solidFill>
                  <a:srgbClr val="363929"/>
                </a:solidFill>
              </a:rPr>
              <a:t>emergente</a:t>
            </a:r>
            <a:endParaRPr sz="2700" dirty="0">
              <a:solidFill>
                <a:srgbClr val="363929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700" dirty="0">
              <a:solidFill>
                <a:srgbClr val="363929"/>
              </a:solidFill>
            </a:endParaRPr>
          </a:p>
          <a:p>
            <a:pPr marL="409575" lvl="0" indent="-409575" algn="l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700" dirty="0">
                <a:solidFill>
                  <a:srgbClr val="363929"/>
                </a:solidFill>
              </a:rPr>
              <a:t>SUCCIÓN </a:t>
            </a:r>
            <a:r>
              <a:rPr sz="2700" dirty="0" err="1">
                <a:solidFill>
                  <a:srgbClr val="363929"/>
                </a:solidFill>
              </a:rPr>
              <a:t>listo</a:t>
            </a:r>
            <a:r>
              <a:rPr sz="2700" dirty="0">
                <a:solidFill>
                  <a:srgbClr val="363929"/>
                </a:solidFill>
              </a:rPr>
              <a:t> - alto </a:t>
            </a:r>
            <a:r>
              <a:rPr sz="2700" dirty="0" err="1">
                <a:solidFill>
                  <a:srgbClr val="363929"/>
                </a:solidFill>
              </a:rPr>
              <a:t>riesgo</a:t>
            </a:r>
            <a:r>
              <a:rPr sz="2700" dirty="0">
                <a:solidFill>
                  <a:srgbClr val="363929"/>
                </a:solidFill>
              </a:rPr>
              <a:t> de </a:t>
            </a:r>
            <a:r>
              <a:rPr sz="2700" dirty="0" err="1">
                <a:solidFill>
                  <a:srgbClr val="363929"/>
                </a:solidFill>
              </a:rPr>
              <a:t>aspiración</a:t>
            </a:r>
            <a:endParaRPr sz="2700" dirty="0">
              <a:solidFill>
                <a:srgbClr val="363929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700" dirty="0">
              <a:solidFill>
                <a:srgbClr val="363929"/>
              </a:solidFill>
            </a:endParaRPr>
          </a:p>
          <a:p>
            <a:pPr marL="409575" lvl="0" indent="-409575" algn="l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700" dirty="0">
                <a:solidFill>
                  <a:srgbClr val="363929"/>
                </a:solidFill>
              </a:rPr>
              <a:t>Se debe </a:t>
            </a:r>
            <a:r>
              <a:rPr sz="2700" dirty="0" err="1">
                <a:solidFill>
                  <a:srgbClr val="363929"/>
                </a:solidFill>
              </a:rPr>
              <a:t>mantener</a:t>
            </a:r>
            <a:r>
              <a:rPr sz="2700" dirty="0">
                <a:solidFill>
                  <a:srgbClr val="363929"/>
                </a:solidFill>
              </a:rPr>
              <a:t> la </a:t>
            </a:r>
            <a:r>
              <a:rPr sz="2700" dirty="0" err="1">
                <a:solidFill>
                  <a:srgbClr val="363929"/>
                </a:solidFill>
              </a:rPr>
              <a:t>presión</a:t>
            </a:r>
            <a:r>
              <a:rPr sz="2700" dirty="0">
                <a:solidFill>
                  <a:srgbClr val="363929"/>
                </a:solidFill>
              </a:rPr>
              <a:t> </a:t>
            </a:r>
            <a:r>
              <a:rPr sz="2700" dirty="0" err="1">
                <a:solidFill>
                  <a:srgbClr val="363929"/>
                </a:solidFill>
              </a:rPr>
              <a:t>cricoidea</a:t>
            </a:r>
            <a:r>
              <a:rPr sz="2700" dirty="0">
                <a:solidFill>
                  <a:srgbClr val="363929"/>
                </a:solidFill>
              </a:rPr>
              <a:t> </a:t>
            </a:r>
            <a:r>
              <a:rPr sz="2700" dirty="0" err="1">
                <a:solidFill>
                  <a:srgbClr val="363929"/>
                </a:solidFill>
              </a:rPr>
              <a:t>mientras</a:t>
            </a:r>
            <a:r>
              <a:rPr sz="2700" dirty="0">
                <a:solidFill>
                  <a:srgbClr val="363929"/>
                </a:solidFill>
              </a:rPr>
              <a:t> se </a:t>
            </a:r>
            <a:r>
              <a:rPr sz="2700" dirty="0" err="1">
                <a:solidFill>
                  <a:srgbClr val="363929"/>
                </a:solidFill>
              </a:rPr>
              <a:t>ventila</a:t>
            </a:r>
            <a:r>
              <a:rPr lang="en-US" sz="2700" dirty="0">
                <a:solidFill>
                  <a:srgbClr val="363929"/>
                </a:solidFill>
              </a:rPr>
              <a:t> con </a:t>
            </a:r>
            <a:r>
              <a:rPr lang="en-US" sz="2700" dirty="0" err="1">
                <a:solidFill>
                  <a:srgbClr val="363929"/>
                </a:solidFill>
              </a:rPr>
              <a:t>presión</a:t>
            </a:r>
            <a:r>
              <a:rPr lang="en-US" sz="2700" dirty="0">
                <a:solidFill>
                  <a:srgbClr val="363929"/>
                </a:solidFill>
              </a:rPr>
              <a:t> </a:t>
            </a:r>
            <a:r>
              <a:rPr lang="en-US" sz="2700" dirty="0" err="1">
                <a:solidFill>
                  <a:srgbClr val="363929"/>
                </a:solidFill>
              </a:rPr>
              <a:t>positiva</a:t>
            </a:r>
            <a:r>
              <a:rPr sz="2700" dirty="0">
                <a:solidFill>
                  <a:srgbClr val="363929"/>
                </a:solidFill>
              </a:rPr>
              <a:t>. La apnea </a:t>
            </a:r>
            <a:r>
              <a:rPr sz="2700" dirty="0" err="1">
                <a:solidFill>
                  <a:srgbClr val="363929"/>
                </a:solidFill>
              </a:rPr>
              <a:t>provocará</a:t>
            </a:r>
            <a:r>
              <a:rPr sz="2700" dirty="0">
                <a:solidFill>
                  <a:srgbClr val="363929"/>
                </a:solidFill>
              </a:rPr>
              <a:t> una </a:t>
            </a:r>
            <a:r>
              <a:rPr sz="2700" dirty="0" err="1">
                <a:solidFill>
                  <a:srgbClr val="363929"/>
                </a:solidFill>
              </a:rPr>
              <a:t>rápida</a:t>
            </a:r>
            <a:r>
              <a:rPr sz="2700" dirty="0">
                <a:solidFill>
                  <a:srgbClr val="363929"/>
                </a:solidFill>
              </a:rPr>
              <a:t> </a:t>
            </a:r>
            <a:r>
              <a:rPr lang="en-US" sz="2700" dirty="0" err="1">
                <a:solidFill>
                  <a:srgbClr val="363929"/>
                </a:solidFill>
              </a:rPr>
              <a:t>hipoxia</a:t>
            </a:r>
            <a:r>
              <a:rPr sz="2700" dirty="0">
                <a:solidFill>
                  <a:srgbClr val="363929"/>
                </a:solidFill>
              </a:rPr>
              <a:t> </a:t>
            </a:r>
            <a:r>
              <a:rPr sz="2700" dirty="0" err="1">
                <a:solidFill>
                  <a:srgbClr val="363929"/>
                </a:solidFill>
              </a:rPr>
              <a:t>en</a:t>
            </a:r>
            <a:r>
              <a:rPr sz="2700" dirty="0">
                <a:solidFill>
                  <a:srgbClr val="363929"/>
                </a:solidFill>
              </a:rPr>
              <a:t> </a:t>
            </a:r>
            <a:r>
              <a:rPr lang="en-US" sz="2700" dirty="0">
                <a:solidFill>
                  <a:srgbClr val="363929"/>
                </a:solidFill>
              </a:rPr>
              <a:t>la</a:t>
            </a:r>
            <a:r>
              <a:rPr sz="2700" dirty="0">
                <a:solidFill>
                  <a:srgbClr val="363929"/>
                </a:solidFill>
              </a:rPr>
              <a:t> </a:t>
            </a:r>
            <a:r>
              <a:rPr sz="2700" dirty="0" err="1">
                <a:solidFill>
                  <a:srgbClr val="363929"/>
                </a:solidFill>
              </a:rPr>
              <a:t>parturienta</a:t>
            </a:r>
            <a:r>
              <a:rPr lang="en-US" sz="2700" dirty="0">
                <a:solidFill>
                  <a:srgbClr val="363929"/>
                </a:solidFill>
              </a:rPr>
              <a:t>.</a:t>
            </a:r>
            <a:endParaRPr sz="2700" dirty="0">
              <a:solidFill>
                <a:srgbClr val="363929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700" dirty="0">
              <a:solidFill>
                <a:srgbClr val="363929"/>
              </a:solidFill>
            </a:endParaRPr>
          </a:p>
          <a:p>
            <a:pPr marL="409575" lvl="0" indent="-409575" algn="l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700" dirty="0">
                <a:solidFill>
                  <a:srgbClr val="363929"/>
                </a:solidFill>
              </a:rPr>
              <a:t>SIN </a:t>
            </a:r>
            <a:r>
              <a:rPr sz="2700" dirty="0" err="1">
                <a:solidFill>
                  <a:srgbClr val="363929"/>
                </a:solidFill>
              </a:rPr>
              <a:t>agentes</a:t>
            </a:r>
            <a:r>
              <a:rPr sz="2700" dirty="0">
                <a:solidFill>
                  <a:srgbClr val="363929"/>
                </a:solidFill>
              </a:rPr>
              <a:t> de </a:t>
            </a:r>
            <a:r>
              <a:rPr sz="2700" dirty="0" err="1">
                <a:solidFill>
                  <a:srgbClr val="363929"/>
                </a:solidFill>
              </a:rPr>
              <a:t>inducción</a:t>
            </a:r>
            <a:r>
              <a:rPr sz="2700" dirty="0">
                <a:solidFill>
                  <a:srgbClr val="363929"/>
                </a:solidFill>
              </a:rPr>
              <a:t> </a:t>
            </a:r>
            <a:r>
              <a:rPr sz="2700" dirty="0" err="1">
                <a:solidFill>
                  <a:srgbClr val="363929"/>
                </a:solidFill>
              </a:rPr>
              <a:t>si</a:t>
            </a:r>
            <a:r>
              <a:rPr sz="2700" dirty="0">
                <a:solidFill>
                  <a:srgbClr val="363929"/>
                </a:solidFill>
              </a:rPr>
              <a:t> </a:t>
            </a:r>
            <a:r>
              <a:rPr sz="2700" dirty="0" err="1">
                <a:solidFill>
                  <a:srgbClr val="363929"/>
                </a:solidFill>
              </a:rPr>
              <a:t>está</a:t>
            </a:r>
            <a:r>
              <a:rPr sz="2700" dirty="0">
                <a:solidFill>
                  <a:srgbClr val="363929"/>
                </a:solidFill>
              </a:rPr>
              <a:t> </a:t>
            </a:r>
            <a:r>
              <a:rPr sz="2700" dirty="0" err="1">
                <a:solidFill>
                  <a:srgbClr val="363929"/>
                </a:solidFill>
              </a:rPr>
              <a:t>inconsciente</a:t>
            </a:r>
            <a:r>
              <a:rPr sz="2700" dirty="0">
                <a:solidFill>
                  <a:srgbClr val="363929"/>
                </a:solidFill>
              </a:rPr>
              <a:t>, </a:t>
            </a:r>
            <a:r>
              <a:rPr sz="2700" dirty="0" err="1">
                <a:solidFill>
                  <a:srgbClr val="363929"/>
                </a:solidFill>
              </a:rPr>
              <a:t>simplemente</a:t>
            </a:r>
            <a:r>
              <a:rPr sz="2700" dirty="0">
                <a:solidFill>
                  <a:srgbClr val="363929"/>
                </a:solidFill>
              </a:rPr>
              <a:t> </a:t>
            </a:r>
            <a:r>
              <a:rPr sz="2700" dirty="0" err="1">
                <a:solidFill>
                  <a:srgbClr val="363929"/>
                </a:solidFill>
              </a:rPr>
              <a:t>intubar</a:t>
            </a:r>
            <a:r>
              <a:rPr sz="2700" dirty="0">
                <a:solidFill>
                  <a:srgbClr val="363929"/>
                </a:solidFill>
              </a:rPr>
              <a:t>.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700" dirty="0">
              <a:solidFill>
                <a:srgbClr val="363929"/>
              </a:solidFill>
            </a:endParaRPr>
          </a:p>
          <a:p>
            <a:pPr marL="436880" lvl="0" indent="-436880" algn="l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700" dirty="0" err="1">
                <a:solidFill>
                  <a:srgbClr val="363929"/>
                </a:solidFill>
              </a:rPr>
              <a:t>Soporte</a:t>
            </a:r>
            <a:r>
              <a:rPr sz="2700" dirty="0">
                <a:solidFill>
                  <a:srgbClr val="363929"/>
                </a:solidFill>
              </a:rPr>
              <a:t> </a:t>
            </a:r>
            <a:r>
              <a:rPr sz="2700" dirty="0" err="1">
                <a:solidFill>
                  <a:srgbClr val="363929"/>
                </a:solidFill>
              </a:rPr>
              <a:t>hemodinámico</a:t>
            </a:r>
            <a:r>
              <a:rPr sz="2700" dirty="0">
                <a:solidFill>
                  <a:srgbClr val="363929"/>
                </a:solidFill>
              </a:rPr>
              <a:t> con </a:t>
            </a:r>
            <a:r>
              <a:rPr sz="2700" dirty="0" err="1">
                <a:solidFill>
                  <a:srgbClr val="363929"/>
                </a:solidFill>
              </a:rPr>
              <a:t>fluidos</a:t>
            </a:r>
            <a:r>
              <a:rPr sz="2700" dirty="0">
                <a:solidFill>
                  <a:srgbClr val="363929"/>
                </a:solidFill>
              </a:rPr>
              <a:t>/</a:t>
            </a:r>
            <a:r>
              <a:rPr sz="2700" dirty="0" err="1">
                <a:solidFill>
                  <a:srgbClr val="363929"/>
                </a:solidFill>
              </a:rPr>
              <a:t>vasopresores</a:t>
            </a:r>
            <a:endParaRPr sz="2700" dirty="0">
              <a:solidFill>
                <a:srgbClr val="363929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700" dirty="0">
              <a:solidFill>
                <a:srgbClr val="363929"/>
              </a:solidFill>
            </a:endParaRPr>
          </a:p>
          <a:p>
            <a:pPr marL="368617" lvl="0" indent="-368617" algn="l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700" dirty="0" err="1">
                <a:solidFill>
                  <a:srgbClr val="363929"/>
                </a:solidFill>
              </a:rPr>
              <a:t>Permanezca</a:t>
            </a:r>
            <a:r>
              <a:rPr sz="2700" dirty="0">
                <a:solidFill>
                  <a:srgbClr val="363929"/>
                </a:solidFill>
              </a:rPr>
              <a:t> </a:t>
            </a:r>
            <a:r>
              <a:rPr sz="2700" dirty="0" err="1">
                <a:solidFill>
                  <a:srgbClr val="363929"/>
                </a:solidFill>
              </a:rPr>
              <a:t>intubado</a:t>
            </a:r>
            <a:r>
              <a:rPr sz="2700" dirty="0">
                <a:solidFill>
                  <a:srgbClr val="363929"/>
                </a:solidFill>
              </a:rPr>
              <a:t>/</a:t>
            </a:r>
            <a:r>
              <a:rPr sz="2700" dirty="0" err="1">
                <a:solidFill>
                  <a:srgbClr val="363929"/>
                </a:solidFill>
              </a:rPr>
              <a:t>conectado</a:t>
            </a:r>
            <a:r>
              <a:rPr sz="2700" dirty="0">
                <a:solidFill>
                  <a:srgbClr val="363929"/>
                </a:solidFill>
              </a:rPr>
              <a:t> al </a:t>
            </a:r>
            <a:r>
              <a:rPr sz="2700" dirty="0" err="1">
                <a:solidFill>
                  <a:srgbClr val="363929"/>
                </a:solidFill>
              </a:rPr>
              <a:t>ventilador</a:t>
            </a:r>
            <a:r>
              <a:rPr sz="2700" dirty="0">
                <a:solidFill>
                  <a:srgbClr val="363929"/>
                </a:solidFill>
              </a:rPr>
              <a:t> hasta que </a:t>
            </a:r>
            <a:r>
              <a:rPr sz="2700" dirty="0" err="1">
                <a:solidFill>
                  <a:srgbClr val="363929"/>
                </a:solidFill>
              </a:rPr>
              <a:t>pueda</a:t>
            </a:r>
            <a:r>
              <a:rPr sz="2700" dirty="0">
                <a:solidFill>
                  <a:srgbClr val="363929"/>
                </a:solidFill>
              </a:rPr>
              <a:t> </a:t>
            </a:r>
            <a:r>
              <a:rPr sz="2700" dirty="0" err="1">
                <a:solidFill>
                  <a:srgbClr val="363929"/>
                </a:solidFill>
              </a:rPr>
              <a:t>destetar</a:t>
            </a:r>
            <a:r>
              <a:rPr sz="2700" dirty="0">
                <a:solidFill>
                  <a:srgbClr val="363929"/>
                </a:solidFill>
              </a:rPr>
              <a:t>/la </a:t>
            </a:r>
            <a:r>
              <a:rPr lang="en-US" sz="2700" dirty="0" err="1">
                <a:solidFill>
                  <a:srgbClr val="363929"/>
                </a:solidFill>
              </a:rPr>
              <a:t>anestetica</a:t>
            </a:r>
            <a:r>
              <a:rPr lang="en-US" sz="2700" dirty="0">
                <a:solidFill>
                  <a:srgbClr val="363929"/>
                </a:solidFill>
              </a:rPr>
              <a:t> local</a:t>
            </a:r>
            <a:r>
              <a:rPr sz="2700" dirty="0">
                <a:solidFill>
                  <a:srgbClr val="363929"/>
                </a:solidFill>
              </a:rPr>
              <a:t> </a:t>
            </a:r>
            <a:r>
              <a:rPr sz="2700" dirty="0" err="1">
                <a:solidFill>
                  <a:srgbClr val="363929"/>
                </a:solidFill>
              </a:rPr>
              <a:t>desaparezca</a:t>
            </a:r>
            <a:r>
              <a:rPr sz="2700" dirty="0">
                <a:solidFill>
                  <a:srgbClr val="363929"/>
                </a:solidFill>
              </a:rPr>
              <a:t>.</a:t>
            </a:r>
          </a:p>
        </p:txBody>
      </p:sp>
      <p:sp>
        <p:nvSpPr>
          <p:cNvPr id="234" name="Shape 234"/>
          <p:cNvSpPr/>
          <p:nvPr/>
        </p:nvSpPr>
        <p:spPr>
          <a:xfrm>
            <a:off x="1807343" y="1249418"/>
            <a:ext cx="10050514" cy="686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900" b="1" u="sng"/>
            </a:lvl1pPr>
          </a:lstStyle>
          <a:p>
            <a:pPr lvl="0">
              <a:defRPr sz="1800" b="0" u="none">
                <a:solidFill>
                  <a:srgbClr val="000000"/>
                </a:solidFill>
              </a:defRPr>
            </a:pPr>
            <a:r>
              <a:rPr sz="3900" b="1" u="sng">
                <a:solidFill>
                  <a:srgbClr val="363929"/>
                </a:solidFill>
              </a:rPr>
              <a:t>MANEJO ANESTÉSICO PARA ESPINAL TOTAL</a:t>
            </a: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roup 238"/>
          <p:cNvGrpSpPr/>
          <p:nvPr/>
        </p:nvGrpSpPr>
        <p:grpSpPr>
          <a:xfrm>
            <a:off x="1854391" y="356977"/>
            <a:ext cx="9652001" cy="8372249"/>
            <a:chOff x="-38100" y="-38100"/>
            <a:chExt cx="9652000" cy="8372247"/>
          </a:xfrm>
        </p:grpSpPr>
        <p:sp>
          <p:nvSpPr>
            <p:cNvPr id="237" name="Shape 237"/>
            <p:cNvSpPr/>
            <p:nvPr/>
          </p:nvSpPr>
          <p:spPr>
            <a:xfrm>
              <a:off x="0" y="0"/>
              <a:ext cx="9575800" cy="8296048"/>
            </a:xfrm>
            <a:prstGeom prst="rect">
              <a:avLst/>
            </a:prstGeom>
            <a:solidFill>
              <a:srgbClr val="897592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rmAutofit/>
            </a:bodyPr>
            <a:lstStyle>
              <a:lvl1pPr>
                <a:tabLst>
                  <a:tab pos="1485900" algn="l"/>
                </a:tabLst>
                <a:defRPr sz="10000">
                  <a:solidFill>
                    <a:srgbClr val="FFFFFF"/>
                  </a:solidFill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effectLst/>
                </a:defRPr>
              </a:pPr>
              <a:r>
                <a:rPr sz="10000">
                  <a:solidFill>
                    <a:srgbClr val="FFFFFF"/>
                  </a:solidFill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rPr>
                <a:t>EDEMA PULMONAR</a:t>
              </a:r>
            </a:p>
          </p:txBody>
        </p:sp>
        <p:pic>
          <p:nvPicPr>
            <p:cNvPr id="236" name="Picture 23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38100" y="-38100"/>
              <a:ext cx="9652000" cy="837224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>
            <a:spLocks noGrp="1"/>
          </p:cNvSpPr>
          <p:nvPr>
            <p:ph type="title"/>
          </p:nvPr>
        </p:nvSpPr>
        <p:spPr>
          <a:xfrm>
            <a:off x="2044700" y="292627"/>
            <a:ext cx="9575800" cy="988636"/>
          </a:xfrm>
          <a:prstGeom prst="rect">
            <a:avLst/>
          </a:prstGeom>
          <a:solidFill>
            <a:srgbClr val="897592"/>
          </a:solidFill>
        </p:spPr>
        <p:txBody>
          <a:bodyPr/>
          <a:lstStyle>
            <a:lvl1pPr defTabSz="397763">
              <a:tabLst>
                <a:tab pos="1295400" algn="l"/>
              </a:tabLst>
              <a:defRPr sz="5916">
                <a:solidFill>
                  <a:srgbClr val="FFFFFF"/>
                </a:solidFill>
                <a:effectLst>
                  <a:outerShdw blurRad="22098" dist="22098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916">
                <a:solidFill>
                  <a:srgbClr val="FFFFFF"/>
                </a:solidFill>
                <a:effectLst>
                  <a:outerShdw blurRad="22098" dist="22098" dir="2700000" rotWithShape="0">
                    <a:srgbClr val="FFFFFF">
                      <a:alpha val="50000"/>
                    </a:srgbClr>
                  </a:outerShdw>
                </a:effectLst>
              </a:rPr>
              <a:t>EDEMA PULMONAR </a:t>
            </a:r>
          </a:p>
        </p:txBody>
      </p:sp>
      <p:sp>
        <p:nvSpPr>
          <p:cNvPr id="241" name="Shape 241"/>
          <p:cNvSpPr/>
          <p:nvPr/>
        </p:nvSpPr>
        <p:spPr>
          <a:xfrm>
            <a:off x="830136" y="1965683"/>
            <a:ext cx="7094565" cy="3648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41312" lvl="0" indent="-34131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363929"/>
                </a:solidFill>
              </a:rPr>
              <a:t>Edema pulmonar agudo causado por alteración de la función CV y del flujo de líquido hacia el intersticio pulmonar.</a:t>
            </a:r>
          </a:p>
          <a:p>
            <a:pPr marL="341312" lvl="0" indent="-341312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endParaRPr sz="2800">
              <a:solidFill>
                <a:srgbClr val="363929"/>
              </a:solidFill>
            </a:endParaRPr>
          </a:p>
          <a:p>
            <a:pPr marL="341312" lvl="0" indent="-34131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363929"/>
                </a:solidFill>
              </a:rPr>
              <a:t>Las presiones hidrostáticas, las presiones osmóticas coloidales, y la permeabilidad capilar determinan el líquido en el intersticio pulmonar..</a:t>
            </a:r>
          </a:p>
        </p:txBody>
      </p:sp>
      <p:pic>
        <p:nvPicPr>
          <p:cNvPr id="242" name="Screen Shot 2023-08-07 at 12.37.35 PM.png"/>
          <p:cNvPicPr/>
          <p:nvPr/>
        </p:nvPicPr>
        <p:blipFill>
          <a:blip r:embed="rId2"/>
          <a:srcRect l="42234"/>
          <a:stretch>
            <a:fillRect/>
          </a:stretch>
        </p:blipFill>
        <p:spPr>
          <a:xfrm>
            <a:off x="7739042" y="1561978"/>
            <a:ext cx="4858349" cy="7548372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blurRad="190500" dist="8455" dir="5400000" rotWithShape="0">
              <a:srgbClr val="000000"/>
            </a:outerShdw>
          </a:effectLst>
        </p:spPr>
      </p:pic>
      <p:sp>
        <p:nvSpPr>
          <p:cNvPr id="243" name="Shape 243"/>
          <p:cNvSpPr/>
          <p:nvPr/>
        </p:nvSpPr>
        <p:spPr>
          <a:xfrm>
            <a:off x="8345981" y="9187920"/>
            <a:ext cx="3381249" cy="2508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" u="sng">
                <a:hlinkClick r:id="rId3"/>
              </a:defRPr>
            </a:lvl1pPr>
          </a:lstStyle>
          <a:p>
            <a:pPr lvl="0">
              <a:defRPr sz="1800" u="none">
                <a:solidFill>
                  <a:srgbClr val="000000"/>
                </a:solidFill>
              </a:defRPr>
            </a:pPr>
            <a:r>
              <a:rPr sz="1000" u="sng">
                <a:solidFill>
                  <a:srgbClr val="363929"/>
                </a:solidFill>
                <a:hlinkClick r:id="rId3"/>
              </a:rPr>
              <a:t>https://www.everydayhealth.com/edema/pulmonary-edema/</a:t>
            </a:r>
          </a:p>
        </p:txBody>
      </p:sp>
      <p:pic>
        <p:nvPicPr>
          <p:cNvPr id="244" name="Screen Shot 2023-08-07 at 12.44.25 PM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1108361" y="5766659"/>
            <a:ext cx="6454441" cy="3424806"/>
          </a:xfrm>
          <a:prstGeom prst="rect">
            <a:avLst/>
          </a:prstGeom>
          <a:ln w="12700">
            <a:miter lim="400000"/>
          </a:ln>
          <a:effectLst>
            <a:outerShdw blurRad="190500" dist="8455" dir="5400000" rotWithShape="0">
              <a:srgbClr val="000000"/>
            </a:outerShdw>
          </a:effectLst>
        </p:spPr>
      </p:pic>
      <p:sp>
        <p:nvSpPr>
          <p:cNvPr id="245" name="Shape 245"/>
          <p:cNvSpPr/>
          <p:nvPr/>
        </p:nvSpPr>
        <p:spPr>
          <a:xfrm>
            <a:off x="2408601" y="9343728"/>
            <a:ext cx="3226436" cy="250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000">
                <a:solidFill>
                  <a:srgbClr val="363929"/>
                </a:solidFill>
              </a:rPr>
              <a:t>https://radiologyassistant.nl/chest/chest-x-ray/heart-failure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>
            <a:spLocks noGrp="1"/>
          </p:cNvSpPr>
          <p:nvPr>
            <p:ph type="title"/>
          </p:nvPr>
        </p:nvSpPr>
        <p:spPr>
          <a:xfrm>
            <a:off x="2044700" y="292627"/>
            <a:ext cx="9575800" cy="988636"/>
          </a:xfrm>
          <a:prstGeom prst="rect">
            <a:avLst/>
          </a:prstGeom>
          <a:solidFill>
            <a:srgbClr val="897592"/>
          </a:solidFill>
        </p:spPr>
        <p:txBody>
          <a:bodyPr/>
          <a:lstStyle>
            <a:lvl1pPr defTabSz="397763">
              <a:tabLst>
                <a:tab pos="1295400" algn="l"/>
              </a:tabLst>
              <a:defRPr sz="5916">
                <a:solidFill>
                  <a:srgbClr val="FFFFFF"/>
                </a:solidFill>
                <a:effectLst>
                  <a:outerShdw blurRad="22098" dist="22098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916">
                <a:solidFill>
                  <a:srgbClr val="FFFFFF"/>
                </a:solidFill>
                <a:effectLst>
                  <a:outerShdw blurRad="22098" dist="22098" dir="2700000" rotWithShape="0">
                    <a:srgbClr val="FFFFFF">
                      <a:alpha val="50000"/>
                    </a:srgbClr>
                  </a:outerShdw>
                </a:effectLst>
              </a:rPr>
              <a:t>EDEMA PULMONAR </a:t>
            </a:r>
          </a:p>
        </p:txBody>
      </p:sp>
      <p:sp>
        <p:nvSpPr>
          <p:cNvPr id="248" name="Shape 248"/>
          <p:cNvSpPr/>
          <p:nvPr/>
        </p:nvSpPr>
        <p:spPr>
          <a:xfrm>
            <a:off x="773398" y="1483517"/>
            <a:ext cx="11738458" cy="8361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 b="1" i="1" dirty="0" err="1">
                <a:solidFill>
                  <a:srgbClr val="FF331E"/>
                </a:solidFill>
              </a:rPr>
              <a:t>Hipoxemia</a:t>
            </a:r>
            <a:r>
              <a:rPr sz="2500" b="1" i="1" dirty="0">
                <a:solidFill>
                  <a:srgbClr val="FF331E"/>
                </a:solidFill>
              </a:rPr>
              <a:t> </a:t>
            </a:r>
            <a:r>
              <a:rPr sz="2500" b="1" i="1" dirty="0" err="1">
                <a:solidFill>
                  <a:srgbClr val="FF331E"/>
                </a:solidFill>
              </a:rPr>
              <a:t>potencialmente</a:t>
            </a:r>
            <a:r>
              <a:rPr sz="2500" b="1" i="1" dirty="0">
                <a:solidFill>
                  <a:srgbClr val="FF331E"/>
                </a:solidFill>
              </a:rPr>
              <a:t> mortal por </a:t>
            </a:r>
            <a:r>
              <a:rPr sz="2500" b="1" i="1" dirty="0" err="1">
                <a:solidFill>
                  <a:srgbClr val="FF331E"/>
                </a:solidFill>
              </a:rPr>
              <a:t>alteración</a:t>
            </a:r>
            <a:r>
              <a:rPr sz="2500" b="1" i="1" dirty="0">
                <a:solidFill>
                  <a:srgbClr val="FF331E"/>
                </a:solidFill>
              </a:rPr>
              <a:t> del </a:t>
            </a:r>
            <a:r>
              <a:rPr sz="2500" b="1" i="1" dirty="0" err="1">
                <a:solidFill>
                  <a:srgbClr val="FF331E"/>
                </a:solidFill>
              </a:rPr>
              <a:t>intercambio</a:t>
            </a:r>
            <a:r>
              <a:rPr sz="2500" b="1" i="1" dirty="0">
                <a:solidFill>
                  <a:srgbClr val="FF331E"/>
                </a:solidFill>
              </a:rPr>
              <a:t> de O</a:t>
            </a:r>
            <a:r>
              <a:rPr sz="2500" b="1" i="1" baseline="-25000" dirty="0">
                <a:solidFill>
                  <a:srgbClr val="FF331E"/>
                </a:solidFill>
              </a:rPr>
              <a:t>2</a:t>
            </a:r>
            <a:r>
              <a:rPr sz="2500" b="1" i="1" dirty="0">
                <a:solidFill>
                  <a:srgbClr val="FF331E"/>
                </a:solidFill>
              </a:rPr>
              <a:t> </a:t>
            </a:r>
            <a:r>
              <a:rPr sz="2500" b="1" i="1" dirty="0" err="1">
                <a:solidFill>
                  <a:srgbClr val="FF331E"/>
                </a:solidFill>
              </a:rPr>
              <a:t>en</a:t>
            </a:r>
            <a:r>
              <a:rPr sz="2500" b="1" i="1" dirty="0">
                <a:solidFill>
                  <a:srgbClr val="FF331E"/>
                </a:solidFill>
              </a:rPr>
              <a:t> la </a:t>
            </a:r>
            <a:r>
              <a:rPr sz="2500" b="1" i="1" dirty="0" err="1">
                <a:solidFill>
                  <a:srgbClr val="FF331E"/>
                </a:solidFill>
              </a:rPr>
              <a:t>membrana</a:t>
            </a:r>
            <a:r>
              <a:rPr sz="2500" b="1" i="1" dirty="0">
                <a:solidFill>
                  <a:srgbClr val="FF331E"/>
                </a:solidFill>
              </a:rPr>
              <a:t> </a:t>
            </a:r>
            <a:r>
              <a:rPr sz="2500" b="1" i="1" dirty="0" err="1">
                <a:solidFill>
                  <a:srgbClr val="FF331E"/>
                </a:solidFill>
              </a:rPr>
              <a:t>alvéolo-capilar</a:t>
            </a:r>
            <a:r>
              <a:rPr sz="2500" b="1" i="1" dirty="0">
                <a:solidFill>
                  <a:srgbClr val="FF331E"/>
                </a:solidFill>
              </a:rPr>
              <a:t>.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2500" b="1" i="1" dirty="0">
              <a:solidFill>
                <a:srgbClr val="363929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500" dirty="0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 b="1" u="sng" dirty="0">
                <a:solidFill>
                  <a:srgbClr val="363929"/>
                </a:solidFill>
              </a:rPr>
              <a:t>Los </a:t>
            </a:r>
            <a:r>
              <a:rPr sz="2500" b="1" u="sng" dirty="0" err="1">
                <a:solidFill>
                  <a:srgbClr val="363929"/>
                </a:solidFill>
              </a:rPr>
              <a:t>cambios</a:t>
            </a:r>
            <a:r>
              <a:rPr sz="2500" b="1" u="sng" dirty="0">
                <a:solidFill>
                  <a:srgbClr val="363929"/>
                </a:solidFill>
              </a:rPr>
              <a:t> </a:t>
            </a:r>
            <a:r>
              <a:rPr sz="2500" b="1" u="sng" dirty="0" err="1">
                <a:solidFill>
                  <a:srgbClr val="363929"/>
                </a:solidFill>
              </a:rPr>
              <a:t>fisiológicos</a:t>
            </a:r>
            <a:r>
              <a:rPr sz="2500" b="1" u="sng" dirty="0">
                <a:solidFill>
                  <a:srgbClr val="363929"/>
                </a:solidFill>
              </a:rPr>
              <a:t> </a:t>
            </a:r>
            <a:r>
              <a:rPr sz="2500" b="1" u="sng" dirty="0" err="1">
                <a:solidFill>
                  <a:srgbClr val="363929"/>
                </a:solidFill>
              </a:rPr>
              <a:t>normales</a:t>
            </a:r>
            <a:r>
              <a:rPr sz="2500" b="1" u="sng" dirty="0">
                <a:solidFill>
                  <a:srgbClr val="363929"/>
                </a:solidFill>
              </a:rPr>
              <a:t> del </a:t>
            </a:r>
            <a:r>
              <a:rPr sz="2500" b="1" u="sng" dirty="0" err="1">
                <a:solidFill>
                  <a:srgbClr val="363929"/>
                </a:solidFill>
              </a:rPr>
              <a:t>embarazo</a:t>
            </a:r>
            <a:r>
              <a:rPr sz="2500" b="1" u="sng" dirty="0">
                <a:solidFill>
                  <a:srgbClr val="363929"/>
                </a:solidFill>
              </a:rPr>
              <a:t> </a:t>
            </a:r>
            <a:r>
              <a:rPr sz="2500" b="1" u="sng" dirty="0" err="1">
                <a:solidFill>
                  <a:srgbClr val="363929"/>
                </a:solidFill>
              </a:rPr>
              <a:t>ponen</a:t>
            </a:r>
            <a:r>
              <a:rPr sz="2500" b="1" u="sng" dirty="0">
                <a:solidFill>
                  <a:srgbClr val="363929"/>
                </a:solidFill>
              </a:rPr>
              <a:t> a las </a:t>
            </a:r>
            <a:r>
              <a:rPr sz="2500" b="1" u="sng" dirty="0" err="1">
                <a:solidFill>
                  <a:srgbClr val="363929"/>
                </a:solidFill>
              </a:rPr>
              <a:t>parturientas</a:t>
            </a:r>
            <a:r>
              <a:rPr sz="2500" b="1" u="sng" dirty="0">
                <a:solidFill>
                  <a:srgbClr val="363929"/>
                </a:solidFill>
              </a:rPr>
              <a:t> </a:t>
            </a:r>
            <a:r>
              <a:rPr sz="2500" b="1" u="sng" dirty="0" err="1">
                <a:solidFill>
                  <a:srgbClr val="363929"/>
                </a:solidFill>
              </a:rPr>
              <a:t>en</a:t>
            </a:r>
            <a:r>
              <a:rPr sz="2500" b="1" u="sng" dirty="0">
                <a:solidFill>
                  <a:srgbClr val="363929"/>
                </a:solidFill>
              </a:rPr>
              <a:t> alto </a:t>
            </a:r>
            <a:r>
              <a:rPr sz="2500" b="1" u="sng" dirty="0" err="1">
                <a:solidFill>
                  <a:srgbClr val="363929"/>
                </a:solidFill>
              </a:rPr>
              <a:t>riesgo</a:t>
            </a:r>
            <a:r>
              <a:rPr sz="2500" b="1" u="sng" dirty="0">
                <a:solidFill>
                  <a:srgbClr val="363929"/>
                </a:solidFill>
              </a:rPr>
              <a:t>: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2500" b="1" u="sng" dirty="0">
              <a:solidFill>
                <a:srgbClr val="363929"/>
              </a:solidFill>
            </a:endParaRPr>
          </a:p>
          <a:p>
            <a:pPr marL="354965" lvl="0" indent="-35496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500" dirty="0">
                <a:solidFill>
                  <a:srgbClr val="363929"/>
                </a:solidFill>
              </a:rPr>
              <a:t>El </a:t>
            </a:r>
            <a:r>
              <a:rPr sz="2500" dirty="0" err="1">
                <a:solidFill>
                  <a:srgbClr val="363929"/>
                </a:solidFill>
              </a:rPr>
              <a:t>volumen</a:t>
            </a:r>
            <a:r>
              <a:rPr sz="2500" dirty="0">
                <a:solidFill>
                  <a:srgbClr val="363929"/>
                </a:solidFill>
              </a:rPr>
              <a:t> de plasma </a:t>
            </a:r>
            <a:r>
              <a:rPr sz="2500" dirty="0" err="1">
                <a:solidFill>
                  <a:srgbClr val="363929"/>
                </a:solidFill>
              </a:rPr>
              <a:t>aumenta</a:t>
            </a:r>
            <a:r>
              <a:rPr sz="2500" dirty="0">
                <a:solidFill>
                  <a:srgbClr val="363929"/>
                </a:solidFill>
              </a:rPr>
              <a:t> ~40 % a las 28 </a:t>
            </a:r>
            <a:r>
              <a:rPr sz="2500" dirty="0" err="1">
                <a:solidFill>
                  <a:srgbClr val="363929"/>
                </a:solidFill>
              </a:rPr>
              <a:t>semanas</a:t>
            </a:r>
            <a:r>
              <a:rPr sz="2500" dirty="0">
                <a:solidFill>
                  <a:srgbClr val="363929"/>
                </a:solidFill>
              </a:rPr>
              <a:t>, ~50 % a las 35 </a:t>
            </a:r>
            <a:r>
              <a:rPr sz="2500" dirty="0" err="1">
                <a:solidFill>
                  <a:srgbClr val="363929"/>
                </a:solidFill>
              </a:rPr>
              <a:t>semanas</a:t>
            </a:r>
            <a:endParaRPr sz="2500" dirty="0">
              <a:solidFill>
                <a:srgbClr val="363929"/>
              </a:solidFill>
            </a:endParaRPr>
          </a:p>
          <a:p>
            <a:pPr marL="354965" lvl="0" indent="-35496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500" dirty="0">
                <a:solidFill>
                  <a:srgbClr val="363929"/>
                </a:solidFill>
              </a:rPr>
              <a:t>La </a:t>
            </a:r>
            <a:r>
              <a:rPr sz="2500" dirty="0" err="1">
                <a:solidFill>
                  <a:srgbClr val="363929"/>
                </a:solidFill>
              </a:rPr>
              <a:t>disminución</a:t>
            </a:r>
            <a:r>
              <a:rPr sz="2500" dirty="0">
                <a:solidFill>
                  <a:srgbClr val="363929"/>
                </a:solidFill>
              </a:rPr>
              <a:t> de la </a:t>
            </a:r>
            <a:r>
              <a:rPr sz="2500" dirty="0" err="1">
                <a:solidFill>
                  <a:srgbClr val="363929"/>
                </a:solidFill>
              </a:rPr>
              <a:t>presión</a:t>
            </a:r>
            <a:r>
              <a:rPr sz="2500" dirty="0">
                <a:solidFill>
                  <a:srgbClr val="363929"/>
                </a:solidFill>
              </a:rPr>
              <a:t> </a:t>
            </a:r>
            <a:r>
              <a:rPr sz="2500" dirty="0" err="1">
                <a:solidFill>
                  <a:srgbClr val="363929"/>
                </a:solidFill>
              </a:rPr>
              <a:t>coloidosmótica</a:t>
            </a:r>
            <a:r>
              <a:rPr sz="2500" dirty="0">
                <a:solidFill>
                  <a:srgbClr val="363929"/>
                </a:solidFill>
              </a:rPr>
              <a:t> </a:t>
            </a:r>
            <a:r>
              <a:rPr sz="2500" dirty="0" err="1">
                <a:solidFill>
                  <a:srgbClr val="363929"/>
                </a:solidFill>
              </a:rPr>
              <a:t>sérica</a:t>
            </a:r>
            <a:r>
              <a:rPr sz="2500" dirty="0">
                <a:solidFill>
                  <a:srgbClr val="363929"/>
                </a:solidFill>
              </a:rPr>
              <a:t> </a:t>
            </a:r>
            <a:r>
              <a:rPr sz="2500" dirty="0" err="1">
                <a:solidFill>
                  <a:srgbClr val="363929"/>
                </a:solidFill>
              </a:rPr>
              <a:t>aumenta</a:t>
            </a:r>
            <a:r>
              <a:rPr sz="2500" dirty="0">
                <a:solidFill>
                  <a:srgbClr val="363929"/>
                </a:solidFill>
              </a:rPr>
              <a:t> la </a:t>
            </a:r>
            <a:r>
              <a:rPr sz="2500" dirty="0" err="1">
                <a:solidFill>
                  <a:srgbClr val="363929"/>
                </a:solidFill>
              </a:rPr>
              <a:t>permeabilidad</a:t>
            </a:r>
            <a:r>
              <a:rPr sz="2500" dirty="0">
                <a:solidFill>
                  <a:srgbClr val="363929"/>
                </a:solidFill>
              </a:rPr>
              <a:t> de la </a:t>
            </a:r>
            <a:r>
              <a:rPr sz="2500" dirty="0" err="1">
                <a:solidFill>
                  <a:srgbClr val="363929"/>
                </a:solidFill>
              </a:rPr>
              <a:t>membrana</a:t>
            </a:r>
            <a:r>
              <a:rPr sz="2500" dirty="0">
                <a:solidFill>
                  <a:srgbClr val="363929"/>
                </a:solidFill>
              </a:rPr>
              <a:t> y </a:t>
            </a:r>
            <a:r>
              <a:rPr sz="2500" dirty="0" err="1">
                <a:solidFill>
                  <a:srgbClr val="363929"/>
                </a:solidFill>
              </a:rPr>
              <a:t>coloca</a:t>
            </a:r>
            <a:r>
              <a:rPr sz="2500" dirty="0">
                <a:solidFill>
                  <a:srgbClr val="363929"/>
                </a:solidFill>
              </a:rPr>
              <a:t> a las </a:t>
            </a:r>
            <a:r>
              <a:rPr sz="2500" dirty="0" err="1">
                <a:solidFill>
                  <a:srgbClr val="363929"/>
                </a:solidFill>
              </a:rPr>
              <a:t>embarazadas</a:t>
            </a:r>
            <a:r>
              <a:rPr sz="2500" dirty="0">
                <a:solidFill>
                  <a:srgbClr val="363929"/>
                </a:solidFill>
              </a:rPr>
              <a:t> </a:t>
            </a:r>
            <a:r>
              <a:rPr sz="2500" dirty="0" err="1">
                <a:solidFill>
                  <a:srgbClr val="363929"/>
                </a:solidFill>
              </a:rPr>
              <a:t>en</a:t>
            </a:r>
            <a:r>
              <a:rPr sz="2500" dirty="0">
                <a:solidFill>
                  <a:srgbClr val="363929"/>
                </a:solidFill>
              </a:rPr>
              <a:t> mayor </a:t>
            </a:r>
            <a:r>
              <a:rPr sz="2500" dirty="0" err="1">
                <a:solidFill>
                  <a:srgbClr val="363929"/>
                </a:solidFill>
              </a:rPr>
              <a:t>riesgo</a:t>
            </a:r>
            <a:r>
              <a:rPr sz="2500" dirty="0">
                <a:solidFill>
                  <a:srgbClr val="363929"/>
                </a:solidFill>
              </a:rPr>
              <a:t> de edema </a:t>
            </a:r>
            <a:r>
              <a:rPr sz="2500" dirty="0" err="1">
                <a:solidFill>
                  <a:srgbClr val="363929"/>
                </a:solidFill>
              </a:rPr>
              <a:t>pulmonar</a:t>
            </a:r>
            <a:r>
              <a:rPr sz="2500" dirty="0">
                <a:solidFill>
                  <a:srgbClr val="363929"/>
                </a:solidFill>
              </a:rPr>
              <a:t>:</a:t>
            </a:r>
          </a:p>
          <a:p>
            <a:pPr marL="1378902" lvl="2" indent="-286702" algn="l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500" dirty="0" err="1">
                <a:solidFill>
                  <a:srgbClr val="363929"/>
                </a:solidFill>
              </a:rPr>
              <a:t>Riesgo</a:t>
            </a:r>
            <a:r>
              <a:rPr sz="2500" dirty="0">
                <a:solidFill>
                  <a:srgbClr val="363929"/>
                </a:solidFill>
              </a:rPr>
              <a:t> </a:t>
            </a:r>
            <a:r>
              <a:rPr lang="en-US" sz="2500" dirty="0" err="1">
                <a:solidFill>
                  <a:srgbClr val="363929"/>
                </a:solidFill>
              </a:rPr>
              <a:t>aumentado</a:t>
            </a:r>
            <a:r>
              <a:rPr sz="2500" dirty="0">
                <a:solidFill>
                  <a:srgbClr val="363929"/>
                </a:solidFill>
              </a:rPr>
              <a:t> </a:t>
            </a:r>
            <a:r>
              <a:rPr sz="2500" dirty="0" err="1">
                <a:solidFill>
                  <a:srgbClr val="363929"/>
                </a:solidFill>
              </a:rPr>
              <a:t>en</a:t>
            </a:r>
            <a:r>
              <a:rPr sz="2500" dirty="0">
                <a:solidFill>
                  <a:srgbClr val="363929"/>
                </a:solidFill>
              </a:rPr>
              <a:t> el </a:t>
            </a:r>
            <a:r>
              <a:rPr sz="2500" dirty="0" err="1">
                <a:solidFill>
                  <a:srgbClr val="363929"/>
                </a:solidFill>
              </a:rPr>
              <a:t>contexto</a:t>
            </a:r>
            <a:r>
              <a:rPr sz="2500" dirty="0">
                <a:solidFill>
                  <a:srgbClr val="363929"/>
                </a:solidFill>
              </a:rPr>
              <a:t> de:</a:t>
            </a:r>
          </a:p>
          <a:p>
            <a:pPr marL="1925002" lvl="3" indent="-28670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500" dirty="0" err="1">
                <a:solidFill>
                  <a:srgbClr val="363929"/>
                </a:solidFill>
              </a:rPr>
              <a:t>Aumentos</a:t>
            </a:r>
            <a:r>
              <a:rPr sz="2500" dirty="0">
                <a:solidFill>
                  <a:srgbClr val="363929"/>
                </a:solidFill>
              </a:rPr>
              <a:t> </a:t>
            </a:r>
            <a:r>
              <a:rPr sz="2500" dirty="0" err="1">
                <a:solidFill>
                  <a:srgbClr val="363929"/>
                </a:solidFill>
              </a:rPr>
              <a:t>adicionales</a:t>
            </a:r>
            <a:r>
              <a:rPr sz="2500" dirty="0">
                <a:solidFill>
                  <a:srgbClr val="363929"/>
                </a:solidFill>
              </a:rPr>
              <a:t> de la </a:t>
            </a:r>
            <a:r>
              <a:rPr sz="2500" dirty="0" err="1">
                <a:solidFill>
                  <a:srgbClr val="363929"/>
                </a:solidFill>
              </a:rPr>
              <a:t>presión</a:t>
            </a:r>
            <a:r>
              <a:rPr sz="2500" dirty="0">
                <a:solidFill>
                  <a:srgbClr val="363929"/>
                </a:solidFill>
              </a:rPr>
              <a:t> </a:t>
            </a:r>
            <a:r>
              <a:rPr sz="2500" dirty="0" err="1">
                <a:solidFill>
                  <a:srgbClr val="363929"/>
                </a:solidFill>
              </a:rPr>
              <a:t>hidrostática</a:t>
            </a:r>
            <a:r>
              <a:rPr sz="2500" dirty="0">
                <a:solidFill>
                  <a:srgbClr val="363929"/>
                </a:solidFill>
              </a:rPr>
              <a:t>:</a:t>
            </a:r>
          </a:p>
          <a:p>
            <a:pPr marL="3017202" lvl="5" indent="-286702" algn="l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500" dirty="0" err="1">
                <a:solidFill>
                  <a:srgbClr val="363929"/>
                </a:solidFill>
              </a:rPr>
              <a:t>precarga</a:t>
            </a:r>
            <a:r>
              <a:rPr sz="2500" dirty="0">
                <a:solidFill>
                  <a:srgbClr val="363929"/>
                </a:solidFill>
              </a:rPr>
              <a:t> (FIV/</a:t>
            </a:r>
            <a:r>
              <a:rPr sz="2500" dirty="0" err="1">
                <a:solidFill>
                  <a:srgbClr val="363929"/>
                </a:solidFill>
              </a:rPr>
              <a:t>autotransfusión</a:t>
            </a:r>
            <a:r>
              <a:rPr sz="2500" dirty="0">
                <a:solidFill>
                  <a:srgbClr val="363929"/>
                </a:solidFill>
              </a:rPr>
              <a:t>)</a:t>
            </a:r>
          </a:p>
          <a:p>
            <a:pPr marL="3017202" lvl="5" indent="-286702" algn="l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500" dirty="0">
                <a:solidFill>
                  <a:srgbClr val="363929"/>
                </a:solidFill>
              </a:rPr>
              <a:t>HTN dx el </a:t>
            </a:r>
            <a:r>
              <a:rPr sz="2500" dirty="0" err="1">
                <a:solidFill>
                  <a:srgbClr val="363929"/>
                </a:solidFill>
              </a:rPr>
              <a:t>embarazo</a:t>
            </a:r>
            <a:r>
              <a:rPr sz="2500" dirty="0">
                <a:solidFill>
                  <a:srgbClr val="363929"/>
                </a:solidFill>
              </a:rPr>
              <a:t> (</a:t>
            </a:r>
            <a:r>
              <a:rPr sz="2500" dirty="0" err="1">
                <a:solidFill>
                  <a:srgbClr val="363929"/>
                </a:solidFill>
              </a:rPr>
              <a:t>PreE</a:t>
            </a:r>
            <a:r>
              <a:rPr sz="2500" dirty="0">
                <a:solidFill>
                  <a:srgbClr val="363929"/>
                </a:solidFill>
              </a:rPr>
              <a:t>, HELLP, </a:t>
            </a:r>
            <a:r>
              <a:rPr sz="2500" dirty="0" err="1">
                <a:solidFill>
                  <a:srgbClr val="363929"/>
                </a:solidFill>
              </a:rPr>
              <a:t>gHTN</a:t>
            </a:r>
            <a:r>
              <a:rPr sz="2500" dirty="0">
                <a:solidFill>
                  <a:srgbClr val="363929"/>
                </a:solidFill>
              </a:rPr>
              <a:t>) </a:t>
            </a:r>
          </a:p>
          <a:p>
            <a:pPr marL="3017202" lvl="5" indent="-286702" algn="l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500" dirty="0" err="1">
                <a:solidFill>
                  <a:srgbClr val="363929"/>
                </a:solidFill>
              </a:rPr>
              <a:t>Agonista</a:t>
            </a:r>
            <a:r>
              <a:rPr sz="2500" dirty="0">
                <a:solidFill>
                  <a:srgbClr val="363929"/>
                </a:solidFill>
              </a:rPr>
              <a:t> beta</a:t>
            </a:r>
            <a:r>
              <a:rPr sz="2500" baseline="-25000" dirty="0">
                <a:solidFill>
                  <a:srgbClr val="363929"/>
                </a:solidFill>
              </a:rPr>
              <a:t>2</a:t>
            </a:r>
            <a:r>
              <a:rPr sz="2500" dirty="0">
                <a:solidFill>
                  <a:srgbClr val="363929"/>
                </a:solidFill>
              </a:rPr>
              <a:t>: </a:t>
            </a:r>
            <a:r>
              <a:rPr sz="2500" dirty="0" err="1">
                <a:solidFill>
                  <a:srgbClr val="363929"/>
                </a:solidFill>
              </a:rPr>
              <a:t>terbutalina</a:t>
            </a:r>
            <a:endParaRPr sz="2500" dirty="0">
              <a:solidFill>
                <a:srgbClr val="363929"/>
              </a:solidFill>
            </a:endParaRPr>
          </a:p>
          <a:p>
            <a:pPr marL="3017202" lvl="5" indent="-286702" algn="l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endParaRPr sz="2500" dirty="0">
              <a:solidFill>
                <a:srgbClr val="363929"/>
              </a:solidFill>
            </a:endParaRPr>
          </a:p>
          <a:p>
            <a:pPr marL="1925002" lvl="3" indent="-28670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500" dirty="0" err="1">
                <a:solidFill>
                  <a:srgbClr val="363929"/>
                </a:solidFill>
              </a:rPr>
              <a:t>Aumentos</a:t>
            </a:r>
            <a:r>
              <a:rPr sz="2500" dirty="0">
                <a:solidFill>
                  <a:srgbClr val="363929"/>
                </a:solidFill>
              </a:rPr>
              <a:t> </a:t>
            </a:r>
            <a:r>
              <a:rPr sz="2500" dirty="0" err="1">
                <a:solidFill>
                  <a:srgbClr val="363929"/>
                </a:solidFill>
              </a:rPr>
              <a:t>adicionales</a:t>
            </a:r>
            <a:r>
              <a:rPr sz="2500" dirty="0">
                <a:solidFill>
                  <a:srgbClr val="363929"/>
                </a:solidFill>
              </a:rPr>
              <a:t> </a:t>
            </a:r>
            <a:r>
              <a:rPr sz="2500" dirty="0" err="1">
                <a:solidFill>
                  <a:srgbClr val="363929"/>
                </a:solidFill>
              </a:rPr>
              <a:t>en</a:t>
            </a:r>
            <a:r>
              <a:rPr sz="2500" dirty="0">
                <a:solidFill>
                  <a:srgbClr val="363929"/>
                </a:solidFill>
              </a:rPr>
              <a:t> la </a:t>
            </a:r>
            <a:r>
              <a:rPr sz="2500" dirty="0" err="1">
                <a:solidFill>
                  <a:srgbClr val="363929"/>
                </a:solidFill>
              </a:rPr>
              <a:t>permeabilidad</a:t>
            </a:r>
            <a:r>
              <a:rPr sz="2500" dirty="0">
                <a:solidFill>
                  <a:srgbClr val="363929"/>
                </a:solidFill>
              </a:rPr>
              <a:t> de la </a:t>
            </a:r>
            <a:r>
              <a:rPr sz="2500" dirty="0" err="1">
                <a:solidFill>
                  <a:srgbClr val="363929"/>
                </a:solidFill>
              </a:rPr>
              <a:t>membrana</a:t>
            </a:r>
            <a:r>
              <a:rPr sz="2500" dirty="0">
                <a:solidFill>
                  <a:srgbClr val="363929"/>
                </a:solidFill>
              </a:rPr>
              <a:t>:</a:t>
            </a:r>
          </a:p>
          <a:p>
            <a:pPr marL="3563302" lvl="6" indent="-28670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500" dirty="0" err="1">
                <a:solidFill>
                  <a:srgbClr val="363929"/>
                </a:solidFill>
              </a:rPr>
              <a:t>PreE</a:t>
            </a:r>
            <a:r>
              <a:rPr sz="2500" dirty="0">
                <a:solidFill>
                  <a:srgbClr val="363929"/>
                </a:solidFill>
              </a:rPr>
              <a:t> causa </a:t>
            </a:r>
            <a:r>
              <a:rPr sz="2500" dirty="0" err="1">
                <a:solidFill>
                  <a:srgbClr val="363929"/>
                </a:solidFill>
              </a:rPr>
              <a:t>daño</a:t>
            </a:r>
            <a:r>
              <a:rPr sz="2500" dirty="0">
                <a:solidFill>
                  <a:srgbClr val="363929"/>
                </a:solidFill>
              </a:rPr>
              <a:t> </a:t>
            </a:r>
            <a:r>
              <a:rPr sz="2500" dirty="0" err="1">
                <a:solidFill>
                  <a:srgbClr val="363929"/>
                </a:solidFill>
              </a:rPr>
              <a:t>endotelial</a:t>
            </a:r>
            <a:endParaRPr sz="2500" dirty="0">
              <a:solidFill>
                <a:srgbClr val="363929"/>
              </a:solidFill>
            </a:endParaRPr>
          </a:p>
          <a:p>
            <a:pPr marL="3563302" lvl="6" indent="-28670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500" dirty="0">
                <a:solidFill>
                  <a:srgbClr val="363929"/>
                </a:solidFill>
              </a:rPr>
              <a:t>MgSO4- (</a:t>
            </a:r>
            <a:r>
              <a:rPr sz="2500" dirty="0" err="1">
                <a:solidFill>
                  <a:srgbClr val="363929"/>
                </a:solidFill>
              </a:rPr>
              <a:t>PreE</a:t>
            </a:r>
            <a:r>
              <a:rPr sz="2500" dirty="0">
                <a:solidFill>
                  <a:srgbClr val="363929"/>
                </a:solidFill>
              </a:rPr>
              <a:t> o </a:t>
            </a:r>
            <a:r>
              <a:rPr sz="2500" dirty="0" err="1">
                <a:solidFill>
                  <a:srgbClr val="363929"/>
                </a:solidFill>
              </a:rPr>
              <a:t>parto</a:t>
            </a:r>
            <a:r>
              <a:rPr sz="2500" dirty="0">
                <a:solidFill>
                  <a:srgbClr val="363929"/>
                </a:solidFill>
              </a:rPr>
              <a:t> </a:t>
            </a:r>
            <a:r>
              <a:rPr sz="2500" dirty="0" err="1">
                <a:solidFill>
                  <a:srgbClr val="363929"/>
                </a:solidFill>
              </a:rPr>
              <a:t>prematuro</a:t>
            </a:r>
            <a:r>
              <a:rPr sz="2500" dirty="0">
                <a:solidFill>
                  <a:srgbClr val="363929"/>
                </a:solidFill>
              </a:rPr>
              <a:t>) —&gt; </a:t>
            </a:r>
            <a:r>
              <a:rPr sz="2500" dirty="0" err="1">
                <a:solidFill>
                  <a:srgbClr val="363929"/>
                </a:solidFill>
              </a:rPr>
              <a:t>depresión</a:t>
            </a:r>
            <a:r>
              <a:rPr sz="2500" dirty="0">
                <a:solidFill>
                  <a:srgbClr val="363929"/>
                </a:solidFill>
              </a:rPr>
              <a:t> </a:t>
            </a:r>
            <a:r>
              <a:rPr sz="2500" dirty="0" err="1">
                <a:solidFill>
                  <a:srgbClr val="363929"/>
                </a:solidFill>
              </a:rPr>
              <a:t>cardíaca</a:t>
            </a:r>
            <a:r>
              <a:rPr sz="2500" dirty="0">
                <a:solidFill>
                  <a:srgbClr val="363929"/>
                </a:solidFill>
              </a:rPr>
              <a:t> </a:t>
            </a:r>
            <a:r>
              <a:rPr sz="2500" dirty="0" err="1">
                <a:solidFill>
                  <a:srgbClr val="363929"/>
                </a:solidFill>
              </a:rPr>
              <a:t>directa</a:t>
            </a:r>
            <a:r>
              <a:rPr sz="2500" dirty="0">
                <a:solidFill>
                  <a:srgbClr val="363929"/>
                </a:solidFill>
              </a:rPr>
              <a:t> y </a:t>
            </a:r>
            <a:r>
              <a:rPr sz="2500" dirty="0" err="1">
                <a:solidFill>
                  <a:srgbClr val="363929"/>
                </a:solidFill>
              </a:rPr>
              <a:t>puede</a:t>
            </a:r>
            <a:r>
              <a:rPr sz="2500" dirty="0">
                <a:solidFill>
                  <a:srgbClr val="363929"/>
                </a:solidFill>
              </a:rPr>
              <a:t> </a:t>
            </a:r>
            <a:r>
              <a:rPr sz="2500" dirty="0" err="1">
                <a:solidFill>
                  <a:srgbClr val="363929"/>
                </a:solidFill>
              </a:rPr>
              <a:t>causar</a:t>
            </a:r>
            <a:r>
              <a:rPr sz="2500" dirty="0">
                <a:solidFill>
                  <a:srgbClr val="363929"/>
                </a:solidFill>
              </a:rPr>
              <a:t> </a:t>
            </a:r>
            <a:r>
              <a:rPr sz="2500" dirty="0" err="1">
                <a:solidFill>
                  <a:srgbClr val="363929"/>
                </a:solidFill>
              </a:rPr>
              <a:t>daño</a:t>
            </a:r>
            <a:r>
              <a:rPr sz="2500" dirty="0">
                <a:solidFill>
                  <a:srgbClr val="363929"/>
                </a:solidFill>
              </a:rPr>
              <a:t> </a:t>
            </a:r>
            <a:r>
              <a:rPr sz="2500" dirty="0" err="1">
                <a:solidFill>
                  <a:srgbClr val="363929"/>
                </a:solidFill>
              </a:rPr>
              <a:t>endotelial</a:t>
            </a:r>
            <a:r>
              <a:rPr sz="2500" dirty="0">
                <a:solidFill>
                  <a:srgbClr val="363929"/>
                </a:solidFill>
              </a:rPr>
              <a:t> </a:t>
            </a:r>
            <a:r>
              <a:rPr sz="2500" dirty="0" err="1">
                <a:solidFill>
                  <a:srgbClr val="363929"/>
                </a:solidFill>
              </a:rPr>
              <a:t>capilar</a:t>
            </a:r>
            <a:r>
              <a:rPr sz="2500" dirty="0">
                <a:solidFill>
                  <a:srgbClr val="363929"/>
                </a:solidFill>
              </a:rPr>
              <a:t> </a:t>
            </a:r>
            <a:r>
              <a:rPr sz="2500" dirty="0" err="1">
                <a:solidFill>
                  <a:srgbClr val="363929"/>
                </a:solidFill>
              </a:rPr>
              <a:t>directo</a:t>
            </a:r>
            <a:r>
              <a:rPr sz="2500" dirty="0">
                <a:solidFill>
                  <a:srgbClr val="363929"/>
                </a:solidFill>
              </a:rPr>
              <a:t>.</a:t>
            </a:r>
          </a:p>
          <a:p>
            <a:pPr marL="4109402" lvl="7" indent="-28670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2500" dirty="0"/>
              <a:t>SUSPENDE EL</a:t>
            </a:r>
            <a:r>
              <a:rPr sz="2500" dirty="0">
                <a:solidFill>
                  <a:srgbClr val="363929"/>
                </a:solidFill>
              </a:rPr>
              <a:t> MgSO4-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>
            <a:spLocks noGrp="1"/>
          </p:cNvSpPr>
          <p:nvPr>
            <p:ph type="title"/>
          </p:nvPr>
        </p:nvSpPr>
        <p:spPr>
          <a:xfrm>
            <a:off x="2044700" y="292627"/>
            <a:ext cx="9575800" cy="988636"/>
          </a:xfrm>
          <a:prstGeom prst="rect">
            <a:avLst/>
          </a:prstGeom>
          <a:solidFill>
            <a:srgbClr val="897592"/>
          </a:solidFill>
        </p:spPr>
        <p:txBody>
          <a:bodyPr/>
          <a:lstStyle>
            <a:lvl1pPr defTabSz="397763">
              <a:tabLst>
                <a:tab pos="1295400" algn="l"/>
              </a:tabLst>
              <a:defRPr sz="5916">
                <a:solidFill>
                  <a:srgbClr val="FFFFFF"/>
                </a:solidFill>
                <a:effectLst>
                  <a:outerShdw blurRad="22098" dist="22098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916">
                <a:solidFill>
                  <a:srgbClr val="FFFFFF"/>
                </a:solidFill>
                <a:effectLst>
                  <a:outerShdw blurRad="22098" dist="22098" dir="2700000" rotWithShape="0">
                    <a:srgbClr val="FFFFFF">
                      <a:alpha val="50000"/>
                    </a:srgbClr>
                  </a:outerShdw>
                </a:effectLst>
              </a:rPr>
              <a:t>EDEMA PULMONAR </a:t>
            </a:r>
          </a:p>
        </p:txBody>
      </p:sp>
      <p:pic>
        <p:nvPicPr>
          <p:cNvPr id="251" name="Screen Shot 2023-06-22 at 8.59.48 AM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2490392" y="1929848"/>
            <a:ext cx="8391140" cy="7425055"/>
          </a:xfrm>
          <a:prstGeom prst="rect">
            <a:avLst/>
          </a:prstGeom>
          <a:ln w="12700">
            <a:miter lim="400000"/>
          </a:ln>
          <a:effectLst>
            <a:outerShdw blurRad="190500" dist="8455" dir="5400000" rotWithShape="0">
              <a:srgbClr val="000000"/>
            </a:outerShdw>
          </a:effectLst>
        </p:spPr>
      </p:pic>
      <p:sp>
        <p:nvSpPr>
          <p:cNvPr id="252" name="Shape 252"/>
          <p:cNvSpPr/>
          <p:nvPr/>
        </p:nvSpPr>
        <p:spPr>
          <a:xfrm>
            <a:off x="5114908" y="1324567"/>
            <a:ext cx="3142108" cy="561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63929"/>
                </a:solidFill>
              </a:rPr>
              <a:t>Factores de Riesgo</a:t>
            </a:r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>
            <a:spLocks noGrp="1"/>
          </p:cNvSpPr>
          <p:nvPr>
            <p:ph type="title"/>
          </p:nvPr>
        </p:nvSpPr>
        <p:spPr>
          <a:xfrm>
            <a:off x="2044700" y="292627"/>
            <a:ext cx="9575800" cy="988636"/>
          </a:xfrm>
          <a:prstGeom prst="rect">
            <a:avLst/>
          </a:prstGeom>
          <a:solidFill>
            <a:srgbClr val="897592"/>
          </a:solidFill>
        </p:spPr>
        <p:txBody>
          <a:bodyPr/>
          <a:lstStyle>
            <a:lvl1pPr defTabSz="397763">
              <a:tabLst>
                <a:tab pos="1295400" algn="l"/>
              </a:tabLst>
              <a:defRPr sz="5916">
                <a:solidFill>
                  <a:srgbClr val="FFFFFF"/>
                </a:solidFill>
                <a:effectLst>
                  <a:outerShdw blurRad="22098" dist="22098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916">
                <a:solidFill>
                  <a:srgbClr val="FFFFFF"/>
                </a:solidFill>
                <a:effectLst>
                  <a:outerShdw blurRad="22098" dist="22098" dir="2700000" rotWithShape="0">
                    <a:srgbClr val="FFFFFF">
                      <a:alpha val="50000"/>
                    </a:srgbClr>
                  </a:outerShdw>
                </a:effectLst>
              </a:rPr>
              <a:t>EDEMA PULMONAR </a:t>
            </a:r>
          </a:p>
        </p:txBody>
      </p:sp>
      <p:sp>
        <p:nvSpPr>
          <p:cNvPr id="255" name="Shape 255"/>
          <p:cNvSpPr/>
          <p:nvPr/>
        </p:nvSpPr>
        <p:spPr>
          <a:xfrm>
            <a:off x="1032152" y="1859440"/>
            <a:ext cx="11600896" cy="7609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86702" lvl="0" indent="-286702" algn="l">
              <a:lnSpc>
                <a:spcPct val="120000"/>
              </a:lnSpc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400" dirty="0" err="1">
                <a:solidFill>
                  <a:srgbClr val="363929"/>
                </a:solidFill>
              </a:rPr>
              <a:t>Puede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ocurrir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en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cualquier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momento</a:t>
            </a:r>
            <a:r>
              <a:rPr sz="2400" dirty="0">
                <a:solidFill>
                  <a:srgbClr val="363929"/>
                </a:solidFill>
              </a:rPr>
              <a:t>, </a:t>
            </a:r>
            <a:r>
              <a:rPr sz="2400" dirty="0" err="1">
                <a:solidFill>
                  <a:srgbClr val="363929"/>
                </a:solidFill>
              </a:rPr>
              <a:t>muy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probablemente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en</a:t>
            </a:r>
            <a:r>
              <a:rPr sz="2400" dirty="0">
                <a:solidFill>
                  <a:srgbClr val="363929"/>
                </a:solidFill>
              </a:rPr>
              <a:t> el </a:t>
            </a:r>
            <a:r>
              <a:rPr sz="2400" dirty="0" err="1">
                <a:solidFill>
                  <a:srgbClr val="363929"/>
                </a:solidFill>
              </a:rPr>
              <a:t>periparto</a:t>
            </a:r>
            <a:r>
              <a:rPr sz="2400" dirty="0">
                <a:solidFill>
                  <a:srgbClr val="363929"/>
                </a:solidFill>
              </a:rPr>
              <a:t> por </a:t>
            </a:r>
            <a:r>
              <a:rPr sz="2400" dirty="0" err="1">
                <a:solidFill>
                  <a:srgbClr val="363929"/>
                </a:solidFill>
              </a:rPr>
              <a:t>sobrecarga</a:t>
            </a:r>
            <a:r>
              <a:rPr sz="2400" dirty="0">
                <a:solidFill>
                  <a:srgbClr val="363929"/>
                </a:solidFill>
              </a:rPr>
              <a:t> de </a:t>
            </a:r>
            <a:r>
              <a:rPr sz="2400" dirty="0" err="1">
                <a:solidFill>
                  <a:srgbClr val="363929"/>
                </a:solidFill>
              </a:rPr>
              <a:t>líquidos</a:t>
            </a:r>
            <a:endParaRPr sz="2400" dirty="0">
              <a:solidFill>
                <a:srgbClr val="363929"/>
              </a:solidFill>
            </a:endParaRPr>
          </a:p>
          <a:p>
            <a:pPr marL="832802" lvl="1" indent="-286702" algn="l">
              <a:lnSpc>
                <a:spcPct val="120000"/>
              </a:lnSpc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363929"/>
                </a:solidFill>
              </a:rPr>
              <a:t>El </a:t>
            </a:r>
            <a:r>
              <a:rPr sz="2400" dirty="0" err="1">
                <a:solidFill>
                  <a:srgbClr val="363929"/>
                </a:solidFill>
              </a:rPr>
              <a:t>riesgo</a:t>
            </a:r>
            <a:r>
              <a:rPr sz="2400" dirty="0">
                <a:solidFill>
                  <a:srgbClr val="363929"/>
                </a:solidFill>
              </a:rPr>
              <a:t> es mayor </a:t>
            </a:r>
            <a:r>
              <a:rPr sz="2400" dirty="0" err="1">
                <a:solidFill>
                  <a:srgbClr val="363929"/>
                </a:solidFill>
              </a:rPr>
              <a:t>después</a:t>
            </a:r>
            <a:r>
              <a:rPr sz="2400" dirty="0">
                <a:solidFill>
                  <a:srgbClr val="363929"/>
                </a:solidFill>
              </a:rPr>
              <a:t> del </a:t>
            </a:r>
            <a:r>
              <a:rPr sz="2400" dirty="0" err="1">
                <a:solidFill>
                  <a:srgbClr val="363929"/>
                </a:solidFill>
              </a:rPr>
              <a:t>parto</a:t>
            </a:r>
            <a:r>
              <a:rPr sz="2400" dirty="0">
                <a:solidFill>
                  <a:srgbClr val="363929"/>
                </a:solidFill>
              </a:rPr>
              <a:t> por </a:t>
            </a:r>
            <a:r>
              <a:rPr sz="2400" dirty="0" err="1">
                <a:solidFill>
                  <a:srgbClr val="363929"/>
                </a:solidFill>
              </a:rPr>
              <a:t>autotransfusión</a:t>
            </a:r>
            <a:r>
              <a:rPr sz="2400" dirty="0">
                <a:solidFill>
                  <a:srgbClr val="363929"/>
                </a:solidFill>
              </a:rPr>
              <a:t> y </a:t>
            </a:r>
            <a:r>
              <a:rPr lang="en-US" sz="2400" dirty="0">
                <a:solidFill>
                  <a:srgbClr val="363929"/>
                </a:solidFill>
              </a:rPr>
              <a:t>la </a:t>
            </a:r>
            <a:r>
              <a:rPr lang="en-US" sz="2400" dirty="0" err="1">
                <a:solidFill>
                  <a:srgbClr val="363929"/>
                </a:solidFill>
              </a:rPr>
              <a:t>duplicación</a:t>
            </a:r>
            <a:r>
              <a:rPr lang="en-US" sz="2400" dirty="0">
                <a:solidFill>
                  <a:srgbClr val="363929"/>
                </a:solidFill>
              </a:rPr>
              <a:t> </a:t>
            </a:r>
            <a:r>
              <a:rPr sz="2400" dirty="0">
                <a:solidFill>
                  <a:srgbClr val="363929"/>
                </a:solidFill>
              </a:rPr>
              <a:t>del </a:t>
            </a:r>
            <a:r>
              <a:rPr sz="2400" dirty="0" err="1">
                <a:solidFill>
                  <a:srgbClr val="363929"/>
                </a:solidFill>
              </a:rPr>
              <a:t>gasto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cardíaco</a:t>
            </a:r>
            <a:r>
              <a:rPr sz="2400" dirty="0">
                <a:solidFill>
                  <a:srgbClr val="363929"/>
                </a:solidFill>
              </a:rPr>
              <a:t> (GC).</a:t>
            </a:r>
          </a:p>
          <a:p>
            <a:pPr marL="1378902" lvl="2" indent="-286702" algn="l">
              <a:lnSpc>
                <a:spcPct val="120000"/>
              </a:lnSpc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363929"/>
                </a:solidFill>
              </a:rPr>
              <a:t>GC </a:t>
            </a:r>
            <a:r>
              <a:rPr sz="2400" dirty="0" err="1">
                <a:solidFill>
                  <a:srgbClr val="363929"/>
                </a:solidFill>
              </a:rPr>
              <a:t>más</a:t>
            </a:r>
            <a:r>
              <a:rPr sz="2400" dirty="0">
                <a:solidFill>
                  <a:srgbClr val="363929"/>
                </a:solidFill>
              </a:rPr>
              <a:t> alto 24-48 h </a:t>
            </a:r>
            <a:r>
              <a:rPr sz="2400" dirty="0" err="1">
                <a:solidFill>
                  <a:srgbClr val="363929"/>
                </a:solidFill>
              </a:rPr>
              <a:t>posparto</a:t>
            </a:r>
            <a:r>
              <a:rPr sz="2400" dirty="0">
                <a:solidFill>
                  <a:srgbClr val="363929"/>
                </a:solidFill>
              </a:rPr>
              <a:t> (80 % por </a:t>
            </a:r>
            <a:r>
              <a:rPr sz="2400" dirty="0" err="1">
                <a:solidFill>
                  <a:srgbClr val="363929"/>
                </a:solidFill>
              </a:rPr>
              <a:t>encima</a:t>
            </a:r>
            <a:r>
              <a:rPr sz="2400" dirty="0">
                <a:solidFill>
                  <a:srgbClr val="363929"/>
                </a:solidFill>
              </a:rPr>
              <a:t> del </a:t>
            </a:r>
            <a:r>
              <a:rPr sz="2400" dirty="0" err="1">
                <a:solidFill>
                  <a:srgbClr val="363929"/>
                </a:solidFill>
              </a:rPr>
              <a:t>preparto</a:t>
            </a:r>
            <a:r>
              <a:rPr sz="2400" dirty="0">
                <a:solidFill>
                  <a:srgbClr val="363929"/>
                </a:solidFill>
              </a:rPr>
              <a:t>)</a:t>
            </a:r>
          </a:p>
          <a:p>
            <a:pPr lvl="0" algn="l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endParaRPr sz="2400" dirty="0">
              <a:solidFill>
                <a:srgbClr val="363929"/>
              </a:solidFill>
            </a:endParaRPr>
          </a:p>
          <a:p>
            <a:pPr marL="286702" lvl="0" indent="-286702" algn="l">
              <a:lnSpc>
                <a:spcPct val="120000"/>
              </a:lnSpc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363929"/>
                </a:solidFill>
              </a:rPr>
              <a:t>Alto </a:t>
            </a:r>
            <a:r>
              <a:rPr sz="2400" dirty="0" err="1">
                <a:solidFill>
                  <a:srgbClr val="363929"/>
                </a:solidFill>
              </a:rPr>
              <a:t>riesgo</a:t>
            </a:r>
            <a:r>
              <a:rPr sz="2400" dirty="0">
                <a:solidFill>
                  <a:srgbClr val="363929"/>
                </a:solidFill>
              </a:rPr>
              <a:t> con </a:t>
            </a:r>
            <a:r>
              <a:rPr sz="2400" dirty="0" err="1">
                <a:solidFill>
                  <a:srgbClr val="363929"/>
                </a:solidFill>
              </a:rPr>
              <a:t>disfunción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diastólica</a:t>
            </a:r>
            <a:r>
              <a:rPr sz="2400" dirty="0">
                <a:solidFill>
                  <a:srgbClr val="363929"/>
                </a:solidFill>
              </a:rPr>
              <a:t> por </a:t>
            </a:r>
            <a:r>
              <a:rPr sz="2400" dirty="0" err="1">
                <a:solidFill>
                  <a:srgbClr val="363929"/>
                </a:solidFill>
              </a:rPr>
              <a:t>cHTN</a:t>
            </a:r>
            <a:r>
              <a:rPr sz="2400" dirty="0">
                <a:solidFill>
                  <a:srgbClr val="363929"/>
                </a:solidFill>
              </a:rPr>
              <a:t> (</a:t>
            </a:r>
            <a:r>
              <a:rPr sz="2400" dirty="0" err="1">
                <a:solidFill>
                  <a:srgbClr val="363929"/>
                </a:solidFill>
              </a:rPr>
              <a:t>hipertrofia</a:t>
            </a:r>
            <a:r>
              <a:rPr sz="2400" dirty="0">
                <a:solidFill>
                  <a:srgbClr val="363929"/>
                </a:solidFill>
              </a:rPr>
              <a:t> ventricular </a:t>
            </a:r>
            <a:r>
              <a:rPr sz="2400" dirty="0" err="1">
                <a:solidFill>
                  <a:srgbClr val="363929"/>
                </a:solidFill>
              </a:rPr>
              <a:t>izquierda</a:t>
            </a:r>
            <a:r>
              <a:rPr sz="2400" dirty="0">
                <a:solidFill>
                  <a:srgbClr val="363929"/>
                </a:solidFill>
              </a:rPr>
              <a:t>/</a:t>
            </a:r>
            <a:r>
              <a:rPr sz="2400" dirty="0" err="1">
                <a:solidFill>
                  <a:srgbClr val="363929"/>
                </a:solidFill>
              </a:rPr>
              <a:t>poscarga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elevada</a:t>
            </a:r>
            <a:r>
              <a:rPr sz="2400" dirty="0">
                <a:solidFill>
                  <a:srgbClr val="363929"/>
                </a:solidFill>
              </a:rPr>
              <a:t>) o </a:t>
            </a:r>
            <a:r>
              <a:rPr sz="2400" dirty="0" err="1">
                <a:solidFill>
                  <a:srgbClr val="363929"/>
                </a:solidFill>
              </a:rPr>
              <a:t>preE</a:t>
            </a:r>
            <a:r>
              <a:rPr sz="2400" dirty="0">
                <a:solidFill>
                  <a:srgbClr val="363929"/>
                </a:solidFill>
              </a:rPr>
              <a:t> (los </a:t>
            </a:r>
            <a:r>
              <a:rPr sz="2400" dirty="0" err="1">
                <a:solidFill>
                  <a:srgbClr val="363929"/>
                </a:solidFill>
              </a:rPr>
              <a:t>mediadores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inflamatorios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placentarios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también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afectan</a:t>
            </a:r>
            <a:r>
              <a:rPr sz="2400" dirty="0">
                <a:solidFill>
                  <a:srgbClr val="363929"/>
                </a:solidFill>
              </a:rPr>
              <a:t> a los </a:t>
            </a:r>
            <a:r>
              <a:rPr sz="2400" dirty="0" err="1">
                <a:solidFill>
                  <a:srgbClr val="363929"/>
                </a:solidFill>
              </a:rPr>
              <a:t>miocitos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cardíacos</a:t>
            </a:r>
            <a:r>
              <a:rPr sz="2400" dirty="0">
                <a:solidFill>
                  <a:srgbClr val="363929"/>
                </a:solidFill>
              </a:rPr>
              <a:t>)</a:t>
            </a:r>
          </a:p>
          <a:p>
            <a:pPr marL="832802" lvl="1" indent="-286702" algn="l">
              <a:lnSpc>
                <a:spcPct val="120000"/>
              </a:lnSpc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400" dirty="0" err="1">
                <a:solidFill>
                  <a:srgbClr val="363929"/>
                </a:solidFill>
              </a:rPr>
              <a:t>Deterioro</a:t>
            </a:r>
            <a:r>
              <a:rPr sz="2400" dirty="0">
                <a:solidFill>
                  <a:srgbClr val="363929"/>
                </a:solidFill>
              </a:rPr>
              <a:t> de la </a:t>
            </a:r>
            <a:r>
              <a:rPr sz="2400" dirty="0" err="1">
                <a:solidFill>
                  <a:srgbClr val="363929"/>
                </a:solidFill>
              </a:rPr>
              <a:t>relajación</a:t>
            </a:r>
            <a:r>
              <a:rPr sz="2400" dirty="0">
                <a:solidFill>
                  <a:srgbClr val="363929"/>
                </a:solidFill>
              </a:rPr>
              <a:t> del VI ^^ </a:t>
            </a:r>
            <a:r>
              <a:rPr sz="2400" dirty="0" err="1">
                <a:solidFill>
                  <a:srgbClr val="363929"/>
                </a:solidFill>
              </a:rPr>
              <a:t>presión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venosa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pulmonar</a:t>
            </a:r>
            <a:r>
              <a:rPr sz="2400" dirty="0">
                <a:solidFill>
                  <a:srgbClr val="363929"/>
                </a:solidFill>
              </a:rPr>
              <a:t> y altera el </a:t>
            </a:r>
            <a:r>
              <a:rPr sz="2400" dirty="0" err="1">
                <a:solidFill>
                  <a:srgbClr val="363929"/>
                </a:solidFill>
              </a:rPr>
              <a:t>equilibrio</a:t>
            </a:r>
            <a:r>
              <a:rPr sz="2400" dirty="0">
                <a:solidFill>
                  <a:srgbClr val="363929"/>
                </a:solidFill>
              </a:rPr>
              <a:t> normal de Starling de </a:t>
            </a:r>
            <a:r>
              <a:rPr sz="2400" dirty="0" err="1">
                <a:solidFill>
                  <a:srgbClr val="363929"/>
                </a:solidFill>
              </a:rPr>
              <a:t>presiones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hidrostáticas</a:t>
            </a:r>
            <a:r>
              <a:rPr sz="2400" dirty="0">
                <a:solidFill>
                  <a:srgbClr val="363929"/>
                </a:solidFill>
              </a:rPr>
              <a:t>/</a:t>
            </a:r>
            <a:r>
              <a:rPr sz="2400" dirty="0" err="1">
                <a:solidFill>
                  <a:srgbClr val="363929"/>
                </a:solidFill>
              </a:rPr>
              <a:t>oncóticas</a:t>
            </a:r>
            <a:r>
              <a:rPr sz="2400" dirty="0">
                <a:solidFill>
                  <a:srgbClr val="363929"/>
                </a:solidFill>
              </a:rPr>
              <a:t>.</a:t>
            </a:r>
          </a:p>
          <a:p>
            <a:pPr lvl="0" algn="l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endParaRPr sz="2400" dirty="0">
              <a:solidFill>
                <a:srgbClr val="363929"/>
              </a:solidFill>
            </a:endParaRPr>
          </a:p>
          <a:p>
            <a:pPr marL="354965" lvl="0" indent="-354965" algn="l">
              <a:lnSpc>
                <a:spcPct val="120000"/>
              </a:lnSpc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363929"/>
                </a:solidFill>
              </a:rPr>
              <a:t>Los </a:t>
            </a:r>
            <a:r>
              <a:rPr sz="2400" dirty="0" err="1">
                <a:solidFill>
                  <a:srgbClr val="363929"/>
                </a:solidFill>
              </a:rPr>
              <a:t>pacientes</a:t>
            </a:r>
            <a:r>
              <a:rPr sz="2400" dirty="0">
                <a:solidFill>
                  <a:srgbClr val="363929"/>
                </a:solidFill>
              </a:rPr>
              <a:t> con edema </a:t>
            </a:r>
            <a:r>
              <a:rPr sz="2400" dirty="0" err="1">
                <a:solidFill>
                  <a:srgbClr val="363929"/>
                </a:solidFill>
              </a:rPr>
              <a:t>pulmonar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necesitan</a:t>
            </a:r>
            <a:r>
              <a:rPr sz="2400" dirty="0">
                <a:solidFill>
                  <a:srgbClr val="363929"/>
                </a:solidFill>
              </a:rPr>
              <a:t> un </a:t>
            </a:r>
            <a:r>
              <a:rPr sz="2400" dirty="0" err="1">
                <a:solidFill>
                  <a:srgbClr val="363929"/>
                </a:solidFill>
              </a:rPr>
              <a:t>manejo</a:t>
            </a:r>
            <a:r>
              <a:rPr sz="2400" dirty="0">
                <a:solidFill>
                  <a:srgbClr val="363929"/>
                </a:solidFill>
              </a:rPr>
              <a:t> continuo x al </a:t>
            </a:r>
            <a:r>
              <a:rPr sz="2400" dirty="0" err="1">
                <a:solidFill>
                  <a:srgbClr val="363929"/>
                </a:solidFill>
              </a:rPr>
              <a:t>menos</a:t>
            </a:r>
            <a:r>
              <a:rPr sz="2400" dirty="0">
                <a:solidFill>
                  <a:srgbClr val="363929"/>
                </a:solidFill>
              </a:rPr>
              <a:t> 72 horas </a:t>
            </a:r>
            <a:r>
              <a:rPr sz="2400" dirty="0" err="1">
                <a:solidFill>
                  <a:srgbClr val="363929"/>
                </a:solidFill>
              </a:rPr>
              <a:t>después</a:t>
            </a:r>
            <a:r>
              <a:rPr sz="2400" dirty="0">
                <a:solidFill>
                  <a:srgbClr val="363929"/>
                </a:solidFill>
              </a:rPr>
              <a:t> del </a:t>
            </a:r>
            <a:r>
              <a:rPr sz="2400" dirty="0" err="1">
                <a:solidFill>
                  <a:srgbClr val="363929"/>
                </a:solidFill>
              </a:rPr>
              <a:t>parto</a:t>
            </a:r>
            <a:r>
              <a:rPr sz="2400" dirty="0">
                <a:solidFill>
                  <a:srgbClr val="363929"/>
                </a:solidFill>
              </a:rPr>
              <a:t>.</a:t>
            </a:r>
          </a:p>
          <a:p>
            <a:pPr marL="1378902" lvl="2" indent="-286702" algn="l">
              <a:lnSpc>
                <a:spcPct val="120000"/>
              </a:lnSpc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363929"/>
                </a:solidFill>
              </a:rPr>
              <a:t>GC es </a:t>
            </a:r>
            <a:r>
              <a:rPr sz="2400" dirty="0" err="1">
                <a:solidFill>
                  <a:srgbClr val="363929"/>
                </a:solidFill>
              </a:rPr>
              <a:t>más</a:t>
            </a:r>
            <a:r>
              <a:rPr sz="2400" dirty="0">
                <a:solidFill>
                  <a:srgbClr val="363929"/>
                </a:solidFill>
              </a:rPr>
              <a:t> alto y los </a:t>
            </a:r>
            <a:r>
              <a:rPr sz="2400" dirty="0" err="1">
                <a:solidFill>
                  <a:srgbClr val="363929"/>
                </a:solidFill>
              </a:rPr>
              <a:t>eventos</a:t>
            </a:r>
            <a:r>
              <a:rPr sz="2400" dirty="0">
                <a:solidFill>
                  <a:srgbClr val="363929"/>
                </a:solidFill>
              </a:rPr>
              <a:t>/</a:t>
            </a:r>
            <a:r>
              <a:rPr sz="2400" dirty="0" err="1">
                <a:solidFill>
                  <a:srgbClr val="363929"/>
                </a:solidFill>
              </a:rPr>
              <a:t>fallos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cardiopulmonares</a:t>
            </a:r>
            <a:r>
              <a:rPr sz="2400" dirty="0">
                <a:solidFill>
                  <a:srgbClr val="363929"/>
                </a:solidFill>
              </a:rPr>
              <a:t> son los </a:t>
            </a:r>
            <a:r>
              <a:rPr sz="2400" dirty="0" err="1">
                <a:solidFill>
                  <a:srgbClr val="363929"/>
                </a:solidFill>
              </a:rPr>
              <a:t>más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probables</a:t>
            </a:r>
            <a:endParaRPr sz="2400" dirty="0">
              <a:solidFill>
                <a:srgbClr val="363929"/>
              </a:solidFill>
            </a:endParaRPr>
          </a:p>
          <a:p>
            <a:pPr marL="1925002" lvl="3" indent="-286702" algn="l">
              <a:lnSpc>
                <a:spcPct val="120000"/>
              </a:lnSpc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363929"/>
                </a:solidFill>
              </a:rPr>
              <a:t>GC </a:t>
            </a:r>
            <a:r>
              <a:rPr sz="2400" dirty="0" err="1">
                <a:solidFill>
                  <a:srgbClr val="363929"/>
                </a:solidFill>
              </a:rPr>
              <a:t>tarda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más</a:t>
            </a:r>
            <a:r>
              <a:rPr sz="2400" dirty="0">
                <a:solidFill>
                  <a:srgbClr val="363929"/>
                </a:solidFill>
              </a:rPr>
              <a:t> de 2 </a:t>
            </a:r>
            <a:r>
              <a:rPr sz="2400" dirty="0" err="1">
                <a:solidFill>
                  <a:srgbClr val="363929"/>
                </a:solidFill>
              </a:rPr>
              <a:t>semanas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en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volver</a:t>
            </a:r>
            <a:r>
              <a:rPr sz="2400" dirty="0">
                <a:solidFill>
                  <a:srgbClr val="363929"/>
                </a:solidFill>
              </a:rPr>
              <a:t> a los </a:t>
            </a:r>
            <a:r>
              <a:rPr sz="2400" dirty="0" err="1">
                <a:solidFill>
                  <a:srgbClr val="363929"/>
                </a:solidFill>
              </a:rPr>
              <a:t>niveles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previos</a:t>
            </a:r>
            <a:r>
              <a:rPr sz="2400" dirty="0">
                <a:solidFill>
                  <a:srgbClr val="363929"/>
                </a:solidFill>
              </a:rPr>
              <a:t> al </a:t>
            </a:r>
            <a:r>
              <a:rPr sz="2400" dirty="0" err="1">
                <a:solidFill>
                  <a:srgbClr val="363929"/>
                </a:solidFill>
              </a:rPr>
              <a:t>embarazo</a:t>
            </a:r>
            <a:r>
              <a:rPr sz="2400" dirty="0">
                <a:solidFill>
                  <a:srgbClr val="363929"/>
                </a:solidFill>
              </a:rPr>
              <a:t>.</a:t>
            </a:r>
          </a:p>
          <a:p>
            <a:pPr lvl="0" algn="l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endParaRPr sz="2400" dirty="0">
              <a:solidFill>
                <a:srgbClr val="363929"/>
              </a:solidFill>
            </a:endParaRPr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>
            <a:spLocks noGrp="1"/>
          </p:cNvSpPr>
          <p:nvPr>
            <p:ph type="title"/>
          </p:nvPr>
        </p:nvSpPr>
        <p:spPr>
          <a:xfrm>
            <a:off x="2044700" y="292627"/>
            <a:ext cx="9575800" cy="988636"/>
          </a:xfrm>
          <a:prstGeom prst="rect">
            <a:avLst/>
          </a:prstGeom>
          <a:solidFill>
            <a:srgbClr val="897592"/>
          </a:solidFill>
        </p:spPr>
        <p:txBody>
          <a:bodyPr/>
          <a:lstStyle>
            <a:lvl1pPr defTabSz="397763">
              <a:tabLst>
                <a:tab pos="1295400" algn="l"/>
              </a:tabLst>
              <a:defRPr sz="5916">
                <a:solidFill>
                  <a:srgbClr val="FFFFFF"/>
                </a:solidFill>
                <a:effectLst>
                  <a:outerShdw blurRad="22098" dist="22098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916">
                <a:solidFill>
                  <a:srgbClr val="FFFFFF"/>
                </a:solidFill>
                <a:effectLst>
                  <a:outerShdw blurRad="22098" dist="22098" dir="2700000" rotWithShape="0">
                    <a:srgbClr val="FFFFFF">
                      <a:alpha val="50000"/>
                    </a:srgbClr>
                  </a:outerShdw>
                </a:effectLst>
              </a:rPr>
              <a:t>EDEMA PULMONAR </a:t>
            </a:r>
          </a:p>
        </p:txBody>
      </p:sp>
      <p:sp>
        <p:nvSpPr>
          <p:cNvPr id="258" name="Shape 258"/>
          <p:cNvSpPr/>
          <p:nvPr/>
        </p:nvSpPr>
        <p:spPr>
          <a:xfrm>
            <a:off x="1164591" y="1321751"/>
            <a:ext cx="10820180" cy="8054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500" b="1" u="sng">
                <a:solidFill>
                  <a:srgbClr val="363929"/>
                </a:solidFill>
              </a:rPr>
              <a:t>SIGNOS/SÍNTOMAS: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63929"/>
                </a:solidFill>
              </a:rPr>
              <a:t>Dificultad para respirar, agitación, tos, taquicardia, taquipnea, crepitantes y sibilancias, caída de O2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500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500" b="1" u="sng">
                <a:solidFill>
                  <a:srgbClr val="363929"/>
                </a:solidFill>
              </a:rPr>
              <a:t>PRUEBAS: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63929"/>
                </a:solidFill>
              </a:rPr>
              <a:t>US pulmonar, CXR, eco transtorácico, ECG, gases en sangre arterial (PaO2), BNP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500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500" b="1" u="sng">
                <a:solidFill>
                  <a:srgbClr val="363929"/>
                </a:solidFill>
              </a:rPr>
              <a:t>MEDICAMENTOS: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63929"/>
                </a:solidFill>
              </a:rPr>
              <a:t>O2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63929"/>
                </a:solidFill>
              </a:rPr>
              <a:t>Lasix/furosemida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63929"/>
                </a:solidFill>
              </a:rPr>
              <a:t>Nitroglicerina y morfina (si HTN)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500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500" b="1" u="sng">
                <a:solidFill>
                  <a:srgbClr val="363929"/>
                </a:solidFill>
              </a:rPr>
              <a:t>MANEJO DE EDEMA: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63929"/>
                </a:solidFill>
              </a:rPr>
              <a:t>PEEP/CPAP/BIPAP/intubación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63929"/>
                </a:solidFill>
              </a:rPr>
              <a:t>restricción de líquidos</a:t>
            </a:r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>
            <a:spLocks noGrp="1"/>
          </p:cNvSpPr>
          <p:nvPr>
            <p:ph type="title"/>
          </p:nvPr>
        </p:nvSpPr>
        <p:spPr>
          <a:xfrm>
            <a:off x="2044700" y="292627"/>
            <a:ext cx="9575800" cy="988636"/>
          </a:xfrm>
          <a:prstGeom prst="rect">
            <a:avLst/>
          </a:prstGeom>
          <a:solidFill>
            <a:srgbClr val="897592"/>
          </a:solidFill>
        </p:spPr>
        <p:txBody>
          <a:bodyPr/>
          <a:lstStyle>
            <a:lvl1pPr defTabSz="397763">
              <a:tabLst>
                <a:tab pos="1295400" algn="l"/>
              </a:tabLst>
              <a:defRPr sz="5916">
                <a:solidFill>
                  <a:srgbClr val="FFFFFF"/>
                </a:solidFill>
                <a:effectLst>
                  <a:outerShdw blurRad="22098" dist="22098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916">
                <a:solidFill>
                  <a:srgbClr val="FFFFFF"/>
                </a:solidFill>
                <a:effectLst>
                  <a:outerShdw blurRad="22098" dist="22098" dir="2700000" rotWithShape="0">
                    <a:srgbClr val="FFFFFF">
                      <a:alpha val="50000"/>
                    </a:srgbClr>
                  </a:outerShdw>
                </a:effectLst>
              </a:rPr>
              <a:t>EDEMA PULMONAR </a:t>
            </a:r>
          </a:p>
        </p:txBody>
      </p:sp>
      <p:sp>
        <p:nvSpPr>
          <p:cNvPr id="261" name="Shape 261"/>
          <p:cNvSpPr/>
          <p:nvPr/>
        </p:nvSpPr>
        <p:spPr>
          <a:xfrm>
            <a:off x="1101563" y="1685488"/>
            <a:ext cx="10801674" cy="6937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100" b="1">
                <a:solidFill>
                  <a:srgbClr val="363929"/>
                </a:solidFill>
              </a:rPr>
              <a:t>DOS GRUPOS DE RIESGO DE EDEMA PULMONAR EN EL EMBARAZO: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 b="1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 b="1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5400" b="1">
                <a:solidFill>
                  <a:srgbClr val="3F970D"/>
                </a:solidFill>
              </a:rPr>
              <a:t>NO HIPERTENSIVO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63929"/>
                </a:solidFill>
              </a:rPr>
              <a:t>[tratamiento similar al de una paciente no embarazada]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6200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6200" b="1">
                <a:solidFill>
                  <a:srgbClr val="C82506"/>
                </a:solidFill>
              </a:rPr>
              <a:t>HIPERTENSIVO</a:t>
            </a:r>
            <a:endParaRPr sz="6200" b="1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63929"/>
                </a:solidFill>
              </a:rPr>
              <a:t>[PreE es exclusivo del embarazo con consideraciones especiales]</a:t>
            </a:r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>
            <a:spLocks noGrp="1"/>
          </p:cNvSpPr>
          <p:nvPr>
            <p:ph type="title"/>
          </p:nvPr>
        </p:nvSpPr>
        <p:spPr>
          <a:xfrm>
            <a:off x="2044700" y="292627"/>
            <a:ext cx="9575800" cy="988636"/>
          </a:xfrm>
          <a:prstGeom prst="rect">
            <a:avLst/>
          </a:prstGeom>
          <a:solidFill>
            <a:srgbClr val="897592"/>
          </a:solidFill>
        </p:spPr>
        <p:txBody>
          <a:bodyPr/>
          <a:lstStyle>
            <a:lvl1pPr defTabSz="397763">
              <a:tabLst>
                <a:tab pos="1295400" algn="l"/>
              </a:tabLst>
              <a:defRPr sz="5916">
                <a:solidFill>
                  <a:srgbClr val="FFFFFF"/>
                </a:solidFill>
                <a:effectLst>
                  <a:outerShdw blurRad="22098" dist="22098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916">
                <a:solidFill>
                  <a:srgbClr val="FFFFFF"/>
                </a:solidFill>
                <a:effectLst>
                  <a:outerShdw blurRad="22098" dist="22098" dir="2700000" rotWithShape="0">
                    <a:srgbClr val="FFFFFF">
                      <a:alpha val="50000"/>
                    </a:srgbClr>
                  </a:outerShdw>
                </a:effectLst>
              </a:rPr>
              <a:t>EDEMA PULMONAR </a:t>
            </a:r>
          </a:p>
        </p:txBody>
      </p:sp>
      <p:sp>
        <p:nvSpPr>
          <p:cNvPr id="264" name="Shape 264"/>
          <p:cNvSpPr/>
          <p:nvPr/>
        </p:nvSpPr>
        <p:spPr>
          <a:xfrm>
            <a:off x="1010920" y="1899443"/>
            <a:ext cx="11332469" cy="68386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b="1" u="sng">
                <a:solidFill>
                  <a:srgbClr val="4AA01A"/>
                </a:solidFill>
              </a:rPr>
              <a:t>NO HIPERTENSIVO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100">
              <a:solidFill>
                <a:srgbClr val="363929"/>
              </a:solidFill>
            </a:endParaRPr>
          </a:p>
          <a:p>
            <a:pPr marL="286702" lvl="0" indent="-28670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63929"/>
                </a:solidFill>
              </a:rPr>
              <a:t>Puede ser normotenso o hipotenso.</a:t>
            </a:r>
          </a:p>
          <a:p>
            <a:pPr marL="286702" lvl="0" indent="-28670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63929"/>
                </a:solidFill>
              </a:rPr>
              <a:t>Deterioro de la regulación del líquido intersticial pulmonar:</a:t>
            </a:r>
          </a:p>
          <a:p>
            <a:pPr marL="832802" lvl="1" indent="-28670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63929"/>
                </a:solidFill>
              </a:rPr>
              <a:t>Presión hidrostática, presión osmótica coloidal y permeabilidad capilar</a:t>
            </a:r>
          </a:p>
          <a:p>
            <a:pPr marL="286702" lvl="0" indent="-28670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63929"/>
                </a:solidFill>
              </a:rPr>
              <a:t>Reserva pulmonar reducida en el embarazo = tolerancia reducida a la hipoxia.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100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 b="1" u="sng">
                <a:solidFill>
                  <a:srgbClr val="4AA01A"/>
                </a:solidFill>
              </a:rPr>
              <a:t>CAUSAS:</a:t>
            </a:r>
          </a:p>
          <a:p>
            <a:pPr marL="286702" lvl="0" indent="-28670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63929"/>
                </a:solidFill>
              </a:rPr>
              <a:t>Tocólisis: el agonista β-2 aumenta el GC y la presión hidrostática</a:t>
            </a:r>
          </a:p>
          <a:p>
            <a:pPr marL="286702" lvl="0" indent="-28670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63929"/>
                </a:solidFill>
              </a:rPr>
              <a:t>Septicemia</a:t>
            </a:r>
          </a:p>
          <a:p>
            <a:pPr marL="286702" lvl="0" indent="-28670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63929"/>
                </a:solidFill>
              </a:rPr>
              <a:t>CV preexistente dx: mala función diastólica o sistólica</a:t>
            </a:r>
          </a:p>
          <a:p>
            <a:pPr marL="286702" lvl="0" indent="-28670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63929"/>
                </a:solidFill>
              </a:rPr>
              <a:t>CV dx por el embarazo (PPCM, insuficiencia cardíaca, cardiopatía isquémica)</a:t>
            </a:r>
          </a:p>
          <a:p>
            <a:pPr marL="286702" lvl="0" indent="-28670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63929"/>
                </a:solidFill>
              </a:rPr>
              <a:t>BB: reducen la contractilidad miocárdica</a:t>
            </a:r>
          </a:p>
          <a:p>
            <a:pPr marL="286702" lvl="0" indent="-28670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63929"/>
                </a:solidFill>
              </a:rPr>
              <a:t>Embolia de líquido amnióticoc (causa falla sistólica del VI)</a:t>
            </a:r>
          </a:p>
          <a:p>
            <a:pPr marL="286702" lvl="0" indent="-28670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63929"/>
                </a:solidFill>
              </a:rPr>
              <a:t>Aspiración</a:t>
            </a:r>
          </a:p>
          <a:p>
            <a:pPr marL="286702" lvl="0" indent="-28670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63929"/>
                </a:solidFill>
              </a:rPr>
              <a:t>Sobrecarga de líquidos intravenosos iatrogénicos</a:t>
            </a:r>
          </a:p>
          <a:p>
            <a:pPr marL="286702" lvl="0" indent="-28670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63929"/>
                </a:solidFill>
              </a:rPr>
              <a:t>Uso de esteroides: Celestone = Betametasona (para la madurez pulmonar fetal)</a:t>
            </a:r>
          </a:p>
          <a:p>
            <a:pPr marL="286702" lvl="0" indent="-28670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63929"/>
                </a:solidFill>
              </a:rPr>
              <a:t>El sulfato de magnesio (para neuroprotección en prematuros para pacientes sin HTA/PreE) puede causar depresión cardíaca directa o daño capilar directo</a:t>
            </a:r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/>
          <p:nvPr/>
        </p:nvSpPr>
        <p:spPr>
          <a:xfrm>
            <a:off x="1087643" y="2735737"/>
            <a:ext cx="11176674" cy="4282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100" b="1">
                <a:solidFill>
                  <a:srgbClr val="4AA01A"/>
                </a:solidFill>
              </a:rPr>
              <a:t>TRATAMIENTO: EP No Hipertensivo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300" b="1">
              <a:solidFill>
                <a:srgbClr val="4AA01A"/>
              </a:solidFill>
            </a:endParaRPr>
          </a:p>
          <a:p>
            <a:pPr marL="450532" lvl="0" indent="-45053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3300">
                <a:solidFill>
                  <a:srgbClr val="363929"/>
                </a:solidFill>
              </a:rPr>
              <a:t>Furosemida</a:t>
            </a:r>
          </a:p>
          <a:p>
            <a:pPr marL="450532" lvl="0" indent="-45053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3300">
                <a:solidFill>
                  <a:srgbClr val="363929"/>
                </a:solidFill>
              </a:rPr>
              <a:t>O2</a:t>
            </a:r>
          </a:p>
          <a:p>
            <a:pPr marL="450532" lvl="0" indent="-45053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3300">
                <a:solidFill>
                  <a:srgbClr val="363929"/>
                </a:solidFill>
              </a:rPr>
              <a:t>Restricción de líquidos</a:t>
            </a:r>
          </a:p>
          <a:p>
            <a:pPr marL="450532" lvl="0" indent="-450532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3300">
                <a:solidFill>
                  <a:srgbClr val="363929"/>
                </a:solidFill>
              </a:rPr>
              <a:t>PEEP/CPAP/BIPAP/intubación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300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300">
                <a:solidFill>
                  <a:srgbClr val="363929"/>
                </a:solidFill>
              </a:rPr>
              <a:t>[Igual que paciente no embarazada]</a:t>
            </a:r>
          </a:p>
        </p:txBody>
      </p:sp>
      <p:sp>
        <p:nvSpPr>
          <p:cNvPr id="267" name="Shape 267"/>
          <p:cNvSpPr>
            <a:spLocks noGrp="1"/>
          </p:cNvSpPr>
          <p:nvPr>
            <p:ph type="title"/>
          </p:nvPr>
        </p:nvSpPr>
        <p:spPr>
          <a:xfrm>
            <a:off x="2044700" y="292627"/>
            <a:ext cx="9575800" cy="988636"/>
          </a:xfrm>
          <a:prstGeom prst="rect">
            <a:avLst/>
          </a:prstGeom>
          <a:solidFill>
            <a:srgbClr val="897592"/>
          </a:solidFill>
        </p:spPr>
        <p:txBody>
          <a:bodyPr/>
          <a:lstStyle>
            <a:lvl1pPr defTabSz="397763">
              <a:tabLst>
                <a:tab pos="1295400" algn="l"/>
              </a:tabLst>
              <a:defRPr sz="5916">
                <a:solidFill>
                  <a:srgbClr val="FFFFFF"/>
                </a:solidFill>
                <a:effectLst>
                  <a:outerShdw blurRad="22098" dist="22098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916">
                <a:solidFill>
                  <a:srgbClr val="FFFFFF"/>
                </a:solidFill>
                <a:effectLst>
                  <a:outerShdw blurRad="22098" dist="22098" dir="2700000" rotWithShape="0">
                    <a:srgbClr val="FFFFFF">
                      <a:alpha val="50000"/>
                    </a:srgbClr>
                  </a:outerShdw>
                </a:effectLst>
              </a:rPr>
              <a:t>EDEMA PULMONAR </a:t>
            </a:r>
          </a:p>
        </p:txBody>
      </p: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/>
          <p:nvPr/>
        </p:nvSpPr>
        <p:spPr>
          <a:xfrm>
            <a:off x="770794" y="1354262"/>
            <a:ext cx="11856607" cy="76371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 b="1" dirty="0">
                <a:solidFill>
                  <a:srgbClr val="C82506"/>
                </a:solidFill>
              </a:rPr>
              <a:t>Edema </a:t>
            </a:r>
            <a:r>
              <a:rPr sz="4800" b="1" dirty="0" err="1">
                <a:solidFill>
                  <a:srgbClr val="C82506"/>
                </a:solidFill>
              </a:rPr>
              <a:t>Pulmonar</a:t>
            </a:r>
            <a:r>
              <a:rPr sz="4800" b="1" dirty="0">
                <a:solidFill>
                  <a:srgbClr val="C82506"/>
                </a:solidFill>
              </a:rPr>
              <a:t> </a:t>
            </a:r>
            <a:r>
              <a:rPr sz="4800" b="1" dirty="0" err="1">
                <a:solidFill>
                  <a:srgbClr val="C82506"/>
                </a:solidFill>
              </a:rPr>
              <a:t>Hipertensivo</a:t>
            </a:r>
            <a:endParaRPr sz="4800" dirty="0">
              <a:solidFill>
                <a:srgbClr val="363929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300" dirty="0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 u="sng" dirty="0">
                <a:solidFill>
                  <a:srgbClr val="FF5E3C"/>
                </a:solidFill>
              </a:rPr>
              <a:t>* </a:t>
            </a:r>
            <a:r>
              <a:rPr sz="2300" u="sng" dirty="0" err="1">
                <a:solidFill>
                  <a:srgbClr val="FF5E3C"/>
                </a:solidFill>
              </a:rPr>
              <a:t>Consideración</a:t>
            </a:r>
            <a:r>
              <a:rPr sz="2300" u="sng" dirty="0">
                <a:solidFill>
                  <a:srgbClr val="FF5E3C"/>
                </a:solidFill>
              </a:rPr>
              <a:t> de </a:t>
            </a:r>
            <a:r>
              <a:rPr sz="2300" u="sng" dirty="0" err="1">
                <a:solidFill>
                  <a:srgbClr val="FF5E3C"/>
                </a:solidFill>
              </a:rPr>
              <a:t>cesárea</a:t>
            </a:r>
            <a:r>
              <a:rPr sz="2300" u="sng" dirty="0">
                <a:solidFill>
                  <a:srgbClr val="FF5E3C"/>
                </a:solidFill>
              </a:rPr>
              <a:t> </a:t>
            </a:r>
            <a:r>
              <a:rPr sz="2300" u="sng" dirty="0" err="1">
                <a:solidFill>
                  <a:srgbClr val="FF5E3C"/>
                </a:solidFill>
              </a:rPr>
              <a:t>emergente</a:t>
            </a:r>
            <a:r>
              <a:rPr sz="2300" u="sng" dirty="0">
                <a:solidFill>
                  <a:srgbClr val="FF5E3C"/>
                </a:solidFill>
              </a:rPr>
              <a:t> </a:t>
            </a:r>
            <a:r>
              <a:rPr sz="2300" u="sng" dirty="0" err="1">
                <a:solidFill>
                  <a:srgbClr val="FF5E3C"/>
                </a:solidFill>
              </a:rPr>
              <a:t>si</a:t>
            </a:r>
            <a:r>
              <a:rPr sz="2300" u="sng" dirty="0">
                <a:solidFill>
                  <a:srgbClr val="FF5E3C"/>
                </a:solidFill>
              </a:rPr>
              <a:t> hay edema </a:t>
            </a:r>
            <a:r>
              <a:rPr sz="2300" u="sng" dirty="0" err="1">
                <a:solidFill>
                  <a:srgbClr val="FF5E3C"/>
                </a:solidFill>
              </a:rPr>
              <a:t>pulmonar</a:t>
            </a:r>
            <a:r>
              <a:rPr sz="2300" u="sng" dirty="0">
                <a:solidFill>
                  <a:srgbClr val="FF5E3C"/>
                </a:solidFill>
              </a:rPr>
              <a:t> </a:t>
            </a:r>
            <a:r>
              <a:rPr sz="2300" u="sng" dirty="0" err="1">
                <a:solidFill>
                  <a:srgbClr val="FF5E3C"/>
                </a:solidFill>
              </a:rPr>
              <a:t>agudo</a:t>
            </a:r>
            <a:r>
              <a:rPr sz="2300" u="sng" dirty="0">
                <a:solidFill>
                  <a:srgbClr val="FF5E3C"/>
                </a:solidFill>
              </a:rPr>
              <a:t> </a:t>
            </a:r>
            <a:r>
              <a:rPr sz="2300" u="sng" dirty="0" err="1">
                <a:solidFill>
                  <a:srgbClr val="FF5E3C"/>
                </a:solidFill>
              </a:rPr>
              <a:t>anteparto</a:t>
            </a:r>
            <a:r>
              <a:rPr sz="2300" u="sng" dirty="0">
                <a:solidFill>
                  <a:srgbClr val="FF5E3C"/>
                </a:solidFill>
              </a:rPr>
              <a:t>.*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600" dirty="0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 b="1" u="sng" dirty="0">
                <a:solidFill>
                  <a:srgbClr val="C82506"/>
                </a:solidFill>
              </a:rPr>
              <a:t>CAUSAS:</a:t>
            </a:r>
            <a:endParaRPr sz="2600" u="sng" dirty="0">
              <a:solidFill>
                <a:srgbClr val="363929"/>
              </a:solidFill>
            </a:endParaRPr>
          </a:p>
          <a:p>
            <a:pPr marL="259397" lvl="0" indent="-259397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 dirty="0">
                <a:solidFill>
                  <a:srgbClr val="363929"/>
                </a:solidFill>
              </a:rPr>
              <a:t>CHTN, PREE, SIPE, GHTN</a:t>
            </a:r>
          </a:p>
          <a:p>
            <a:pPr marL="259397" lvl="0" indent="-259397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 dirty="0" err="1">
                <a:solidFill>
                  <a:srgbClr val="363929"/>
                </a:solidFill>
              </a:rPr>
              <a:t>Consumo</a:t>
            </a:r>
            <a:r>
              <a:rPr sz="2600" dirty="0">
                <a:solidFill>
                  <a:srgbClr val="363929"/>
                </a:solidFill>
              </a:rPr>
              <a:t> de </a:t>
            </a:r>
            <a:r>
              <a:rPr sz="2600" dirty="0" err="1">
                <a:solidFill>
                  <a:srgbClr val="363929"/>
                </a:solidFill>
              </a:rPr>
              <a:t>drogas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ilícitas</a:t>
            </a:r>
            <a:r>
              <a:rPr sz="2600" dirty="0">
                <a:solidFill>
                  <a:srgbClr val="363929"/>
                </a:solidFill>
              </a:rPr>
              <a:t> —&gt; HTA</a:t>
            </a:r>
          </a:p>
          <a:p>
            <a:pPr marL="259397" lvl="0" indent="-259397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 dirty="0" err="1">
                <a:solidFill>
                  <a:srgbClr val="363929"/>
                </a:solidFill>
              </a:rPr>
              <a:t>Diagnóstico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endocrino</a:t>
            </a:r>
            <a:r>
              <a:rPr sz="2600" dirty="0">
                <a:solidFill>
                  <a:srgbClr val="363929"/>
                </a:solidFill>
              </a:rPr>
              <a:t>: </a:t>
            </a:r>
            <a:r>
              <a:rPr sz="2600" dirty="0" err="1">
                <a:solidFill>
                  <a:srgbClr val="363929"/>
                </a:solidFill>
              </a:rPr>
              <a:t>feocromocitoma</a:t>
            </a:r>
            <a:r>
              <a:rPr sz="2600" dirty="0">
                <a:solidFill>
                  <a:srgbClr val="363929"/>
                </a:solidFill>
              </a:rPr>
              <a:t>, </a:t>
            </a:r>
            <a:r>
              <a:rPr sz="2600" dirty="0" err="1">
                <a:solidFill>
                  <a:srgbClr val="363929"/>
                </a:solidFill>
              </a:rPr>
              <a:t>hipertiroidismo</a:t>
            </a:r>
            <a:endParaRPr sz="2600" dirty="0">
              <a:solidFill>
                <a:srgbClr val="363929"/>
              </a:solidFill>
            </a:endParaRPr>
          </a:p>
          <a:p>
            <a:pPr marL="259397" lvl="0" indent="-259397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 b="1" dirty="0" err="1">
                <a:solidFill>
                  <a:srgbClr val="C82506"/>
                </a:solidFill>
              </a:rPr>
              <a:t>PreE</a:t>
            </a:r>
            <a:r>
              <a:rPr sz="2600" b="1" dirty="0">
                <a:solidFill>
                  <a:srgbClr val="C82506"/>
                </a:solidFill>
              </a:rPr>
              <a:t>:</a:t>
            </a:r>
          </a:p>
          <a:p>
            <a:pPr marL="805497" lvl="1" indent="-259397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 dirty="0" err="1">
                <a:solidFill>
                  <a:srgbClr val="363929"/>
                </a:solidFill>
              </a:rPr>
              <a:t>Disfunción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diastólica</a:t>
            </a:r>
            <a:r>
              <a:rPr sz="2600" dirty="0">
                <a:solidFill>
                  <a:srgbClr val="363929"/>
                </a:solidFill>
              </a:rPr>
              <a:t> y PDFVI </a:t>
            </a:r>
            <a:r>
              <a:rPr sz="2600" dirty="0" err="1">
                <a:solidFill>
                  <a:srgbClr val="363929"/>
                </a:solidFill>
              </a:rPr>
              <a:t>más</a:t>
            </a:r>
            <a:r>
              <a:rPr sz="2600" dirty="0">
                <a:solidFill>
                  <a:srgbClr val="363929"/>
                </a:solidFill>
              </a:rPr>
              <a:t> alto (</a:t>
            </a:r>
            <a:r>
              <a:rPr sz="2600" dirty="0" err="1">
                <a:solidFill>
                  <a:srgbClr val="363929"/>
                </a:solidFill>
              </a:rPr>
              <a:t>presión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hidrostática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más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alta</a:t>
            </a:r>
            <a:r>
              <a:rPr sz="2600" dirty="0">
                <a:solidFill>
                  <a:srgbClr val="363929"/>
                </a:solidFill>
              </a:rPr>
              <a:t>)</a:t>
            </a:r>
          </a:p>
          <a:p>
            <a:pPr marL="805497" lvl="1" indent="-259397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 dirty="0" err="1">
                <a:solidFill>
                  <a:srgbClr val="363929"/>
                </a:solidFill>
              </a:rPr>
              <a:t>Reducción</a:t>
            </a:r>
            <a:r>
              <a:rPr sz="2600" dirty="0">
                <a:solidFill>
                  <a:srgbClr val="363929"/>
                </a:solidFill>
              </a:rPr>
              <a:t> de la </a:t>
            </a:r>
            <a:r>
              <a:rPr sz="2600" dirty="0" err="1">
                <a:solidFill>
                  <a:srgbClr val="363929"/>
                </a:solidFill>
              </a:rPr>
              <a:t>presión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osmótica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coloidal</a:t>
            </a:r>
            <a:r>
              <a:rPr sz="2600" dirty="0">
                <a:solidFill>
                  <a:srgbClr val="363929"/>
                </a:solidFill>
              </a:rPr>
              <a:t> del plasma, </a:t>
            </a:r>
            <a:r>
              <a:rPr sz="2600" dirty="0" err="1">
                <a:solidFill>
                  <a:srgbClr val="363929"/>
                </a:solidFill>
              </a:rPr>
              <a:t>presión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osmótica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coloidal</a:t>
            </a:r>
            <a:r>
              <a:rPr sz="2600" dirty="0">
                <a:solidFill>
                  <a:srgbClr val="363929"/>
                </a:solidFill>
              </a:rPr>
              <a:t> y </a:t>
            </a:r>
            <a:r>
              <a:rPr sz="2600" dirty="0" err="1">
                <a:solidFill>
                  <a:srgbClr val="363929"/>
                </a:solidFill>
              </a:rPr>
              <a:t>aumento</a:t>
            </a:r>
            <a:r>
              <a:rPr sz="2600" dirty="0">
                <a:solidFill>
                  <a:srgbClr val="363929"/>
                </a:solidFill>
              </a:rPr>
              <a:t> de la </a:t>
            </a:r>
            <a:r>
              <a:rPr sz="2600" dirty="0" err="1">
                <a:solidFill>
                  <a:srgbClr val="363929"/>
                </a:solidFill>
              </a:rPr>
              <a:t>permeabilidad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endotelial</a:t>
            </a:r>
            <a:endParaRPr sz="2600" dirty="0">
              <a:solidFill>
                <a:srgbClr val="363929"/>
              </a:solidFill>
            </a:endParaRPr>
          </a:p>
          <a:p>
            <a:pPr marL="805497" lvl="1" indent="-259397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 dirty="0">
                <a:solidFill>
                  <a:srgbClr val="363929"/>
                </a:solidFill>
              </a:rPr>
              <a:t>El </a:t>
            </a:r>
            <a:r>
              <a:rPr sz="2600" dirty="0" err="1">
                <a:solidFill>
                  <a:srgbClr val="363929"/>
                </a:solidFill>
              </a:rPr>
              <a:t>daño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endotelial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en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preE</a:t>
            </a:r>
            <a:r>
              <a:rPr sz="2600" dirty="0">
                <a:solidFill>
                  <a:srgbClr val="363929"/>
                </a:solidFill>
              </a:rPr>
              <a:t>/HELLP </a:t>
            </a:r>
            <a:r>
              <a:rPr sz="2600" dirty="0" err="1">
                <a:solidFill>
                  <a:srgbClr val="363929"/>
                </a:solidFill>
              </a:rPr>
              <a:t>aumenta</a:t>
            </a:r>
            <a:r>
              <a:rPr sz="2600" dirty="0">
                <a:solidFill>
                  <a:srgbClr val="363929"/>
                </a:solidFill>
              </a:rPr>
              <a:t> la </a:t>
            </a:r>
            <a:r>
              <a:rPr sz="2600" dirty="0" err="1">
                <a:solidFill>
                  <a:srgbClr val="363929"/>
                </a:solidFill>
              </a:rPr>
              <a:t>permeabilidad</a:t>
            </a:r>
            <a:r>
              <a:rPr sz="2600" dirty="0">
                <a:solidFill>
                  <a:srgbClr val="363929"/>
                </a:solidFill>
              </a:rPr>
              <a:t> de la </a:t>
            </a:r>
            <a:r>
              <a:rPr sz="2600" dirty="0" err="1">
                <a:solidFill>
                  <a:srgbClr val="363929"/>
                </a:solidFill>
              </a:rPr>
              <a:t>membrana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capilar</a:t>
            </a:r>
            <a:endParaRPr sz="2600" dirty="0">
              <a:solidFill>
                <a:srgbClr val="363929"/>
              </a:solidFill>
            </a:endParaRPr>
          </a:p>
          <a:p>
            <a:pPr marL="805497" lvl="1" indent="-259397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 dirty="0">
                <a:solidFill>
                  <a:srgbClr val="363929"/>
                </a:solidFill>
              </a:rPr>
              <a:t>El </a:t>
            </a:r>
            <a:r>
              <a:rPr sz="2600" dirty="0" err="1">
                <a:solidFill>
                  <a:srgbClr val="363929"/>
                </a:solidFill>
              </a:rPr>
              <a:t>sulfato</a:t>
            </a:r>
            <a:r>
              <a:rPr sz="2600" dirty="0">
                <a:solidFill>
                  <a:srgbClr val="363929"/>
                </a:solidFill>
              </a:rPr>
              <a:t> de </a:t>
            </a:r>
            <a:r>
              <a:rPr sz="2600" dirty="0" err="1">
                <a:solidFill>
                  <a:srgbClr val="363929"/>
                </a:solidFill>
              </a:rPr>
              <a:t>magnesio</a:t>
            </a:r>
            <a:r>
              <a:rPr sz="2600" dirty="0">
                <a:solidFill>
                  <a:srgbClr val="363929"/>
                </a:solidFill>
              </a:rPr>
              <a:t> para la </a:t>
            </a:r>
            <a:r>
              <a:rPr sz="2600" dirty="0" err="1">
                <a:solidFill>
                  <a:srgbClr val="363929"/>
                </a:solidFill>
              </a:rPr>
              <a:t>prevención</a:t>
            </a:r>
            <a:r>
              <a:rPr sz="2600" dirty="0">
                <a:solidFill>
                  <a:srgbClr val="363929"/>
                </a:solidFill>
              </a:rPr>
              <a:t> de </a:t>
            </a:r>
            <a:r>
              <a:rPr sz="2600" dirty="0" err="1">
                <a:solidFill>
                  <a:srgbClr val="363929"/>
                </a:solidFill>
              </a:rPr>
              <a:t>convulsiones</a:t>
            </a:r>
            <a:r>
              <a:rPr sz="2600" dirty="0">
                <a:solidFill>
                  <a:srgbClr val="363929"/>
                </a:solidFill>
              </a:rPr>
              <a:t> es un factor de </a:t>
            </a:r>
            <a:r>
              <a:rPr sz="2600" dirty="0" err="1">
                <a:solidFill>
                  <a:srgbClr val="363929"/>
                </a:solidFill>
              </a:rPr>
              <a:t>riesgo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independiente</a:t>
            </a:r>
            <a:r>
              <a:rPr sz="2600" dirty="0">
                <a:solidFill>
                  <a:srgbClr val="363929"/>
                </a:solidFill>
              </a:rPr>
              <a:t> para el edema </a:t>
            </a:r>
            <a:r>
              <a:rPr sz="2600" dirty="0" err="1">
                <a:solidFill>
                  <a:srgbClr val="363929"/>
                </a:solidFill>
              </a:rPr>
              <a:t>pulmonar</a:t>
            </a:r>
            <a:r>
              <a:rPr sz="2600" dirty="0">
                <a:solidFill>
                  <a:srgbClr val="363929"/>
                </a:solidFill>
              </a:rPr>
              <a:t>, por </a:t>
            </a:r>
            <a:r>
              <a:rPr sz="2600" dirty="0" err="1">
                <a:solidFill>
                  <a:srgbClr val="363929"/>
                </a:solidFill>
              </a:rPr>
              <a:t>depresión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cardíaca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directa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teorizada</a:t>
            </a:r>
            <a:r>
              <a:rPr sz="2600" dirty="0">
                <a:solidFill>
                  <a:srgbClr val="363929"/>
                </a:solidFill>
              </a:rPr>
              <a:t> y </a:t>
            </a:r>
            <a:r>
              <a:rPr sz="2600" dirty="0" err="1">
                <a:solidFill>
                  <a:srgbClr val="363929"/>
                </a:solidFill>
              </a:rPr>
              <a:t>daño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capilar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directo</a:t>
            </a:r>
            <a:endParaRPr sz="2600" dirty="0">
              <a:solidFill>
                <a:srgbClr val="363929"/>
              </a:solidFill>
            </a:endParaRPr>
          </a:p>
          <a:p>
            <a:pPr marL="805497" lvl="1" indent="-259397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 dirty="0">
                <a:solidFill>
                  <a:srgbClr val="363929"/>
                </a:solidFill>
              </a:rPr>
              <a:t>Crisis HTA</a:t>
            </a:r>
          </a:p>
        </p:txBody>
      </p:sp>
      <p:sp>
        <p:nvSpPr>
          <p:cNvPr id="270" name="Shape 270"/>
          <p:cNvSpPr>
            <a:spLocks noGrp="1"/>
          </p:cNvSpPr>
          <p:nvPr>
            <p:ph type="title"/>
          </p:nvPr>
        </p:nvSpPr>
        <p:spPr>
          <a:xfrm>
            <a:off x="2044700" y="292627"/>
            <a:ext cx="9575800" cy="988636"/>
          </a:xfrm>
          <a:prstGeom prst="rect">
            <a:avLst/>
          </a:prstGeom>
          <a:solidFill>
            <a:srgbClr val="897592"/>
          </a:solidFill>
        </p:spPr>
        <p:txBody>
          <a:bodyPr/>
          <a:lstStyle>
            <a:lvl1pPr defTabSz="397763">
              <a:tabLst>
                <a:tab pos="1295400" algn="l"/>
              </a:tabLst>
              <a:defRPr sz="5916">
                <a:solidFill>
                  <a:srgbClr val="FFFFFF"/>
                </a:solidFill>
                <a:effectLst>
                  <a:outerShdw blurRad="22098" dist="22098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916">
                <a:solidFill>
                  <a:srgbClr val="FFFFFF"/>
                </a:solidFill>
                <a:effectLst>
                  <a:outerShdw blurRad="22098" dist="22098" dir="2700000" rotWithShape="0">
                    <a:srgbClr val="FFFFFF">
                      <a:alpha val="50000"/>
                    </a:srgbClr>
                  </a:outerShdw>
                </a:effectLst>
              </a:rPr>
              <a:t>EDEMA PULMONAR </a:t>
            </a:r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>
            <a:spLocks noGrp="1"/>
          </p:cNvSpPr>
          <p:nvPr>
            <p:ph type="title"/>
          </p:nvPr>
        </p:nvSpPr>
        <p:spPr>
          <a:xfrm>
            <a:off x="2044700" y="292627"/>
            <a:ext cx="9575800" cy="988636"/>
          </a:xfrm>
          <a:prstGeom prst="rect">
            <a:avLst/>
          </a:prstGeom>
          <a:solidFill>
            <a:srgbClr val="897592"/>
          </a:solidFill>
        </p:spPr>
        <p:txBody>
          <a:bodyPr/>
          <a:lstStyle>
            <a:lvl1pPr defTabSz="397763">
              <a:tabLst>
                <a:tab pos="1295400" algn="l"/>
              </a:tabLst>
              <a:defRPr sz="5916">
                <a:solidFill>
                  <a:srgbClr val="FFFFFF"/>
                </a:solidFill>
                <a:effectLst>
                  <a:outerShdw blurRad="22098" dist="22098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916">
                <a:solidFill>
                  <a:srgbClr val="FFFFFF"/>
                </a:solidFill>
                <a:effectLst>
                  <a:outerShdw blurRad="22098" dist="22098" dir="2700000" rotWithShape="0">
                    <a:srgbClr val="FFFFFF">
                      <a:alpha val="50000"/>
                    </a:srgbClr>
                  </a:outerShdw>
                </a:effectLst>
              </a:rPr>
              <a:t>EDEMA PULMONAR </a:t>
            </a:r>
          </a:p>
        </p:txBody>
      </p:sp>
      <p:sp>
        <p:nvSpPr>
          <p:cNvPr id="273" name="Shape 273"/>
          <p:cNvSpPr/>
          <p:nvPr/>
        </p:nvSpPr>
        <p:spPr>
          <a:xfrm>
            <a:off x="880657" y="2301632"/>
            <a:ext cx="11903886" cy="4763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 b="1" u="sng">
                <a:solidFill>
                  <a:srgbClr val="C82506"/>
                </a:solidFill>
              </a:rPr>
              <a:t>Tratamiento: EP HIPERTENSIVO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endParaRPr sz="3800" u="sng">
              <a:solidFill>
                <a:srgbClr val="363929"/>
              </a:solidFill>
            </a:endParaRPr>
          </a:p>
          <a:p>
            <a:pPr marL="314007" lvl="0" indent="-314007" algn="l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63929"/>
                </a:solidFill>
              </a:rPr>
              <a:t> Reducción de la PREcarga y la POScarga del VI/RVS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800">
              <a:solidFill>
                <a:srgbClr val="363929"/>
              </a:solidFill>
            </a:endParaRPr>
          </a:p>
          <a:p>
            <a:pPr marL="314007" lvl="0" indent="-314007" algn="l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63929"/>
                </a:solidFill>
              </a:rPr>
              <a:t>Reducción/prevención de la isquemia miocárdica</a:t>
            </a:r>
          </a:p>
          <a:p>
            <a:pPr marL="314007" lvl="0" indent="-314007" algn="l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endParaRPr sz="3800">
              <a:solidFill>
                <a:srgbClr val="363929"/>
              </a:solidFill>
            </a:endParaRPr>
          </a:p>
          <a:p>
            <a:pPr marL="314007" lvl="0" indent="-314007" algn="l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63929"/>
                </a:solidFill>
              </a:rPr>
              <a:t>O2 y ventilación adecuados con eliminación del edema pulmonar</a:t>
            </a:r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/>
          <p:nvPr/>
        </p:nvSpPr>
        <p:spPr>
          <a:xfrm>
            <a:off x="1076854" y="960013"/>
            <a:ext cx="11511491" cy="86126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 dirty="0">
                <a:solidFill>
                  <a:srgbClr val="363929"/>
                </a:solidFill>
              </a:rPr>
              <a:t>     </a:t>
            </a:r>
            <a:r>
              <a:rPr sz="3200" b="1" u="sng" dirty="0" err="1">
                <a:solidFill>
                  <a:srgbClr val="C82506"/>
                </a:solidFill>
              </a:rPr>
              <a:t>Tratamiento</a:t>
            </a:r>
            <a:r>
              <a:rPr sz="3200" b="1" u="sng" dirty="0">
                <a:solidFill>
                  <a:srgbClr val="C82506"/>
                </a:solidFill>
              </a:rPr>
              <a:t> y </a:t>
            </a:r>
            <a:r>
              <a:rPr sz="3200" b="1" u="sng" dirty="0" err="1">
                <a:solidFill>
                  <a:srgbClr val="C82506"/>
                </a:solidFill>
              </a:rPr>
              <a:t>dosis</a:t>
            </a:r>
            <a:r>
              <a:rPr sz="3200" b="1" u="sng" dirty="0">
                <a:solidFill>
                  <a:srgbClr val="C82506"/>
                </a:solidFill>
              </a:rPr>
              <a:t>: HTA Edema </a:t>
            </a:r>
            <a:r>
              <a:rPr sz="3200" b="1" u="sng" dirty="0" err="1">
                <a:solidFill>
                  <a:srgbClr val="C82506"/>
                </a:solidFill>
              </a:rPr>
              <a:t>Pulmonar</a:t>
            </a:r>
            <a:endParaRPr sz="3200" u="sng" dirty="0">
              <a:solidFill>
                <a:srgbClr val="363929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1900" dirty="0">
              <a:solidFill>
                <a:srgbClr val="363929"/>
              </a:solidFill>
            </a:endParaRPr>
          </a:p>
          <a:p>
            <a:pPr marL="327660" lvl="0" indent="-327660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363929"/>
                </a:solidFill>
              </a:rPr>
              <a:t>O2 y </a:t>
            </a:r>
            <a:r>
              <a:rPr sz="2400" dirty="0" err="1">
                <a:solidFill>
                  <a:srgbClr val="363929"/>
                </a:solidFill>
              </a:rPr>
              <a:t>ventilación</a:t>
            </a:r>
            <a:endParaRPr sz="2400" dirty="0">
              <a:solidFill>
                <a:srgbClr val="363929"/>
              </a:solidFill>
            </a:endParaRPr>
          </a:p>
          <a:p>
            <a:pPr marL="327660" lvl="0" indent="-327660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400" dirty="0" err="1">
                <a:solidFill>
                  <a:srgbClr val="363929"/>
                </a:solidFill>
              </a:rPr>
              <a:t>Nitroglicerina</a:t>
            </a:r>
            <a:r>
              <a:rPr lang="en-US" sz="2400" dirty="0">
                <a:solidFill>
                  <a:srgbClr val="363929"/>
                </a:solidFill>
              </a:rPr>
              <a:t>*</a:t>
            </a:r>
            <a:r>
              <a:rPr sz="2400" dirty="0">
                <a:solidFill>
                  <a:srgbClr val="363929"/>
                </a:solidFill>
              </a:rPr>
              <a:t> y furosemid</a:t>
            </a:r>
            <a:r>
              <a:rPr lang="en-US" sz="2400" dirty="0">
                <a:solidFill>
                  <a:srgbClr val="363929"/>
                </a:solidFill>
              </a:rPr>
              <a:t>e* (labetalol </a:t>
            </a:r>
            <a:r>
              <a:rPr lang="en-US" sz="2400" dirty="0" err="1">
                <a:solidFill>
                  <a:srgbClr val="363929"/>
                </a:solidFill>
              </a:rPr>
              <a:t>baja</a:t>
            </a:r>
            <a:r>
              <a:rPr lang="en-US" sz="2400" dirty="0">
                <a:solidFill>
                  <a:srgbClr val="363929"/>
                </a:solidFill>
              </a:rPr>
              <a:t> la </a:t>
            </a:r>
            <a:r>
              <a:rPr lang="en-US" sz="2400" dirty="0" err="1">
                <a:solidFill>
                  <a:srgbClr val="363929"/>
                </a:solidFill>
              </a:rPr>
              <a:t>contractilidad</a:t>
            </a:r>
            <a:r>
              <a:rPr lang="en-US" sz="2400" dirty="0">
                <a:solidFill>
                  <a:srgbClr val="363929"/>
                </a:solidFill>
              </a:rPr>
              <a:t>, </a:t>
            </a:r>
            <a:r>
              <a:rPr lang="en-US" sz="2400" dirty="0" err="1">
                <a:solidFill>
                  <a:srgbClr val="363929"/>
                </a:solidFill>
              </a:rPr>
              <a:t>hidralazina</a:t>
            </a:r>
            <a:r>
              <a:rPr lang="en-US" sz="2400" dirty="0">
                <a:solidFill>
                  <a:srgbClr val="363929"/>
                </a:solidFill>
              </a:rPr>
              <a:t> &gt;10 min</a:t>
            </a:r>
          </a:p>
          <a:p>
            <a:pPr marL="327660" lvl="0" indent="-327660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endParaRPr sz="2400" dirty="0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b="1" u="sng" dirty="0" err="1">
                <a:solidFill>
                  <a:srgbClr val="C82506"/>
                </a:solidFill>
              </a:rPr>
              <a:t>Nitroglicerina</a:t>
            </a:r>
            <a:r>
              <a:rPr sz="2400" b="1" u="sng" dirty="0">
                <a:solidFill>
                  <a:srgbClr val="C82506"/>
                </a:solidFill>
              </a:rPr>
              <a:t>:</a:t>
            </a:r>
            <a:endParaRPr sz="2400" b="1" u="sng" dirty="0">
              <a:solidFill>
                <a:srgbClr val="363929"/>
              </a:solidFill>
            </a:endParaRPr>
          </a:p>
          <a:p>
            <a:pPr marL="327660" lvl="0" indent="-327660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363929"/>
                </a:solidFill>
              </a:rPr>
              <a:t>IV: 5 mcg/min, </a:t>
            </a:r>
            <a:r>
              <a:rPr sz="2400" dirty="0" err="1">
                <a:solidFill>
                  <a:srgbClr val="363929"/>
                </a:solidFill>
              </a:rPr>
              <a:t>aumentando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gradualmente</a:t>
            </a:r>
            <a:r>
              <a:rPr sz="2400" dirty="0">
                <a:solidFill>
                  <a:srgbClr val="363929"/>
                </a:solidFill>
              </a:rPr>
              <a:t> Q 3–5 min, hasta un </a:t>
            </a:r>
            <a:r>
              <a:rPr sz="2400" dirty="0" err="1">
                <a:solidFill>
                  <a:srgbClr val="363929"/>
                </a:solidFill>
              </a:rPr>
              <a:t>máximo</a:t>
            </a:r>
            <a:r>
              <a:rPr sz="2400" dirty="0">
                <a:solidFill>
                  <a:srgbClr val="363929"/>
                </a:solidFill>
              </a:rPr>
              <a:t> de 100 mcg/min</a:t>
            </a:r>
          </a:p>
          <a:p>
            <a:pPr marL="873760" lvl="1" indent="-327660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300" dirty="0" err="1">
                <a:solidFill>
                  <a:srgbClr val="363929"/>
                </a:solidFill>
              </a:rPr>
              <a:t>E</a:t>
            </a:r>
            <a:r>
              <a:rPr lang="en-US" sz="2300" dirty="0" err="1">
                <a:solidFill>
                  <a:srgbClr val="363929"/>
                </a:solidFill>
              </a:rPr>
              <a:t>pinefrina</a:t>
            </a:r>
            <a:r>
              <a:rPr lang="en-US" sz="2300" dirty="0">
                <a:solidFill>
                  <a:srgbClr val="363929"/>
                </a:solidFill>
              </a:rPr>
              <a:t> </a:t>
            </a:r>
            <a:r>
              <a:rPr lang="en-US" sz="2300" dirty="0" err="1">
                <a:solidFill>
                  <a:srgbClr val="363929"/>
                </a:solidFill>
              </a:rPr>
              <a:t>en</a:t>
            </a:r>
            <a:r>
              <a:rPr lang="en-US" sz="2300" dirty="0">
                <a:solidFill>
                  <a:srgbClr val="363929"/>
                </a:solidFill>
              </a:rPr>
              <a:t> </a:t>
            </a:r>
            <a:r>
              <a:rPr lang="en-US" sz="2300" dirty="0" err="1">
                <a:solidFill>
                  <a:srgbClr val="363929"/>
                </a:solidFill>
              </a:rPr>
              <a:t>dosis</a:t>
            </a:r>
            <a:r>
              <a:rPr lang="en-US" sz="2300" dirty="0">
                <a:solidFill>
                  <a:srgbClr val="363929"/>
                </a:solidFill>
              </a:rPr>
              <a:t> </a:t>
            </a:r>
            <a:r>
              <a:rPr lang="en-US" sz="2300" dirty="0" err="1">
                <a:solidFill>
                  <a:srgbClr val="363929"/>
                </a:solidFill>
              </a:rPr>
              <a:t>baja</a:t>
            </a:r>
            <a:r>
              <a:rPr lang="en-US" sz="2300" dirty="0">
                <a:solidFill>
                  <a:srgbClr val="363929"/>
                </a:solidFill>
              </a:rPr>
              <a:t> </a:t>
            </a:r>
            <a:r>
              <a:rPr lang="en-US" sz="2300" dirty="0" err="1">
                <a:solidFill>
                  <a:srgbClr val="363929"/>
                </a:solidFill>
              </a:rPr>
              <a:t>si</a:t>
            </a:r>
            <a:r>
              <a:rPr lang="en-US" sz="2300" dirty="0">
                <a:solidFill>
                  <a:srgbClr val="363929"/>
                </a:solidFill>
              </a:rPr>
              <a:t> </a:t>
            </a:r>
            <a:r>
              <a:rPr sz="2300" dirty="0">
                <a:solidFill>
                  <a:srgbClr val="363929"/>
                </a:solidFill>
              </a:rPr>
              <a:t>HOTN (3-5mcg: Beta&gt;&gt;Alfa** ^ </a:t>
            </a:r>
            <a:r>
              <a:rPr sz="2300" dirty="0" err="1">
                <a:solidFill>
                  <a:srgbClr val="363929"/>
                </a:solidFill>
              </a:rPr>
              <a:t>contractilidad</a:t>
            </a:r>
            <a:r>
              <a:rPr sz="2300" dirty="0">
                <a:solidFill>
                  <a:srgbClr val="363929"/>
                </a:solidFill>
              </a:rPr>
              <a:t>, </a:t>
            </a:r>
            <a:r>
              <a:rPr sz="2300" dirty="0" err="1">
                <a:solidFill>
                  <a:srgbClr val="363929"/>
                </a:solidFill>
              </a:rPr>
              <a:t>mejorar</a:t>
            </a:r>
            <a:r>
              <a:rPr sz="2300" dirty="0">
                <a:solidFill>
                  <a:srgbClr val="363929"/>
                </a:solidFill>
              </a:rPr>
              <a:t> </a:t>
            </a:r>
            <a:r>
              <a:rPr sz="2300" dirty="0" err="1">
                <a:solidFill>
                  <a:srgbClr val="363929"/>
                </a:solidFill>
              </a:rPr>
              <a:t>flujo</a:t>
            </a:r>
            <a:r>
              <a:rPr sz="2300" dirty="0">
                <a:solidFill>
                  <a:srgbClr val="363929"/>
                </a:solidFill>
              </a:rPr>
              <a:t> de </a:t>
            </a:r>
            <a:r>
              <a:rPr sz="2300" dirty="0" err="1">
                <a:solidFill>
                  <a:srgbClr val="363929"/>
                </a:solidFill>
              </a:rPr>
              <a:t>sangre</a:t>
            </a:r>
            <a:r>
              <a:rPr sz="2300" dirty="0">
                <a:solidFill>
                  <a:srgbClr val="363929"/>
                </a:solidFill>
              </a:rPr>
              <a:t> por la VA)</a:t>
            </a:r>
          </a:p>
          <a:p>
            <a:pPr marL="327660" lvl="0" indent="-327660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363929"/>
                </a:solidFill>
              </a:rPr>
              <a:t>Aerosol sublingual: (400 mcg, 1 a 2 </a:t>
            </a:r>
            <a:r>
              <a:rPr sz="2400" dirty="0" err="1">
                <a:solidFill>
                  <a:srgbClr val="363929"/>
                </a:solidFill>
              </a:rPr>
              <a:t>inhalaciones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cada</a:t>
            </a:r>
            <a:r>
              <a:rPr sz="2400" dirty="0">
                <a:solidFill>
                  <a:srgbClr val="363929"/>
                </a:solidFill>
              </a:rPr>
              <a:t> 5 a 10 </a:t>
            </a:r>
            <a:r>
              <a:rPr sz="2400" dirty="0" err="1">
                <a:solidFill>
                  <a:srgbClr val="363929"/>
                </a:solidFill>
              </a:rPr>
              <a:t>minutos</a:t>
            </a:r>
            <a:endParaRPr sz="2400" dirty="0">
              <a:solidFill>
                <a:srgbClr val="363929"/>
              </a:solidFill>
            </a:endParaRPr>
          </a:p>
          <a:p>
            <a:pPr marL="873760" lvl="1" indent="-327660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400" dirty="0" err="1">
                <a:solidFill>
                  <a:srgbClr val="363929"/>
                </a:solidFill>
              </a:rPr>
              <a:t>Reduzca</a:t>
            </a:r>
            <a:r>
              <a:rPr sz="2400" dirty="0">
                <a:solidFill>
                  <a:srgbClr val="363929"/>
                </a:solidFill>
              </a:rPr>
              <a:t> la PAS/PAD 30 mmHg </a:t>
            </a:r>
            <a:r>
              <a:rPr sz="2400" dirty="0" err="1">
                <a:solidFill>
                  <a:srgbClr val="363929"/>
                </a:solidFill>
              </a:rPr>
              <a:t>durante</a:t>
            </a:r>
            <a:r>
              <a:rPr sz="2400" dirty="0">
                <a:solidFill>
                  <a:srgbClr val="363929"/>
                </a:solidFill>
              </a:rPr>
              <a:t> 3 a 5 min, </a:t>
            </a:r>
            <a:r>
              <a:rPr sz="2400" dirty="0" err="1">
                <a:solidFill>
                  <a:srgbClr val="363929"/>
                </a:solidFill>
              </a:rPr>
              <a:t>luego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reduzca</a:t>
            </a:r>
            <a:r>
              <a:rPr sz="2400" dirty="0">
                <a:solidFill>
                  <a:srgbClr val="363929"/>
                </a:solidFill>
              </a:rPr>
              <a:t> mas lento a ~140/90 mmHg.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b="1" u="sng" dirty="0" err="1">
                <a:solidFill>
                  <a:srgbClr val="C82506"/>
                </a:solidFill>
              </a:rPr>
              <a:t>Furosemida</a:t>
            </a:r>
            <a:r>
              <a:rPr sz="2400" b="1" u="sng" dirty="0">
                <a:solidFill>
                  <a:srgbClr val="C82506"/>
                </a:solidFill>
              </a:rPr>
              <a:t>:</a:t>
            </a:r>
            <a:endParaRPr sz="2400" b="1" u="sng" dirty="0">
              <a:solidFill>
                <a:srgbClr val="363929"/>
              </a:solidFill>
            </a:endParaRPr>
          </a:p>
          <a:p>
            <a:pPr marL="327660" lvl="0" indent="-327660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363929"/>
                </a:solidFill>
              </a:rPr>
              <a:t>IV: 20–40 mg </a:t>
            </a:r>
            <a:r>
              <a:rPr sz="2400" dirty="0" err="1">
                <a:solidFill>
                  <a:srgbClr val="363929"/>
                </a:solidFill>
              </a:rPr>
              <a:t>durante</a:t>
            </a:r>
            <a:r>
              <a:rPr sz="2400" dirty="0">
                <a:solidFill>
                  <a:srgbClr val="363929"/>
                </a:solidFill>
              </a:rPr>
              <a:t> 2 min, </a:t>
            </a:r>
            <a:r>
              <a:rPr sz="2400" dirty="0" err="1">
                <a:solidFill>
                  <a:srgbClr val="363929"/>
                </a:solidFill>
              </a:rPr>
              <a:t>repetir</a:t>
            </a:r>
            <a:r>
              <a:rPr sz="2400" dirty="0">
                <a:solidFill>
                  <a:srgbClr val="363929"/>
                </a:solidFill>
              </a:rPr>
              <a:t> 40–60 mg </a:t>
            </a:r>
            <a:r>
              <a:rPr sz="2400" dirty="0" err="1">
                <a:solidFill>
                  <a:srgbClr val="363929"/>
                </a:solidFill>
              </a:rPr>
              <a:t>después</a:t>
            </a:r>
            <a:r>
              <a:rPr sz="2400" dirty="0">
                <a:solidFill>
                  <a:srgbClr val="363929"/>
                </a:solidFill>
              </a:rPr>
              <a:t> de ~ 30 min </a:t>
            </a:r>
            <a:r>
              <a:rPr sz="2400" dirty="0" err="1">
                <a:solidFill>
                  <a:srgbClr val="363929"/>
                </a:solidFill>
              </a:rPr>
              <a:t>si</a:t>
            </a:r>
            <a:r>
              <a:rPr sz="2400" dirty="0">
                <a:solidFill>
                  <a:srgbClr val="363929"/>
                </a:solidFill>
              </a:rPr>
              <a:t> la diuresis es </a:t>
            </a:r>
            <a:r>
              <a:rPr sz="2400" dirty="0" err="1">
                <a:solidFill>
                  <a:srgbClr val="363929"/>
                </a:solidFill>
              </a:rPr>
              <a:t>inadecuada</a:t>
            </a:r>
            <a:r>
              <a:rPr sz="2400" dirty="0">
                <a:solidFill>
                  <a:srgbClr val="363929"/>
                </a:solidFill>
              </a:rPr>
              <a:t> (</a:t>
            </a:r>
            <a:r>
              <a:rPr sz="2400" dirty="0" err="1">
                <a:solidFill>
                  <a:srgbClr val="363929"/>
                </a:solidFill>
              </a:rPr>
              <a:t>dosis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máxima</a:t>
            </a:r>
            <a:r>
              <a:rPr sz="2400" dirty="0">
                <a:solidFill>
                  <a:srgbClr val="363929"/>
                </a:solidFill>
              </a:rPr>
              <a:t> 120 mg/h)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400" dirty="0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b="1" u="sng" dirty="0">
                <a:solidFill>
                  <a:srgbClr val="C82506"/>
                </a:solidFill>
              </a:rPr>
              <a:t>2ª </a:t>
            </a:r>
            <a:r>
              <a:rPr sz="2400" b="1" u="sng" dirty="0" err="1">
                <a:solidFill>
                  <a:srgbClr val="C82506"/>
                </a:solidFill>
              </a:rPr>
              <a:t>línea</a:t>
            </a:r>
            <a:r>
              <a:rPr sz="2400" b="1" u="sng" dirty="0">
                <a:solidFill>
                  <a:srgbClr val="C82506"/>
                </a:solidFill>
              </a:rPr>
              <a:t> anti-HTN</a:t>
            </a:r>
            <a:endParaRPr sz="2400" u="sng" dirty="0">
              <a:solidFill>
                <a:srgbClr val="363929"/>
              </a:solidFill>
            </a:endParaRPr>
          </a:p>
          <a:p>
            <a:pPr marL="327660" lvl="0" indent="-327660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363929"/>
                </a:solidFill>
              </a:rPr>
              <a:t>BCC </a:t>
            </a:r>
            <a:r>
              <a:rPr sz="2400" dirty="0" err="1">
                <a:solidFill>
                  <a:srgbClr val="363929"/>
                </a:solidFill>
              </a:rPr>
              <a:t>nicardipina</a:t>
            </a:r>
            <a:r>
              <a:rPr sz="2400" dirty="0">
                <a:solidFill>
                  <a:srgbClr val="363929"/>
                </a:solidFill>
              </a:rPr>
              <a:t>/</a:t>
            </a:r>
            <a:r>
              <a:rPr sz="2400" dirty="0" err="1">
                <a:solidFill>
                  <a:srgbClr val="363929"/>
                </a:solidFill>
              </a:rPr>
              <a:t>nifedipina</a:t>
            </a:r>
            <a:r>
              <a:rPr sz="2400" dirty="0">
                <a:solidFill>
                  <a:srgbClr val="363929"/>
                </a:solidFill>
              </a:rPr>
              <a:t> (</a:t>
            </a:r>
            <a:r>
              <a:rPr sz="2400" dirty="0" err="1">
                <a:solidFill>
                  <a:srgbClr val="363929"/>
                </a:solidFill>
              </a:rPr>
              <a:t>especialmente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si</a:t>
            </a:r>
            <a:r>
              <a:rPr sz="2400" dirty="0">
                <a:solidFill>
                  <a:srgbClr val="363929"/>
                </a:solidFill>
              </a:rPr>
              <a:t> hay </a:t>
            </a:r>
            <a:r>
              <a:rPr sz="2400" dirty="0" err="1">
                <a:solidFill>
                  <a:srgbClr val="363929"/>
                </a:solidFill>
              </a:rPr>
              <a:t>disfunción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diastólica</a:t>
            </a:r>
            <a:r>
              <a:rPr sz="2400" dirty="0">
                <a:solidFill>
                  <a:srgbClr val="363929"/>
                </a:solidFill>
              </a:rPr>
              <a:t>)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2400" dirty="0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b="1" u="sng" dirty="0">
                <a:solidFill>
                  <a:srgbClr val="C82506"/>
                </a:solidFill>
              </a:rPr>
              <a:t>3ª </a:t>
            </a:r>
            <a:r>
              <a:rPr sz="2400" b="1" u="sng" dirty="0" err="1">
                <a:solidFill>
                  <a:srgbClr val="C82506"/>
                </a:solidFill>
              </a:rPr>
              <a:t>linea</a:t>
            </a:r>
            <a:r>
              <a:rPr sz="2400" b="1" u="sng" dirty="0">
                <a:solidFill>
                  <a:srgbClr val="C82506"/>
                </a:solidFill>
              </a:rPr>
              <a:t> anti HTN</a:t>
            </a:r>
            <a:endParaRPr sz="2400" b="1" u="sng" dirty="0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dirty="0" err="1">
                <a:solidFill>
                  <a:srgbClr val="363929"/>
                </a:solidFill>
              </a:rPr>
              <a:t>Morfina</a:t>
            </a:r>
            <a:r>
              <a:rPr sz="2400" dirty="0">
                <a:solidFill>
                  <a:srgbClr val="363929"/>
                </a:solidFill>
              </a:rPr>
              <a:t> 2-3 mg IV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363929"/>
                </a:solidFill>
              </a:rPr>
              <a:t>(</a:t>
            </a:r>
            <a:r>
              <a:rPr sz="2400" dirty="0" err="1">
                <a:solidFill>
                  <a:srgbClr val="363929"/>
                </a:solidFill>
              </a:rPr>
              <a:t>reducir</a:t>
            </a:r>
            <a:r>
              <a:rPr sz="2400" dirty="0">
                <a:solidFill>
                  <a:srgbClr val="363929"/>
                </a:solidFill>
              </a:rPr>
              <a:t> la </a:t>
            </a:r>
            <a:r>
              <a:rPr sz="2400" dirty="0" err="1">
                <a:solidFill>
                  <a:srgbClr val="363929"/>
                </a:solidFill>
              </a:rPr>
              <a:t>precarga</a:t>
            </a:r>
            <a:r>
              <a:rPr sz="2400" dirty="0">
                <a:solidFill>
                  <a:srgbClr val="363929"/>
                </a:solidFill>
              </a:rPr>
              <a:t> a </a:t>
            </a:r>
            <a:r>
              <a:rPr sz="2400" dirty="0" err="1">
                <a:solidFill>
                  <a:srgbClr val="363929"/>
                </a:solidFill>
              </a:rPr>
              <a:t>través</a:t>
            </a:r>
            <a:r>
              <a:rPr sz="2400" dirty="0">
                <a:solidFill>
                  <a:srgbClr val="363929"/>
                </a:solidFill>
              </a:rPr>
              <a:t> de la </a:t>
            </a:r>
            <a:r>
              <a:rPr sz="2400" dirty="0" err="1">
                <a:solidFill>
                  <a:srgbClr val="363929"/>
                </a:solidFill>
              </a:rPr>
              <a:t>dilatación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venosa</a:t>
            </a:r>
            <a:r>
              <a:rPr sz="2400" dirty="0">
                <a:solidFill>
                  <a:srgbClr val="363929"/>
                </a:solidFill>
              </a:rPr>
              <a:t>)</a:t>
            </a:r>
          </a:p>
        </p:txBody>
      </p:sp>
      <p:sp>
        <p:nvSpPr>
          <p:cNvPr id="276" name="Shape 276"/>
          <p:cNvSpPr>
            <a:spLocks noGrp="1"/>
          </p:cNvSpPr>
          <p:nvPr>
            <p:ph type="title"/>
          </p:nvPr>
        </p:nvSpPr>
        <p:spPr>
          <a:xfrm>
            <a:off x="2044700" y="43334"/>
            <a:ext cx="9575800" cy="988636"/>
          </a:xfrm>
          <a:prstGeom prst="rect">
            <a:avLst/>
          </a:prstGeom>
          <a:solidFill>
            <a:srgbClr val="897592"/>
          </a:solidFill>
        </p:spPr>
        <p:txBody>
          <a:bodyPr/>
          <a:lstStyle>
            <a:lvl1pPr defTabSz="397763">
              <a:tabLst>
                <a:tab pos="1295400" algn="l"/>
              </a:tabLst>
              <a:defRPr sz="5916">
                <a:solidFill>
                  <a:srgbClr val="FFFFFF"/>
                </a:solidFill>
                <a:effectLst>
                  <a:outerShdw blurRad="22098" dist="22098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916">
                <a:solidFill>
                  <a:srgbClr val="FFFFFF"/>
                </a:solidFill>
                <a:effectLst>
                  <a:outerShdw blurRad="22098" dist="22098" dir="2700000" rotWithShape="0">
                    <a:srgbClr val="FFFFFF">
                      <a:alpha val="50000"/>
                    </a:srgbClr>
                  </a:outerShdw>
                </a:effectLst>
              </a:rPr>
              <a:t>EDEMA PULMONAR </a:t>
            </a:r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>
            <a:spLocks noGrp="1"/>
          </p:cNvSpPr>
          <p:nvPr>
            <p:ph type="title"/>
          </p:nvPr>
        </p:nvSpPr>
        <p:spPr>
          <a:xfrm>
            <a:off x="2044700" y="292627"/>
            <a:ext cx="9575800" cy="988636"/>
          </a:xfrm>
          <a:prstGeom prst="rect">
            <a:avLst/>
          </a:prstGeom>
          <a:solidFill>
            <a:srgbClr val="897592"/>
          </a:solidFill>
        </p:spPr>
        <p:txBody>
          <a:bodyPr/>
          <a:lstStyle>
            <a:lvl1pPr defTabSz="397763">
              <a:tabLst>
                <a:tab pos="1295400" algn="l"/>
              </a:tabLst>
              <a:defRPr sz="5916">
                <a:solidFill>
                  <a:srgbClr val="FFFFFF"/>
                </a:solidFill>
                <a:effectLst>
                  <a:outerShdw blurRad="22098" dist="22098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916">
                <a:solidFill>
                  <a:srgbClr val="FFFFFF"/>
                </a:solidFill>
                <a:effectLst>
                  <a:outerShdw blurRad="22098" dist="22098" dir="2700000" rotWithShape="0">
                    <a:srgbClr val="FFFFFF">
                      <a:alpha val="50000"/>
                    </a:srgbClr>
                  </a:outerShdw>
                </a:effectLst>
              </a:rPr>
              <a:t>EDEMA PULMONAR </a:t>
            </a:r>
          </a:p>
        </p:txBody>
      </p:sp>
      <p:pic>
        <p:nvPicPr>
          <p:cNvPr id="279" name="Screen Shot 2023-06-22 at 9.04.55 AM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5147462" y="1349717"/>
            <a:ext cx="6504941" cy="7816748"/>
          </a:xfrm>
          <a:prstGeom prst="rect">
            <a:avLst/>
          </a:prstGeom>
          <a:ln w="12700">
            <a:miter lim="400000"/>
          </a:ln>
        </p:spPr>
      </p:pic>
      <p:sp>
        <p:nvSpPr>
          <p:cNvPr id="280" name="Shape 280"/>
          <p:cNvSpPr/>
          <p:nvPr/>
        </p:nvSpPr>
        <p:spPr>
          <a:xfrm>
            <a:off x="3190113" y="9041659"/>
            <a:ext cx="9609436" cy="530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tabLst>
                <a:tab pos="1485900" algn="l"/>
              </a:tabLst>
              <a:defRPr sz="1600" b="1"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1600" b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Estabilizar, planificar un parto seguro, transferir al nivel de atención apropiado con monitoreo continuo</a:t>
            </a:r>
          </a:p>
        </p:txBody>
      </p:sp>
      <p:grpSp>
        <p:nvGrpSpPr>
          <p:cNvPr id="283" name="Group 283"/>
          <p:cNvGrpSpPr/>
          <p:nvPr/>
        </p:nvGrpSpPr>
        <p:grpSpPr>
          <a:xfrm>
            <a:off x="948994" y="2003938"/>
            <a:ext cx="6777983" cy="4183065"/>
            <a:chOff x="-38099" y="-38099"/>
            <a:chExt cx="6777982" cy="4183064"/>
          </a:xfrm>
        </p:grpSpPr>
        <p:sp>
          <p:nvSpPr>
            <p:cNvPr id="282" name="Shape 282"/>
            <p:cNvSpPr/>
            <p:nvPr/>
          </p:nvSpPr>
          <p:spPr>
            <a:xfrm>
              <a:off x="0" y="0"/>
              <a:ext cx="6701783" cy="4106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500" b="1">
                  <a:solidFill>
                    <a:srgbClr val="FF331E"/>
                  </a:solidFill>
                </a:rPr>
                <a:t>EDEMA PULMONAR AGUDO EN EL ALGORITMO DEL EMBARAZO</a:t>
              </a:r>
            </a:p>
            <a:p>
              <a:pPr lvl="0">
                <a:defRPr sz="1800">
                  <a:solidFill>
                    <a:srgbClr val="000000"/>
                  </a:solidFill>
                </a:defRPr>
              </a:pPr>
              <a:endParaRPr sz="2500">
                <a:solidFill>
                  <a:srgbClr val="363929"/>
                </a:solidFill>
              </a:endParaRPr>
            </a:p>
            <a:p>
              <a:pPr lvl="0">
                <a:defRPr sz="1800">
                  <a:solidFill>
                    <a:srgbClr val="000000"/>
                  </a:solidFill>
                </a:defRPr>
              </a:pPr>
              <a:endParaRPr sz="2500">
                <a:solidFill>
                  <a:srgbClr val="363929"/>
                </a:solidFill>
              </a:endParaRPr>
            </a:p>
            <a:p>
              <a:pPr marL="320040" lvl="0" indent="-320040">
                <a:buSzPct val="100000"/>
                <a:buAutoNum type="arabicParenR"/>
                <a:defRPr sz="1800">
                  <a:solidFill>
                    <a:srgbClr val="000000"/>
                  </a:solidFill>
                </a:defRPr>
              </a:pPr>
              <a:r>
                <a:rPr sz="2500">
                  <a:solidFill>
                    <a:srgbClr val="363929"/>
                  </a:solidFill>
                </a:rPr>
                <a:t>Activar el equipo de respuesta de emergencia (proveedores de anestesia adicionales, obstetras y ginecólogos para stat C/S)</a:t>
              </a:r>
            </a:p>
            <a:p>
              <a:pPr marL="320040" lvl="0" indent="-320040">
                <a:buSzPct val="100000"/>
                <a:buAutoNum type="arabicParenR"/>
                <a:defRPr sz="1800">
                  <a:solidFill>
                    <a:srgbClr val="000000"/>
                  </a:solidFill>
                </a:defRPr>
              </a:pPr>
              <a:endParaRPr sz="2500">
                <a:solidFill>
                  <a:srgbClr val="363929"/>
                </a:solidFill>
              </a:endParaRPr>
            </a:p>
            <a:p>
              <a:pPr marL="320040" lvl="0" indent="-320040">
                <a:buSzPct val="100000"/>
                <a:buAutoNum type="arabicParenR"/>
                <a:defRPr sz="1800">
                  <a:solidFill>
                    <a:srgbClr val="000000"/>
                  </a:solidFill>
                </a:defRPr>
              </a:pPr>
              <a:r>
                <a:rPr sz="2500">
                  <a:solidFill>
                    <a:srgbClr val="363929"/>
                  </a:solidFill>
                </a:rPr>
                <a:t>2) MANEJO DE LAS VÍAS AÉREAS</a:t>
              </a:r>
            </a:p>
          </p:txBody>
        </p:sp>
        <p:pic>
          <p:nvPicPr>
            <p:cNvPr id="281" name="Picture 28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-38100" y="-38100"/>
              <a:ext cx="6777983" cy="418306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roup 287"/>
          <p:cNvGrpSpPr/>
          <p:nvPr/>
        </p:nvGrpSpPr>
        <p:grpSpPr>
          <a:xfrm>
            <a:off x="1899248" y="771944"/>
            <a:ext cx="9652001" cy="8104680"/>
            <a:chOff x="-38100" y="-38100"/>
            <a:chExt cx="9652000" cy="8104679"/>
          </a:xfrm>
        </p:grpSpPr>
        <p:sp>
          <p:nvSpPr>
            <p:cNvPr id="286" name="Shape 286"/>
            <p:cNvSpPr/>
            <p:nvPr/>
          </p:nvSpPr>
          <p:spPr>
            <a:xfrm>
              <a:off x="0" y="0"/>
              <a:ext cx="9575800" cy="8028480"/>
            </a:xfrm>
            <a:prstGeom prst="rect">
              <a:avLst/>
            </a:prstGeom>
            <a:solidFill>
              <a:srgbClr val="E5CB7D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rmAutofit/>
            </a:bodyPr>
            <a:lstStyle/>
            <a:p>
              <a:pPr lvl="0">
                <a:tabLst>
                  <a:tab pos="1485900" algn="l"/>
                </a:tabLst>
                <a:defRPr sz="1800">
                  <a:solidFill>
                    <a:srgbClr val="000000"/>
                  </a:solidFill>
                </a:defRPr>
              </a:pPr>
              <a:r>
                <a:rPr sz="10000">
                  <a:solidFill>
                    <a:srgbClr val="363929"/>
                  </a:solidFill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rPr>
                <a:t>EMBOLIA DE LÍQUIDO AMNIÓTICO</a:t>
              </a:r>
            </a:p>
            <a:p>
              <a:pPr lvl="0">
                <a:tabLst>
                  <a:tab pos="1485900" algn="l"/>
                </a:tabLst>
                <a:defRPr sz="1800">
                  <a:solidFill>
                    <a:srgbClr val="000000"/>
                  </a:solidFill>
                </a:defRPr>
              </a:pPr>
              <a:r>
                <a:rPr sz="10000">
                  <a:solidFill>
                    <a:srgbClr val="363929"/>
                  </a:solidFill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rPr>
                <a:t>(ELA)</a:t>
              </a:r>
            </a:p>
          </p:txBody>
        </p:sp>
        <p:pic>
          <p:nvPicPr>
            <p:cNvPr id="285" name="Picture 28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38100" y="-38100"/>
              <a:ext cx="9652000" cy="810468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>
            <a:spLocks noGrp="1"/>
          </p:cNvSpPr>
          <p:nvPr>
            <p:ph type="title"/>
          </p:nvPr>
        </p:nvSpPr>
        <p:spPr>
          <a:xfrm>
            <a:off x="1932631" y="226895"/>
            <a:ext cx="9575801" cy="1117165"/>
          </a:xfrm>
          <a:prstGeom prst="rect">
            <a:avLst/>
          </a:prstGeom>
          <a:solidFill>
            <a:srgbClr val="E5CB7D"/>
          </a:solidFill>
        </p:spPr>
        <p:txBody>
          <a:bodyPr/>
          <a:lstStyle>
            <a:lvl1pPr defTabSz="301752">
              <a:tabLst>
                <a:tab pos="977900" algn="l"/>
              </a:tabLst>
              <a:defRPr sz="4488"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488">
                <a:solidFill>
                  <a:srgbClr val="363929"/>
                </a:solidFill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rPr>
              <a:t>EMBOLIA DE LÍQUIDO AMNIÓTICO</a:t>
            </a:r>
          </a:p>
        </p:txBody>
      </p:sp>
      <p:sp>
        <p:nvSpPr>
          <p:cNvPr id="290" name="Shape 290"/>
          <p:cNvSpPr/>
          <p:nvPr/>
        </p:nvSpPr>
        <p:spPr>
          <a:xfrm>
            <a:off x="1027391" y="2463800"/>
            <a:ext cx="4349578" cy="482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54965" lvl="0" indent="-354965" algn="l"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600" b="1" i="1">
                <a:latin typeface="Helvetica"/>
                <a:ea typeface="Helvetica"/>
                <a:cs typeface="Helvetica"/>
                <a:sym typeface="Helvetica"/>
              </a:rPr>
              <a:t>Reacción anafilactoide </a:t>
            </a:r>
            <a:r>
              <a:rPr sz="2600">
                <a:latin typeface="Helvetica"/>
                <a:ea typeface="Helvetica"/>
                <a:cs typeface="Helvetica"/>
                <a:sym typeface="Helvetica"/>
              </a:rPr>
              <a:t>al líquido amniótico (que contiene antígenos fetales desconocidos) que ingresa a la circulación materna.</a:t>
            </a:r>
          </a:p>
          <a:p>
            <a:pPr marL="354965" lvl="0" indent="-354965" algn="l"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sz="2600">
              <a:latin typeface="Helvetica"/>
              <a:ea typeface="Helvetica"/>
              <a:cs typeface="Helvetica"/>
              <a:sym typeface="Helvetica"/>
            </a:endParaRPr>
          </a:p>
          <a:p>
            <a:pPr marL="354965" lvl="0" indent="-354965" algn="l"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600">
                <a:latin typeface="Helvetica"/>
                <a:ea typeface="Helvetica"/>
                <a:cs typeface="Helvetica"/>
                <a:sym typeface="Helvetica"/>
              </a:rPr>
              <a:t>(anafilactoide no requiere sensibilización previa, mientras que la anafilaxia sí)</a:t>
            </a:r>
          </a:p>
        </p:txBody>
      </p:sp>
      <p:grpSp>
        <p:nvGrpSpPr>
          <p:cNvPr id="293" name="Group 293"/>
          <p:cNvGrpSpPr/>
          <p:nvPr/>
        </p:nvGrpSpPr>
        <p:grpSpPr>
          <a:xfrm>
            <a:off x="5550004" y="1796066"/>
            <a:ext cx="7064932" cy="7367744"/>
            <a:chOff x="-127000" y="-88900"/>
            <a:chExt cx="7064931" cy="7367743"/>
          </a:xfrm>
        </p:grpSpPr>
        <p:pic>
          <p:nvPicPr>
            <p:cNvPr id="292" name="Screen Shot 2023-08-04 at 3.24.10 PM.png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6810932" cy="703754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91" name="Picture 29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-127000" y="-88900"/>
              <a:ext cx="7064932" cy="736774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/>
          </p:cNvSpPr>
          <p:nvPr>
            <p:ph type="title"/>
          </p:nvPr>
        </p:nvSpPr>
        <p:spPr>
          <a:xfrm>
            <a:off x="1932631" y="304800"/>
            <a:ext cx="9575801" cy="1117164"/>
          </a:xfrm>
          <a:prstGeom prst="rect">
            <a:avLst/>
          </a:prstGeom>
          <a:solidFill>
            <a:srgbClr val="E5CB7D"/>
          </a:solidFill>
        </p:spPr>
        <p:txBody>
          <a:bodyPr/>
          <a:lstStyle>
            <a:lvl1pPr defTabSz="301752">
              <a:tabLst>
                <a:tab pos="977900" algn="l"/>
              </a:tabLst>
              <a:defRPr sz="4488"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488">
                <a:solidFill>
                  <a:srgbClr val="363929"/>
                </a:solidFill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rPr>
              <a:t>EMBOLIA DE LÍQUIDO AMNIÓTICO</a:t>
            </a:r>
          </a:p>
        </p:txBody>
      </p:sp>
      <p:sp>
        <p:nvSpPr>
          <p:cNvPr id="296" name="Shape 296"/>
          <p:cNvSpPr/>
          <p:nvPr/>
        </p:nvSpPr>
        <p:spPr>
          <a:xfrm>
            <a:off x="882602" y="1694224"/>
            <a:ext cx="11239596" cy="70275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57200" lvl="0" indent="-457200" algn="l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500" b="1" i="1" dirty="0">
                <a:latin typeface="Helvetica"/>
                <a:ea typeface="Helvetica"/>
                <a:cs typeface="Helvetica"/>
                <a:sym typeface="Helvetica"/>
              </a:rPr>
              <a:t>	</a:t>
            </a:r>
            <a:endParaRPr sz="2500" dirty="0">
              <a:latin typeface="Helvetica"/>
              <a:ea typeface="Helvetica"/>
              <a:cs typeface="Helvetica"/>
              <a:sym typeface="Helvetica"/>
            </a:endParaRPr>
          </a:p>
          <a:p>
            <a:pPr marL="457200" lvl="0" indent="-457200" algn="l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	•	El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líquido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amniótico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contiene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elementos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celulares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/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otros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desechos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(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vellos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de lanugo y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vérnix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). La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mucina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del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meconio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provoca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una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reacción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particularmente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intensa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en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las arteriolas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pulmonares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. </a:t>
            </a:r>
            <a:r>
              <a:rPr lang="en-US" sz="2500" dirty="0">
                <a:latin typeface="Helvetica"/>
                <a:ea typeface="Helvetica"/>
                <a:cs typeface="Helvetica"/>
                <a:sym typeface="Helvetica"/>
              </a:rPr>
              <a:t>La CID(</a:t>
            </a:r>
            <a:r>
              <a:rPr lang="en-US" sz="2500" dirty="0" err="1">
                <a:latin typeface="Helvetica"/>
                <a:ea typeface="Helvetica"/>
                <a:cs typeface="Helvetica"/>
                <a:sym typeface="Helvetica"/>
              </a:rPr>
              <a:t>coagulacion</a:t>
            </a:r>
            <a:r>
              <a:rPr lang="en-US" sz="2500" dirty="0">
                <a:latin typeface="Helvetica"/>
                <a:ea typeface="Helvetica"/>
                <a:cs typeface="Helvetica"/>
                <a:sym typeface="Helvetica"/>
              </a:rPr>
              <a:t> intravascular </a:t>
            </a:r>
            <a:r>
              <a:rPr lang="en-US" sz="2500" dirty="0" err="1">
                <a:latin typeface="Helvetica"/>
                <a:ea typeface="Helvetica"/>
                <a:cs typeface="Helvetica"/>
                <a:sym typeface="Helvetica"/>
              </a:rPr>
              <a:t>diseminada</a:t>
            </a:r>
            <a:r>
              <a:rPr lang="en-US" sz="2500" dirty="0">
                <a:latin typeface="Helvetica"/>
                <a:ea typeface="Helvetica"/>
                <a:cs typeface="Helvetica"/>
                <a:sym typeface="Helvetica"/>
              </a:rPr>
              <a:t>) </a:t>
            </a:r>
            <a:r>
              <a:rPr lang="en-US" sz="2500" dirty="0" err="1">
                <a:latin typeface="Helvetica"/>
                <a:ea typeface="Helvetica"/>
                <a:cs typeface="Helvetica"/>
                <a:sym typeface="Helvetica"/>
              </a:rPr>
              <a:t>secundaria</a:t>
            </a:r>
            <a:r>
              <a:rPr lang="en-US" sz="2500" dirty="0">
                <a:latin typeface="Helvetica"/>
                <a:ea typeface="Helvetica"/>
                <a:cs typeface="Helvetica"/>
                <a:sym typeface="Helvetica"/>
              </a:rPr>
              <a:t> a ELA 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no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parece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depender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de la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cantidad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líquido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amniótico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que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ingresa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a la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circulación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materna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o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llega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a la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circulación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pulmonar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; por lo tanto, se cree que es una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respuesta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anafilactoide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dependiente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del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paciente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.</a:t>
            </a:r>
          </a:p>
          <a:p>
            <a:pPr marL="457200" lvl="0" indent="-457200" algn="l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sz="2500" dirty="0">
              <a:latin typeface="Helvetica"/>
              <a:ea typeface="Helvetica"/>
              <a:cs typeface="Helvetica"/>
              <a:sym typeface="Helvetica"/>
            </a:endParaRPr>
          </a:p>
          <a:p>
            <a:pPr marL="457200" lvl="0" indent="-457200" algn="l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•</a:t>
            </a:r>
            <a:r>
              <a:rPr sz="2500" b="1" dirty="0">
                <a:solidFill>
                  <a:srgbClr val="FF3300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lang="es-ES" sz="2500" b="1" dirty="0">
                <a:solidFill>
                  <a:srgbClr val="FF0000"/>
                </a:solidFill>
                <a:latin typeface="+mj-lt"/>
              </a:rPr>
              <a:t>El líquido amniótico puede entrar en la circulación materna</a:t>
            </a:r>
            <a:r>
              <a:rPr lang="es-ES" sz="2500" b="1" dirty="0">
                <a:solidFill>
                  <a:srgbClr val="FF0000"/>
                </a:solidFill>
                <a:latin typeface="+mj-lt"/>
                <a:sym typeface="Helvetica"/>
              </a:rPr>
              <a:t> </a:t>
            </a:r>
            <a:r>
              <a:rPr sz="2500" b="1" dirty="0" err="1">
                <a:solidFill>
                  <a:srgbClr val="FF0000"/>
                </a:solidFill>
                <a:latin typeface="+mj-lt"/>
                <a:ea typeface="Helvetica"/>
                <a:cs typeface="Helvetica"/>
                <a:sym typeface="Helvetica"/>
              </a:rPr>
              <a:t>en</a:t>
            </a:r>
            <a:r>
              <a:rPr sz="2500" b="1" dirty="0">
                <a:solidFill>
                  <a:srgbClr val="FF0000"/>
                </a:solidFill>
                <a:latin typeface="+mj-lt"/>
                <a:ea typeface="Helvetica"/>
                <a:cs typeface="Helvetica"/>
                <a:sym typeface="Helvetica"/>
              </a:rPr>
              <a:t> un </a:t>
            </a:r>
            <a:r>
              <a:rPr sz="2500" b="1" dirty="0" err="1">
                <a:solidFill>
                  <a:srgbClr val="FF0000"/>
                </a:solidFill>
                <a:latin typeface="+mj-lt"/>
                <a:ea typeface="Helvetica"/>
                <a:cs typeface="Helvetica"/>
                <a:sym typeface="Helvetica"/>
              </a:rPr>
              <a:t>embarazo</a:t>
            </a:r>
            <a:r>
              <a:rPr sz="2500" b="1" dirty="0">
                <a:solidFill>
                  <a:srgbClr val="FF0000"/>
                </a:solidFill>
                <a:latin typeface="+mj-lt"/>
                <a:ea typeface="Helvetica"/>
                <a:cs typeface="Helvetica"/>
                <a:sym typeface="Helvetica"/>
              </a:rPr>
              <a:t> normal, </a:t>
            </a:r>
            <a:r>
              <a:rPr sz="2500" b="1" dirty="0" err="1">
                <a:solidFill>
                  <a:srgbClr val="FF0000"/>
                </a:solidFill>
                <a:latin typeface="+mj-lt"/>
                <a:ea typeface="Helvetica"/>
                <a:cs typeface="Helvetica"/>
                <a:sym typeface="Helvetica"/>
              </a:rPr>
              <a:t>pero</a:t>
            </a:r>
            <a:r>
              <a:rPr sz="2500" b="1" dirty="0">
                <a:solidFill>
                  <a:srgbClr val="FF0000"/>
                </a:solidFill>
                <a:latin typeface="+mj-lt"/>
                <a:ea typeface="Helvetica"/>
                <a:cs typeface="Helvetica"/>
                <a:sym typeface="Helvetica"/>
              </a:rPr>
              <a:t> solo </a:t>
            </a:r>
            <a:r>
              <a:rPr sz="2500" b="1" i="1" dirty="0">
                <a:solidFill>
                  <a:srgbClr val="FF0000"/>
                </a:solidFill>
                <a:latin typeface="+mj-lt"/>
                <a:ea typeface="Helvetica"/>
                <a:cs typeface="Helvetica"/>
                <a:sym typeface="Helvetica"/>
              </a:rPr>
              <a:t>ALGUNAS MUJERES</a:t>
            </a:r>
            <a:r>
              <a:rPr sz="2500" b="1" dirty="0">
                <a:solidFill>
                  <a:srgbClr val="FF0000"/>
                </a:solidFill>
                <a:latin typeface="+mj-lt"/>
                <a:ea typeface="Helvetica"/>
                <a:cs typeface="Helvetica"/>
                <a:sym typeface="Helvetica"/>
              </a:rPr>
              <a:t> </a:t>
            </a:r>
            <a:r>
              <a:rPr sz="2500" b="1" dirty="0" err="1">
                <a:solidFill>
                  <a:srgbClr val="FF0000"/>
                </a:solidFill>
                <a:latin typeface="+mj-lt"/>
                <a:ea typeface="Helvetica"/>
                <a:cs typeface="Helvetica"/>
                <a:sym typeface="Helvetica"/>
              </a:rPr>
              <a:t>tienen</a:t>
            </a:r>
            <a:r>
              <a:rPr sz="2500" b="1" dirty="0">
                <a:solidFill>
                  <a:srgbClr val="FF0000"/>
                </a:solidFill>
                <a:latin typeface="+mj-lt"/>
                <a:ea typeface="Helvetica"/>
                <a:cs typeface="Helvetica"/>
                <a:sym typeface="Helvetica"/>
              </a:rPr>
              <a:t> una </a:t>
            </a:r>
            <a:r>
              <a:rPr sz="2500" b="1" dirty="0" err="1">
                <a:solidFill>
                  <a:srgbClr val="FF0000"/>
                </a:solidFill>
                <a:latin typeface="+mj-lt"/>
                <a:ea typeface="Helvetica"/>
                <a:cs typeface="Helvetica"/>
                <a:sym typeface="Helvetica"/>
              </a:rPr>
              <a:t>respuesta</a:t>
            </a:r>
            <a:r>
              <a:rPr sz="2500" b="1" dirty="0">
                <a:solidFill>
                  <a:srgbClr val="FF0000"/>
                </a:solidFill>
                <a:latin typeface="+mj-lt"/>
                <a:ea typeface="Helvetica"/>
                <a:cs typeface="Helvetica"/>
                <a:sym typeface="Helvetica"/>
              </a:rPr>
              <a:t> </a:t>
            </a:r>
            <a:r>
              <a:rPr sz="2500" b="1" dirty="0" err="1">
                <a:solidFill>
                  <a:srgbClr val="FF0000"/>
                </a:solidFill>
                <a:latin typeface="+mj-lt"/>
                <a:ea typeface="Helvetica"/>
                <a:cs typeface="Helvetica"/>
                <a:sym typeface="Helvetica"/>
              </a:rPr>
              <a:t>anafilactoide</a:t>
            </a:r>
            <a:r>
              <a:rPr sz="2500" b="1" dirty="0">
                <a:solidFill>
                  <a:srgbClr val="FF0000"/>
                </a:solidFill>
                <a:latin typeface="+mj-lt"/>
                <a:ea typeface="Helvetica"/>
                <a:cs typeface="Helvetica"/>
                <a:sym typeface="Helvetica"/>
              </a:rPr>
              <a:t>.</a:t>
            </a:r>
          </a:p>
          <a:p>
            <a:pPr marL="457200" lvl="0" indent="-457200" algn="l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sz="2500" dirty="0">
              <a:latin typeface="Helvetica"/>
              <a:ea typeface="Helvetica"/>
              <a:cs typeface="Helvetica"/>
              <a:sym typeface="Helvetica"/>
            </a:endParaRPr>
          </a:p>
          <a:p>
            <a:pPr marL="457200" lvl="1" indent="-228600" algn="l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• </a:t>
            </a:r>
            <a:r>
              <a:rPr lang="en-US" sz="2500" dirty="0" err="1">
                <a:latin typeface="Helvetica"/>
                <a:ea typeface="Helvetica"/>
                <a:cs typeface="Helvetica"/>
                <a:sym typeface="Helvetica"/>
              </a:rPr>
              <a:t>Entonces</a:t>
            </a:r>
            <a:r>
              <a:rPr lang="en-US" sz="25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lang="en-US" sz="2500" dirty="0" err="1">
                <a:latin typeface="Helvetica"/>
                <a:ea typeface="Helvetica"/>
                <a:cs typeface="Helvetica"/>
                <a:sym typeface="Helvetica"/>
              </a:rPr>
              <a:t>a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lgunas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mujeres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pueden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tener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“</a:t>
            </a:r>
            <a:r>
              <a:rPr lang="en-US" sz="2500" dirty="0">
                <a:latin typeface="Helvetica"/>
                <a:ea typeface="Helvetica"/>
                <a:cs typeface="Helvetica"/>
                <a:sym typeface="Helvetica"/>
              </a:rPr>
              <a:t>ELA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” o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pequeñas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cantidades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líquido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amniótico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entran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en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su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circulación</a:t>
            </a:r>
            <a:r>
              <a:rPr sz="2500" b="1" dirty="0">
                <a:latin typeface="Helvetica"/>
                <a:ea typeface="Helvetica"/>
                <a:cs typeface="Helvetica"/>
                <a:sym typeface="Helvetica"/>
              </a:rPr>
              <a:t> y no </a:t>
            </a:r>
            <a:r>
              <a:rPr sz="2500" b="1" dirty="0" err="1">
                <a:latin typeface="Helvetica"/>
                <a:ea typeface="Helvetica"/>
                <a:cs typeface="Helvetica"/>
                <a:sym typeface="Helvetica"/>
              </a:rPr>
              <a:t>tienen</a:t>
            </a:r>
            <a:r>
              <a:rPr sz="2500" b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b="1" dirty="0" err="1">
                <a:latin typeface="Helvetica"/>
                <a:ea typeface="Helvetica"/>
                <a:cs typeface="Helvetica"/>
                <a:sym typeface="Helvetica"/>
              </a:rPr>
              <a:t>respuesta</a:t>
            </a:r>
            <a:r>
              <a:rPr sz="2500" b="1" dirty="0">
                <a:latin typeface="Helvetica"/>
                <a:ea typeface="Helvetica"/>
                <a:cs typeface="Helvetica"/>
                <a:sym typeface="Helvetica"/>
              </a:rPr>
              <a:t>.</a:t>
            </a:r>
            <a:endParaRPr sz="2500" b="1" i="1" dirty="0">
              <a:latin typeface="Helvetica"/>
              <a:ea typeface="Helvetica"/>
              <a:cs typeface="Helvetica"/>
              <a:sym typeface="Helvetica"/>
            </a:endParaRPr>
          </a:p>
          <a:p>
            <a:pPr marL="457200" lvl="0" indent="-457200" algn="l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sz="2500" dirty="0">
              <a:latin typeface="Helvetica"/>
              <a:ea typeface="Helvetica"/>
              <a:cs typeface="Helvetica"/>
              <a:sym typeface="Helvetica"/>
            </a:endParaRPr>
          </a:p>
          <a:p>
            <a:pPr marL="457200" lvl="0" indent="-457200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500" u="sng" dirty="0">
                <a:latin typeface="Helvetica"/>
                <a:ea typeface="Helvetica"/>
                <a:cs typeface="Helvetica"/>
                <a:sym typeface="Helvetica"/>
              </a:rPr>
              <a:t>	</a:t>
            </a:r>
            <a:r>
              <a:rPr sz="2500" u="sng" dirty="0" err="1">
                <a:latin typeface="Helvetica"/>
                <a:ea typeface="Helvetica"/>
                <a:cs typeface="Helvetica"/>
                <a:sym typeface="Helvetica"/>
              </a:rPr>
              <a:t>Signos</a:t>
            </a:r>
            <a:r>
              <a:rPr sz="2500" u="sng" dirty="0">
                <a:latin typeface="Helvetica"/>
                <a:ea typeface="Helvetica"/>
                <a:cs typeface="Helvetica"/>
                <a:sym typeface="Helvetica"/>
              </a:rPr>
              <a:t> y </a:t>
            </a:r>
            <a:r>
              <a:rPr sz="2500" u="sng" dirty="0" err="1">
                <a:latin typeface="Helvetica"/>
                <a:ea typeface="Helvetica"/>
                <a:cs typeface="Helvetica"/>
                <a:sym typeface="Helvetica"/>
              </a:rPr>
              <a:t>síntomas</a:t>
            </a:r>
            <a:r>
              <a:rPr sz="2500" u="sng" dirty="0"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lang="en-US" sz="2500" u="sng" dirty="0">
                <a:latin typeface="Helvetica"/>
                <a:ea typeface="Helvetica"/>
                <a:cs typeface="Helvetica"/>
                <a:sym typeface="Helvetica"/>
              </a:rPr>
              <a:t>ELA</a:t>
            </a:r>
            <a:r>
              <a:rPr sz="2500" u="sng" dirty="0">
                <a:latin typeface="Helvetica"/>
                <a:ea typeface="Helvetica"/>
                <a:cs typeface="Helvetica"/>
                <a:sym typeface="Helvetica"/>
              </a:rPr>
              <a:t>:</a:t>
            </a:r>
            <a:endParaRPr sz="2500" dirty="0">
              <a:latin typeface="Helvetica"/>
              <a:ea typeface="Helvetica"/>
              <a:cs typeface="Helvetica"/>
              <a:sym typeface="Helvetica"/>
            </a:endParaRPr>
          </a:p>
          <a:p>
            <a:pPr marL="457200" lvl="0" indent="-457200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Disnea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rápida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,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hipoxia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—&gt;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Colapso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CV,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progresa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RAPIDA a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coagulación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intravascular </a:t>
            </a:r>
            <a:r>
              <a:rPr sz="2500" dirty="0" err="1">
                <a:latin typeface="Helvetica"/>
                <a:ea typeface="Helvetica"/>
                <a:cs typeface="Helvetica"/>
                <a:sym typeface="Helvetica"/>
              </a:rPr>
              <a:t>diseminada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 (CID) [</a:t>
            </a:r>
            <a:r>
              <a:rPr sz="2500" dirty="0">
                <a:solidFill>
                  <a:srgbClr val="FF331E"/>
                </a:solidFill>
                <a:latin typeface="Helvetica"/>
                <a:ea typeface="Helvetica"/>
                <a:cs typeface="Helvetica"/>
                <a:sym typeface="Helvetica"/>
              </a:rPr>
              <a:t>PERPARARSE POR UNA HEMORRAGIA</a:t>
            </a: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]</a:t>
            </a:r>
            <a:r>
              <a:rPr sz="1200" dirty="0">
                <a:latin typeface="Times"/>
                <a:ea typeface="Times"/>
                <a:cs typeface="Times"/>
                <a:sym typeface="Times"/>
              </a:rPr>
              <a:t> </a:t>
            </a:r>
          </a:p>
        </p:txBody>
      </p: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>
            <a:spLocks noGrp="1"/>
          </p:cNvSpPr>
          <p:nvPr>
            <p:ph type="title"/>
          </p:nvPr>
        </p:nvSpPr>
        <p:spPr>
          <a:xfrm>
            <a:off x="1932631" y="-37979"/>
            <a:ext cx="9575801" cy="1117165"/>
          </a:xfrm>
          <a:prstGeom prst="rect">
            <a:avLst/>
          </a:prstGeom>
          <a:solidFill>
            <a:srgbClr val="E5CB7D"/>
          </a:solidFill>
        </p:spPr>
        <p:txBody>
          <a:bodyPr/>
          <a:lstStyle>
            <a:lvl1pPr defTabSz="301752">
              <a:tabLst>
                <a:tab pos="977900" algn="l"/>
              </a:tabLst>
              <a:defRPr sz="4488"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488">
                <a:solidFill>
                  <a:srgbClr val="363929"/>
                </a:solidFill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rPr>
              <a:t>EMBOLIA DE LÍQUIDO AMNIÓTICO</a:t>
            </a:r>
          </a:p>
        </p:txBody>
      </p:sp>
      <p:sp>
        <p:nvSpPr>
          <p:cNvPr id="299" name="Shape 299"/>
          <p:cNvSpPr/>
          <p:nvPr/>
        </p:nvSpPr>
        <p:spPr>
          <a:xfrm>
            <a:off x="1207712" y="1053372"/>
            <a:ext cx="11025638" cy="8488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300" b="1" u="sng" dirty="0" err="1">
                <a:latin typeface="Helvetica"/>
                <a:ea typeface="Helvetica"/>
                <a:cs typeface="Helvetica"/>
                <a:sym typeface="Helvetica"/>
              </a:rPr>
              <a:t>Fisiología</a:t>
            </a:r>
            <a:r>
              <a:rPr sz="3300" b="1" u="sng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3300" b="1" u="sng" dirty="0" err="1">
                <a:latin typeface="Helvetica"/>
                <a:ea typeface="Helvetica"/>
                <a:cs typeface="Helvetica"/>
                <a:sym typeface="Helvetica"/>
              </a:rPr>
              <a:t>Propuesta</a:t>
            </a:r>
            <a:r>
              <a:rPr sz="3300" b="1" u="sng" dirty="0">
                <a:latin typeface="Helvetica"/>
                <a:ea typeface="Helvetica"/>
                <a:cs typeface="Helvetica"/>
                <a:sym typeface="Helvetica"/>
              </a:rPr>
              <a:t> del </a:t>
            </a:r>
            <a:r>
              <a:rPr sz="3300" b="1" u="sng" dirty="0" err="1">
                <a:latin typeface="Helvetica"/>
                <a:ea typeface="Helvetica"/>
                <a:cs typeface="Helvetica"/>
                <a:sym typeface="Helvetica"/>
              </a:rPr>
              <a:t>Colapso</a:t>
            </a:r>
            <a:r>
              <a:rPr sz="3300" b="1" u="sng" dirty="0">
                <a:latin typeface="Helvetica"/>
                <a:ea typeface="Helvetica"/>
                <a:cs typeface="Helvetica"/>
                <a:sym typeface="Helvetica"/>
              </a:rPr>
              <a:t> CV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2400" dirty="0">
              <a:latin typeface="Helvetica"/>
              <a:ea typeface="Helvetica"/>
              <a:cs typeface="Helvetica"/>
              <a:sym typeface="Helvetica"/>
            </a:endParaRPr>
          </a:p>
          <a:p>
            <a:pPr marL="327660" lvl="0" indent="-327660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	La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activación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y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desgranulación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plaquetas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libera </a:t>
            </a:r>
            <a:r>
              <a:rPr sz="2400" b="1" dirty="0" err="1">
                <a:latin typeface="Helvetica"/>
                <a:ea typeface="Helvetica"/>
                <a:cs typeface="Helvetica"/>
                <a:sym typeface="Helvetica"/>
              </a:rPr>
              <a:t>serotonina</a:t>
            </a:r>
            <a:r>
              <a:rPr sz="2400" b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y</a:t>
            </a:r>
            <a:r>
              <a:rPr sz="2400" b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400" b="1" dirty="0" err="1">
                <a:latin typeface="Helvetica"/>
                <a:ea typeface="Helvetica"/>
                <a:cs typeface="Helvetica"/>
                <a:sym typeface="Helvetica"/>
              </a:rPr>
              <a:t>tromboxano</a:t>
            </a:r>
            <a:r>
              <a:rPr sz="2400" b="1" dirty="0">
                <a:latin typeface="Helvetica"/>
                <a:ea typeface="Helvetica"/>
                <a:cs typeface="Helvetica"/>
                <a:sym typeface="Helvetica"/>
              </a:rPr>
              <a:t> A</a:t>
            </a:r>
            <a:r>
              <a:rPr sz="2400" b="1" baseline="-25000" dirty="0">
                <a:latin typeface="Helvetica"/>
                <a:ea typeface="Helvetica"/>
                <a:cs typeface="Helvetica"/>
                <a:sym typeface="Helvetica"/>
              </a:rPr>
              <a:t>2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(que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normalmente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son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poderosos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vasoconstrictores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para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ayudar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a la hemostasia,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pero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causan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un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vasoconstricción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pulmonar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excesivo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en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ELA).</a:t>
            </a:r>
          </a:p>
          <a:p>
            <a:pPr marL="457200" lvl="0" indent="-457200" algn="l">
              <a:lnSpc>
                <a:spcPct val="120000"/>
              </a:lnSpc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sz="2400" dirty="0">
              <a:latin typeface="Helvetica"/>
              <a:ea typeface="Helvetica"/>
              <a:cs typeface="Helvetica"/>
              <a:sym typeface="Helvetica"/>
            </a:endParaRPr>
          </a:p>
          <a:p>
            <a:pPr marL="327660" lvl="0" indent="-327660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Vasoconstricción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pulmonar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/HTA que conduce a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insuficiencia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cardiorrespiratoria</a:t>
            </a:r>
            <a:endParaRPr sz="2400" dirty="0">
              <a:latin typeface="Helvetica"/>
              <a:ea typeface="Helvetica"/>
              <a:cs typeface="Helvetica"/>
              <a:sym typeface="Helvetica"/>
            </a:endParaRPr>
          </a:p>
          <a:p>
            <a:pPr marL="873760" lvl="1" indent="-327660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Provoca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dilatación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e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insuficiencia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severas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del VD</a:t>
            </a:r>
          </a:p>
          <a:p>
            <a:pPr marL="1419860" lvl="2" indent="-327660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VI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comprometido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por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abultamiento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del VD —&gt; edema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pulmonar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e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insuficiencia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del VI.</a:t>
            </a:r>
          </a:p>
          <a:p>
            <a:pPr marL="1965960" lvl="3" indent="-327660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BCP/OMEC/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balón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contrapulsación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intraaórtico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/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dispositivo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asistencia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VD</a:t>
            </a:r>
          </a:p>
          <a:p>
            <a:pPr marL="1965960" lvl="3" indent="-327660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lang="en-US" sz="2400" dirty="0" err="1">
                <a:latin typeface="Helvetica"/>
                <a:ea typeface="Helvetica"/>
                <a:cs typeface="Helvetica"/>
                <a:sym typeface="Helvetica"/>
              </a:rPr>
              <a:t>Oxido</a:t>
            </a: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lang="en-US" sz="2400" dirty="0" err="1">
                <a:latin typeface="Helvetica"/>
                <a:ea typeface="Helvetica"/>
                <a:cs typeface="Helvetica"/>
                <a:sym typeface="Helvetica"/>
              </a:rPr>
              <a:t>nitrico</a:t>
            </a:r>
            <a:r>
              <a:rPr lang="en-US" sz="24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lang="en-US" sz="2400" dirty="0" err="1">
                <a:latin typeface="Helvetica"/>
                <a:ea typeface="Helvetica"/>
                <a:cs typeface="Helvetica"/>
                <a:sym typeface="Helvetica"/>
              </a:rPr>
              <a:t>Inhalado</a:t>
            </a:r>
            <a:endParaRPr lang="en-US" sz="2400" dirty="0">
              <a:latin typeface="Helvetica"/>
              <a:ea typeface="Helvetica"/>
              <a:cs typeface="Helvetica"/>
              <a:sym typeface="Helvetica"/>
            </a:endParaRPr>
          </a:p>
          <a:p>
            <a:pPr marL="1965960" lvl="3" indent="-327660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Transfusión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masiva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/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crio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/F7a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recombinante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para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consumo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de factor de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coagulación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/CID</a:t>
            </a:r>
          </a:p>
          <a:p>
            <a:pPr marL="1965960" lvl="3" indent="-327660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Vasopresores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/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inotrópicos</a:t>
            </a:r>
            <a:endParaRPr sz="2400" dirty="0">
              <a:latin typeface="Helvetica"/>
              <a:ea typeface="Helvetica"/>
              <a:cs typeface="Helvetica"/>
              <a:sym typeface="Helvetica"/>
            </a:endParaRPr>
          </a:p>
          <a:p>
            <a:pPr marL="1965960" lvl="3" indent="-327660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400" b="1" dirty="0" err="1">
                <a:latin typeface="Helvetica"/>
                <a:ea typeface="Helvetica"/>
                <a:cs typeface="Helvetica"/>
                <a:sym typeface="Helvetica"/>
              </a:rPr>
              <a:t>Reflejo</a:t>
            </a:r>
            <a:r>
              <a:rPr sz="2400" b="1" dirty="0">
                <a:latin typeface="Helvetica"/>
                <a:ea typeface="Helvetica"/>
                <a:cs typeface="Helvetica"/>
                <a:sym typeface="Helvetica"/>
              </a:rPr>
              <a:t> vagal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—&gt;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bradicardia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 y </a:t>
            </a:r>
            <a:r>
              <a:rPr sz="2400" dirty="0" err="1">
                <a:latin typeface="Helvetica"/>
                <a:ea typeface="Helvetica"/>
                <a:cs typeface="Helvetica"/>
                <a:sym typeface="Helvetica"/>
              </a:rPr>
              <a:t>vasodilatación</a:t>
            </a:r>
            <a:r>
              <a:rPr sz="2400" dirty="0">
                <a:latin typeface="Helvetica"/>
                <a:ea typeface="Helvetica"/>
                <a:cs typeface="Helvetica"/>
                <a:sym typeface="Helvetica"/>
              </a:rPr>
              <a:t>.</a:t>
            </a:r>
          </a:p>
        </p:txBody>
      </p:sp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>
            <a:spLocks noGrp="1"/>
          </p:cNvSpPr>
          <p:nvPr>
            <p:ph type="title"/>
          </p:nvPr>
        </p:nvSpPr>
        <p:spPr>
          <a:xfrm>
            <a:off x="1932631" y="304800"/>
            <a:ext cx="9575801" cy="1117164"/>
          </a:xfrm>
          <a:prstGeom prst="rect">
            <a:avLst/>
          </a:prstGeom>
          <a:solidFill>
            <a:srgbClr val="E5CB7D"/>
          </a:solidFill>
        </p:spPr>
        <p:txBody>
          <a:bodyPr/>
          <a:lstStyle>
            <a:lvl1pPr defTabSz="301752">
              <a:tabLst>
                <a:tab pos="977900" algn="l"/>
              </a:tabLst>
              <a:defRPr sz="4488"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488">
                <a:solidFill>
                  <a:srgbClr val="363929"/>
                </a:solidFill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rPr>
              <a:t>EMBOLIA DE LÍQUIDO AMNIÓTICO</a:t>
            </a:r>
          </a:p>
        </p:txBody>
      </p:sp>
      <p:sp>
        <p:nvSpPr>
          <p:cNvPr id="302" name="Shape 302"/>
          <p:cNvSpPr/>
          <p:nvPr/>
        </p:nvSpPr>
        <p:spPr>
          <a:xfrm>
            <a:off x="734433" y="1781554"/>
            <a:ext cx="11754066" cy="73815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b="1" i="1" u="sng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CID por ELA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2300" dirty="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457200" lvl="0" indent="-457200" algn="l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	•	La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inflamación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sistémica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generalizada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provoca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la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activación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y el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consumo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de PLT/factor de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coagulación</a:t>
            </a:r>
            <a:endParaRPr sz="2300" dirty="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457200" lvl="0" indent="-457200" algn="l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sz="2300" dirty="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457200" lvl="0" indent="-457200" algn="l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	•	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Además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, el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líquido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amniótico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contiene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productos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vasoactivos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y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procoagulantes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,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incluidos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el factor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activador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plaquetas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,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citocinas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,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bradicinina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,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tromboxano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y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ácido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araquidónico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.</a:t>
            </a:r>
          </a:p>
          <a:p>
            <a:pPr marL="457200" lvl="0" indent="-457200" algn="l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sz="2300" dirty="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314007" lvl="0" indent="-314007" algn="l"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3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Las </a:t>
            </a:r>
            <a:r>
              <a:rPr sz="2300" b="1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concentraciones</a:t>
            </a:r>
            <a:r>
              <a:rPr sz="23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de factor </a:t>
            </a:r>
            <a:r>
              <a:rPr sz="2300" b="1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tisular</a:t>
            </a:r>
            <a:r>
              <a:rPr sz="23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b="1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en</a:t>
            </a:r>
            <a:r>
              <a:rPr sz="23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el </a:t>
            </a:r>
            <a:r>
              <a:rPr sz="2300" b="1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líquido</a:t>
            </a:r>
            <a:r>
              <a:rPr sz="23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b="1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amniótico</a:t>
            </a:r>
            <a:r>
              <a:rPr sz="23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son </a:t>
            </a:r>
            <a:r>
              <a:rPr sz="2300" b="1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más</a:t>
            </a:r>
            <a:r>
              <a:rPr sz="23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b="1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altas</a:t>
            </a:r>
            <a:r>
              <a:rPr sz="23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que </a:t>
            </a:r>
            <a:r>
              <a:rPr sz="2300" b="1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en</a:t>
            </a:r>
            <a:r>
              <a:rPr sz="23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la </a:t>
            </a:r>
            <a:r>
              <a:rPr sz="2300" b="1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circulación</a:t>
            </a:r>
            <a:r>
              <a:rPr sz="23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b="1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materna</a:t>
            </a:r>
            <a:r>
              <a:rPr sz="23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y </a:t>
            </a:r>
            <a:r>
              <a:rPr sz="2300" b="1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provocan</a:t>
            </a:r>
            <a:r>
              <a:rPr sz="23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una </a:t>
            </a:r>
            <a:r>
              <a:rPr sz="2300" b="1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activación</a:t>
            </a:r>
            <a:r>
              <a:rPr sz="23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b="1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generalizada</a:t>
            </a:r>
            <a:r>
              <a:rPr sz="23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de la </a:t>
            </a:r>
            <a:r>
              <a:rPr sz="2300" b="1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cascada</a:t>
            </a:r>
            <a:r>
              <a:rPr sz="23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de la </a:t>
            </a:r>
            <a:r>
              <a:rPr sz="2300" b="1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coagulación</a:t>
            </a:r>
            <a:r>
              <a:rPr sz="23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b="1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cuando</a:t>
            </a:r>
            <a:r>
              <a:rPr sz="23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b="1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entra</a:t>
            </a:r>
            <a:r>
              <a:rPr sz="23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b="1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en</a:t>
            </a:r>
            <a:r>
              <a:rPr sz="23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la </a:t>
            </a:r>
            <a:r>
              <a:rPr sz="2300" b="1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circulación</a:t>
            </a:r>
            <a:r>
              <a:rPr sz="23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b="1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materna</a:t>
            </a:r>
            <a:r>
              <a:rPr sz="23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. </a:t>
            </a:r>
            <a:r>
              <a:rPr sz="2300" b="1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Rápido</a:t>
            </a:r>
            <a:r>
              <a:rPr sz="23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b="1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consumo</a:t>
            </a:r>
            <a:r>
              <a:rPr sz="23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sz="2300" b="1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factores</a:t>
            </a:r>
            <a:r>
              <a:rPr sz="23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sz="2300" b="1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coagulación</a:t>
            </a:r>
            <a:r>
              <a:rPr sz="23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—&gt; </a:t>
            </a:r>
            <a:r>
              <a:rPr lang="en-US" sz="23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CID</a:t>
            </a:r>
            <a:endParaRPr sz="2300" i="1" dirty="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457200" lvl="0" indent="-457200" algn="l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sz="2300" dirty="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914400" lvl="0" indent="-914400" algn="l">
              <a:tabLst>
                <a:tab pos="596900" algn="l"/>
                <a:tab pos="914400" algn="l"/>
              </a:tabLst>
              <a:defRPr sz="1800">
                <a:solidFill>
                  <a:srgbClr val="000000"/>
                </a:solidFill>
              </a:defRPr>
            </a:pP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	•	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Activación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vía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extrínseca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: [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complejo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FT &amp; F7a]—&gt;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vía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común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: [(F10 +F5)]—&gt; F2(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protrombina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) —&gt; F1(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fibrina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) (+F13 (factor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estabilizador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fibrina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)</a:t>
            </a:r>
          </a:p>
          <a:p>
            <a:pPr marL="914400" lvl="0" indent="-914400" algn="l">
              <a:tabLst>
                <a:tab pos="596900" algn="l"/>
                <a:tab pos="914400" algn="l"/>
              </a:tabLst>
              <a:defRPr sz="1800">
                <a:solidFill>
                  <a:srgbClr val="000000"/>
                </a:solidFill>
              </a:defRPr>
            </a:pPr>
            <a:endParaRPr sz="2300" dirty="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457200" lvl="0" indent="-457200" algn="l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	•	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Posibles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aumentos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maternos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endotelina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cuando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el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líquido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amniótico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ingresa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a la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vasculatura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. La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endotelina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tiene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potentes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propiedades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broncoconstrictoras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y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vasoconstrictoras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pulmonares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, que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pueden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contribuir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al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colapso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CV.</a:t>
            </a:r>
          </a:p>
        </p:txBody>
      </p:sp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>
            <a:spLocks noGrp="1"/>
          </p:cNvSpPr>
          <p:nvPr>
            <p:ph type="title"/>
          </p:nvPr>
        </p:nvSpPr>
        <p:spPr>
          <a:xfrm>
            <a:off x="1932631" y="86668"/>
            <a:ext cx="9575801" cy="1117164"/>
          </a:xfrm>
          <a:prstGeom prst="rect">
            <a:avLst/>
          </a:prstGeom>
          <a:solidFill>
            <a:srgbClr val="E5CB7D"/>
          </a:solidFill>
        </p:spPr>
        <p:txBody>
          <a:bodyPr/>
          <a:lstStyle>
            <a:lvl1pPr defTabSz="301752">
              <a:tabLst>
                <a:tab pos="977900" algn="l"/>
              </a:tabLst>
              <a:defRPr sz="4488"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488">
                <a:solidFill>
                  <a:srgbClr val="363929"/>
                </a:solidFill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rPr>
              <a:t>EMBOLIA DE LÍQUIDO AMNIÓTICO</a:t>
            </a:r>
          </a:p>
        </p:txBody>
      </p:sp>
      <p:sp>
        <p:nvSpPr>
          <p:cNvPr id="305" name="Shape 305"/>
          <p:cNvSpPr/>
          <p:nvPr/>
        </p:nvSpPr>
        <p:spPr>
          <a:xfrm>
            <a:off x="817024" y="2168229"/>
            <a:ext cx="6432511" cy="22570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12057" lvl="0" indent="-312057" algn="l"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lang="en-US" sz="2800" dirty="0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- </a:t>
            </a:r>
            <a:r>
              <a:rPr sz="2800" dirty="0" err="1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en</a:t>
            </a:r>
            <a:r>
              <a:rPr sz="2800" dirty="0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 </a:t>
            </a:r>
            <a:r>
              <a:rPr sz="2800" dirty="0" err="1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mujeres</a:t>
            </a:r>
            <a:r>
              <a:rPr sz="2800" dirty="0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 </a:t>
            </a:r>
            <a:r>
              <a:rPr sz="2800" dirty="0" err="1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sanas</a:t>
            </a:r>
            <a:endParaRPr sz="2800" dirty="0">
              <a:solidFill>
                <a:srgbClr val="212121"/>
              </a:solidFill>
              <a:latin typeface="STIXGeneral-Regular"/>
              <a:ea typeface="STIXGeneral-Regular"/>
              <a:cs typeface="STIXGeneral-Regular"/>
              <a:sym typeface="STIXGeneral-Regular"/>
            </a:endParaRPr>
          </a:p>
          <a:p>
            <a:pPr marL="312057" lvl="0" indent="-312057" algn="l"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lang="en-US" sz="2800" dirty="0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- </a:t>
            </a:r>
            <a:r>
              <a:rPr sz="2800" dirty="0" err="1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durante</a:t>
            </a:r>
            <a:r>
              <a:rPr sz="2800" dirty="0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 el </a:t>
            </a:r>
            <a:r>
              <a:rPr sz="2800" dirty="0" err="1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parto</a:t>
            </a:r>
            <a:endParaRPr sz="2800" dirty="0">
              <a:solidFill>
                <a:srgbClr val="212121"/>
              </a:solidFill>
              <a:latin typeface="STIXGeneral-Regular"/>
              <a:ea typeface="STIXGeneral-Regular"/>
              <a:cs typeface="STIXGeneral-Regular"/>
              <a:sym typeface="STIXGeneral-Regular"/>
            </a:endParaRPr>
          </a:p>
          <a:p>
            <a:pPr marL="312057" lvl="0" indent="-312057" algn="l"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lang="en-US" sz="2800" dirty="0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- </a:t>
            </a:r>
            <a:r>
              <a:rPr sz="2800" dirty="0" err="1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durante</a:t>
            </a:r>
            <a:r>
              <a:rPr sz="2800" dirty="0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 la </a:t>
            </a:r>
            <a:r>
              <a:rPr sz="2800" dirty="0" err="1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cesárea</a:t>
            </a:r>
            <a:endParaRPr sz="2800" dirty="0">
              <a:solidFill>
                <a:srgbClr val="212121"/>
              </a:solidFill>
              <a:latin typeface="STIXGeneral-Regular"/>
              <a:ea typeface="STIXGeneral-Regular"/>
              <a:cs typeface="STIXGeneral-Regular"/>
              <a:sym typeface="STIXGeneral-Regular"/>
            </a:endParaRPr>
          </a:p>
          <a:p>
            <a:pPr marL="312057" lvl="0" indent="-312057" algn="l"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lang="en-US" sz="2800" dirty="0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- </a:t>
            </a:r>
            <a:r>
              <a:rPr sz="2800" dirty="0" err="1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después</a:t>
            </a:r>
            <a:r>
              <a:rPr sz="2800" dirty="0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 de un </a:t>
            </a:r>
            <a:r>
              <a:rPr sz="2800" dirty="0" err="1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parto</a:t>
            </a:r>
            <a:r>
              <a:rPr sz="2800" dirty="0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 vaginal anormal</a:t>
            </a:r>
          </a:p>
          <a:p>
            <a:pPr marL="312057" lvl="0" indent="-312057" algn="l"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lang="en-US" sz="2800" dirty="0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- </a:t>
            </a:r>
            <a:r>
              <a:rPr sz="2800" dirty="0" err="1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durante</a:t>
            </a:r>
            <a:r>
              <a:rPr sz="2800" dirty="0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 el </a:t>
            </a:r>
            <a:r>
              <a:rPr sz="2800" dirty="0" err="1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segundo</a:t>
            </a:r>
            <a:r>
              <a:rPr sz="2800" dirty="0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 </a:t>
            </a:r>
            <a:r>
              <a:rPr sz="2800" dirty="0" err="1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trimestre</a:t>
            </a:r>
            <a:endParaRPr sz="2800" dirty="0">
              <a:solidFill>
                <a:srgbClr val="212121"/>
              </a:solidFill>
              <a:latin typeface="STIXGeneral-Regular"/>
              <a:ea typeface="STIXGeneral-Regular"/>
              <a:cs typeface="STIXGeneral-Regular"/>
              <a:sym typeface="STIXGeneral-Regular"/>
            </a:endParaRPr>
          </a:p>
        </p:txBody>
      </p:sp>
      <p:sp>
        <p:nvSpPr>
          <p:cNvPr id="306" name="Shape 306"/>
          <p:cNvSpPr/>
          <p:nvPr/>
        </p:nvSpPr>
        <p:spPr>
          <a:xfrm>
            <a:off x="7638379" y="4306279"/>
            <a:ext cx="3265806" cy="250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000">
                <a:solidFill>
                  <a:srgbClr val="363929"/>
                </a:solidFill>
              </a:rPr>
              <a:t>https://www.ncbi.nlm.nih.gov/pmc/articles/PMC4874066/</a:t>
            </a:r>
          </a:p>
        </p:txBody>
      </p:sp>
      <p:grpSp>
        <p:nvGrpSpPr>
          <p:cNvPr id="309" name="Group 309"/>
          <p:cNvGrpSpPr/>
          <p:nvPr/>
        </p:nvGrpSpPr>
        <p:grpSpPr>
          <a:xfrm>
            <a:off x="2950150" y="5171522"/>
            <a:ext cx="7104500" cy="4084096"/>
            <a:chOff x="0" y="0"/>
            <a:chExt cx="7104498" cy="4084095"/>
          </a:xfrm>
        </p:grpSpPr>
        <p:pic>
          <p:nvPicPr>
            <p:cNvPr id="307" name="Screen Shot 2023-08-04 at 5.01.23 PM.png"/>
            <p:cNvPicPr/>
            <p:nvPr/>
          </p:nvPicPr>
          <p:blipFill>
            <a:blip r:embed="rId2"/>
            <a:srcRect l="4416" r="2409" b="18715"/>
            <a:stretch>
              <a:fillRect/>
            </a:stretch>
          </p:blipFill>
          <p:spPr>
            <a:xfrm>
              <a:off x="0" y="0"/>
              <a:ext cx="7104499" cy="40840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08" name="Shape 308"/>
            <p:cNvSpPr/>
            <p:nvPr/>
          </p:nvSpPr>
          <p:spPr>
            <a:xfrm>
              <a:off x="250095" y="3591120"/>
              <a:ext cx="6344584" cy="4323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900"/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900">
                  <a:solidFill>
                    <a:srgbClr val="363929"/>
                  </a:solidFill>
                </a:rPr>
                <a:t>https://www.google.com/search?client=safari&amp;rls=en&amp;sxsrf=AB5stBjUd9RGfeK6Dhj3k4aV3Ya82BaTDw:1691177013895&amp;q=Amniotic+fluid+embolism&amp;tbm=isch&amp;source=lnms&amp;sa=X&amp;ved=2ahUKEwjBl6mp3cOAAxUVrYkEHQa6BegQ0pQJegQICxAB&amp;biw=971&amp;bih=652&amp;dpr=1#imgrc=3jL8vjdEFTUB_M</a:t>
              </a:r>
            </a:p>
          </p:txBody>
        </p:sp>
      </p:grpSp>
      <p:sp>
        <p:nvSpPr>
          <p:cNvPr id="310" name="Shape 310"/>
          <p:cNvSpPr/>
          <p:nvPr/>
        </p:nvSpPr>
        <p:spPr>
          <a:xfrm>
            <a:off x="6892779" y="2274607"/>
            <a:ext cx="6084999" cy="182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273050" lvl="0" indent="-273050" algn="l"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lang="en-US" sz="2800" dirty="0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- </a:t>
            </a:r>
            <a:r>
              <a:rPr sz="2800" dirty="0" err="1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después</a:t>
            </a:r>
            <a:r>
              <a:rPr sz="2800" dirty="0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 de un </a:t>
            </a:r>
            <a:r>
              <a:rPr sz="2800" dirty="0" err="1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traumatismo</a:t>
            </a:r>
            <a:r>
              <a:rPr sz="2800" dirty="0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 abdominal</a:t>
            </a:r>
          </a:p>
          <a:p>
            <a:pPr marL="273050" lvl="0" indent="-273050" algn="l"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lang="en-US" sz="2800" dirty="0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- </a:t>
            </a:r>
            <a:r>
              <a:rPr sz="2800" dirty="0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hasta 48 h </a:t>
            </a:r>
            <a:r>
              <a:rPr sz="2800" dirty="0" err="1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posparto</a:t>
            </a:r>
            <a:r>
              <a:rPr sz="2800" dirty="0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.</a:t>
            </a:r>
          </a:p>
          <a:p>
            <a:pPr marL="273050" lvl="0" indent="-273050" algn="l"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lang="en-US" sz="2800" dirty="0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- </a:t>
            </a:r>
            <a:r>
              <a:rPr sz="2800" dirty="0" err="1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durante</a:t>
            </a:r>
            <a:r>
              <a:rPr sz="2800" dirty="0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 el </a:t>
            </a:r>
            <a:r>
              <a:rPr sz="2800" dirty="0" err="1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aborto</a:t>
            </a:r>
            <a:endParaRPr sz="2800" dirty="0">
              <a:solidFill>
                <a:srgbClr val="212121"/>
              </a:solidFill>
              <a:latin typeface="STIXGeneral-Regular"/>
              <a:ea typeface="STIXGeneral-Regular"/>
              <a:cs typeface="STIXGeneral-Regular"/>
              <a:sym typeface="STIXGeneral-Regular"/>
            </a:endParaRPr>
          </a:p>
          <a:p>
            <a:pPr marL="273050" lvl="0" indent="-273050" algn="l"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lang="en-US" sz="2800" dirty="0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- </a:t>
            </a:r>
            <a:r>
              <a:rPr sz="2800" dirty="0" err="1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durante</a:t>
            </a:r>
            <a:r>
              <a:rPr sz="2800" dirty="0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 la amnio-</a:t>
            </a:r>
            <a:r>
              <a:rPr sz="2800" dirty="0" err="1">
                <a:solidFill>
                  <a:srgbClr val="212121"/>
                </a:solidFill>
                <a:latin typeface="STIXGeneral-Regular"/>
                <a:ea typeface="STIXGeneral-Regular"/>
                <a:cs typeface="STIXGeneral-Regular"/>
                <a:sym typeface="STIXGeneral-Regular"/>
              </a:rPr>
              <a:t>infusión</a:t>
            </a:r>
            <a:endParaRPr sz="2800" dirty="0">
              <a:solidFill>
                <a:srgbClr val="212121"/>
              </a:solidFill>
              <a:latin typeface="STIXGeneral-Regular"/>
              <a:ea typeface="STIXGeneral-Regular"/>
              <a:cs typeface="STIXGeneral-Regular"/>
              <a:sym typeface="STIXGeneral-Regular"/>
            </a:endParaRPr>
          </a:p>
        </p:txBody>
      </p:sp>
      <p:sp>
        <p:nvSpPr>
          <p:cNvPr id="311" name="Shape 311"/>
          <p:cNvSpPr/>
          <p:nvPr/>
        </p:nvSpPr>
        <p:spPr>
          <a:xfrm>
            <a:off x="4543700" y="1337855"/>
            <a:ext cx="4353664" cy="561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u="sng"/>
            </a:lvl1pPr>
          </a:lstStyle>
          <a:p>
            <a:pPr lvl="0">
              <a:defRPr sz="1800" b="0" u="none">
                <a:solidFill>
                  <a:srgbClr val="000000"/>
                </a:solidFill>
              </a:defRPr>
            </a:pPr>
            <a:r>
              <a:rPr sz="3000" b="1" u="sng">
                <a:solidFill>
                  <a:srgbClr val="363929"/>
                </a:solidFill>
              </a:rPr>
              <a:t>E.L.A PUEDE OCURRIR:</a:t>
            </a:r>
          </a:p>
        </p:txBody>
      </p:sp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>
            <a:spLocks noGrp="1"/>
          </p:cNvSpPr>
          <p:nvPr>
            <p:ph type="title"/>
          </p:nvPr>
        </p:nvSpPr>
        <p:spPr>
          <a:xfrm>
            <a:off x="1932631" y="304800"/>
            <a:ext cx="9575801" cy="1117164"/>
          </a:xfrm>
          <a:prstGeom prst="rect">
            <a:avLst/>
          </a:prstGeom>
          <a:solidFill>
            <a:srgbClr val="E5CB7D"/>
          </a:solidFill>
        </p:spPr>
        <p:txBody>
          <a:bodyPr/>
          <a:lstStyle>
            <a:lvl1pPr defTabSz="301752">
              <a:tabLst>
                <a:tab pos="977900" algn="l"/>
              </a:tabLst>
              <a:defRPr sz="4488"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488">
                <a:solidFill>
                  <a:srgbClr val="363929"/>
                </a:solidFill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rPr>
              <a:t>EMBOLIA DE LÍQUIDO AMNIÓTICO</a:t>
            </a:r>
          </a:p>
        </p:txBody>
      </p:sp>
      <p:grpSp>
        <p:nvGrpSpPr>
          <p:cNvPr id="316" name="Group 316"/>
          <p:cNvGrpSpPr/>
          <p:nvPr/>
        </p:nvGrpSpPr>
        <p:grpSpPr>
          <a:xfrm>
            <a:off x="953014" y="3010377"/>
            <a:ext cx="7178061" cy="5606994"/>
            <a:chOff x="0" y="0"/>
            <a:chExt cx="7178059" cy="5606993"/>
          </a:xfrm>
        </p:grpSpPr>
        <p:pic>
          <p:nvPicPr>
            <p:cNvPr id="314" name="Screen Shot 2023-08-04 at 3.31.40 PM.png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7164384" cy="55967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15" name="Shape 315"/>
            <p:cNvSpPr/>
            <p:nvPr/>
          </p:nvSpPr>
          <p:spPr>
            <a:xfrm>
              <a:off x="2034769" y="5381057"/>
              <a:ext cx="5143291" cy="2259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1100"/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100">
                  <a:solidFill>
                    <a:srgbClr val="363929"/>
                  </a:solidFill>
                </a:rPr>
                <a:t>https://www.verywellhealth.com/amniotic-fluid-embolism-signs-causes-treatment-5188966</a:t>
              </a:r>
            </a:p>
          </p:txBody>
        </p:sp>
      </p:grpSp>
      <p:sp>
        <p:nvSpPr>
          <p:cNvPr id="317" name="Shape 317"/>
          <p:cNvSpPr/>
          <p:nvPr/>
        </p:nvSpPr>
        <p:spPr>
          <a:xfrm>
            <a:off x="7225920" y="3724274"/>
            <a:ext cx="5405553" cy="3879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310640" lvl="2" indent="-218440" algn="l">
              <a:lnSpc>
                <a:spcPct val="150000"/>
              </a:lnSpc>
              <a:buSzPct val="35000"/>
              <a:buBlip>
                <a:blip r:embed="rId3"/>
              </a:buBlip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900">
                <a:latin typeface="Helvetica"/>
                <a:ea typeface="Helvetica"/>
                <a:cs typeface="Helvetica"/>
                <a:sym typeface="Helvetica"/>
              </a:rPr>
              <a:t> Disnea rápida</a:t>
            </a:r>
          </a:p>
          <a:p>
            <a:pPr marL="1310640" lvl="2" indent="-218440" algn="l">
              <a:lnSpc>
                <a:spcPct val="150000"/>
              </a:lnSpc>
              <a:buSzPct val="35000"/>
              <a:buBlip>
                <a:blip r:embed="rId3"/>
              </a:buBlip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900">
                <a:latin typeface="Helvetica"/>
                <a:ea typeface="Helvetica"/>
                <a:cs typeface="Helvetica"/>
                <a:sym typeface="Helvetica"/>
              </a:rPr>
              <a:t>  Hipoxia</a:t>
            </a:r>
          </a:p>
          <a:p>
            <a:pPr marL="1310640" lvl="2" indent="-218440" algn="l">
              <a:lnSpc>
                <a:spcPct val="150000"/>
              </a:lnSpc>
              <a:buSzPct val="35000"/>
              <a:buBlip>
                <a:blip r:embed="rId3"/>
              </a:buBlip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900">
                <a:latin typeface="Helvetica"/>
                <a:ea typeface="Helvetica"/>
                <a:cs typeface="Helvetica"/>
                <a:sym typeface="Helvetica"/>
              </a:rPr>
              <a:t>  Inconsciencia</a:t>
            </a:r>
          </a:p>
          <a:p>
            <a:pPr marL="1310640" lvl="2" indent="-218440" algn="l">
              <a:lnSpc>
                <a:spcPct val="150000"/>
              </a:lnSpc>
              <a:buSzPct val="35000"/>
              <a:buBlip>
                <a:blip r:embed="rId3"/>
              </a:buBlip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900">
                <a:latin typeface="Helvetica"/>
                <a:ea typeface="Helvetica"/>
                <a:cs typeface="Helvetica"/>
                <a:sym typeface="Helvetica"/>
              </a:rPr>
              <a:t>  HOTN</a:t>
            </a:r>
          </a:p>
          <a:p>
            <a:pPr marL="1310640" lvl="2" indent="-218440" algn="l">
              <a:lnSpc>
                <a:spcPct val="150000"/>
              </a:lnSpc>
              <a:buSzPct val="35000"/>
              <a:buBlip>
                <a:blip r:embed="rId3"/>
              </a:buBlip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900">
                <a:latin typeface="Helvetica"/>
                <a:ea typeface="Helvetica"/>
                <a:cs typeface="Helvetica"/>
                <a:sym typeface="Helvetica"/>
              </a:rPr>
              <a:t>  Colapso CV</a:t>
            </a:r>
          </a:p>
          <a:p>
            <a:pPr marL="1310640" lvl="2" indent="-218440" algn="l">
              <a:lnSpc>
                <a:spcPct val="150000"/>
              </a:lnSpc>
              <a:buSzPct val="35000"/>
              <a:buBlip>
                <a:blip r:embed="rId3"/>
              </a:buBlip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900">
                <a:latin typeface="Helvetica"/>
                <a:ea typeface="Helvetica"/>
                <a:cs typeface="Helvetica"/>
                <a:sym typeface="Helvetica"/>
              </a:rPr>
              <a:t>  Progresión a CID</a:t>
            </a:r>
          </a:p>
        </p:txBody>
      </p:sp>
      <p:sp>
        <p:nvSpPr>
          <p:cNvPr id="318" name="Shape 318"/>
          <p:cNvSpPr/>
          <p:nvPr/>
        </p:nvSpPr>
        <p:spPr>
          <a:xfrm>
            <a:off x="4700524" y="1540796"/>
            <a:ext cx="4264153" cy="735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 b="1" u="sng"/>
            </a:lvl1pPr>
          </a:lstStyle>
          <a:p>
            <a:pPr lvl="0">
              <a:defRPr sz="1800" b="0" u="none">
                <a:solidFill>
                  <a:srgbClr val="000000"/>
                </a:solidFill>
              </a:defRPr>
            </a:pPr>
            <a:r>
              <a:rPr sz="4200" b="1" u="sng">
                <a:solidFill>
                  <a:srgbClr val="363929"/>
                </a:solidFill>
              </a:rPr>
              <a:t>Signos y Síntomas</a:t>
            </a:r>
          </a:p>
        </p:txBody>
      </p:sp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>
            <a:spLocks noGrp="1"/>
          </p:cNvSpPr>
          <p:nvPr>
            <p:ph type="title"/>
          </p:nvPr>
        </p:nvSpPr>
        <p:spPr>
          <a:xfrm>
            <a:off x="1932631" y="304800"/>
            <a:ext cx="9575801" cy="1117164"/>
          </a:xfrm>
          <a:prstGeom prst="rect">
            <a:avLst/>
          </a:prstGeom>
          <a:solidFill>
            <a:srgbClr val="E5CB7D"/>
          </a:solidFill>
        </p:spPr>
        <p:txBody>
          <a:bodyPr/>
          <a:lstStyle>
            <a:lvl1pPr defTabSz="301752">
              <a:tabLst>
                <a:tab pos="977900" algn="l"/>
              </a:tabLst>
              <a:defRPr sz="4488"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488">
                <a:solidFill>
                  <a:srgbClr val="363929"/>
                </a:solidFill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rPr>
              <a:t>EMBOLIA DE LÍQUIDO AMNIÓTICO</a:t>
            </a:r>
          </a:p>
        </p:txBody>
      </p:sp>
      <p:sp>
        <p:nvSpPr>
          <p:cNvPr id="321" name="Shape 321"/>
          <p:cNvSpPr/>
          <p:nvPr/>
        </p:nvSpPr>
        <p:spPr>
          <a:xfrm>
            <a:off x="3492154" y="3018584"/>
            <a:ext cx="6680892" cy="6235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800" b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          </a:t>
            </a:r>
            <a:r>
              <a:rPr sz="3800" b="1" u="sng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DESCARTAR: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80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518795" lvl="0" indent="-518795" algn="l">
              <a:lnSpc>
                <a:spcPct val="15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38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Espinal total</a:t>
            </a:r>
          </a:p>
          <a:p>
            <a:pPr marL="457200" lvl="0" indent="-457200" algn="l">
              <a:lnSpc>
                <a:spcPct val="150000"/>
              </a:lnSpc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38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•	L.A.S.T</a:t>
            </a:r>
          </a:p>
          <a:p>
            <a:pPr marL="457200" lvl="0" indent="-457200" algn="l">
              <a:lnSpc>
                <a:spcPct val="150000"/>
              </a:lnSpc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38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•  Eclampsia/convulsiones</a:t>
            </a:r>
          </a:p>
          <a:p>
            <a:pPr marL="457200" lvl="0" indent="-457200" algn="l">
              <a:lnSpc>
                <a:spcPct val="150000"/>
              </a:lnSpc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38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•	Embolia pulmonar</a:t>
            </a:r>
          </a:p>
          <a:p>
            <a:pPr marL="457200" lvl="0" indent="-457200" algn="l">
              <a:lnSpc>
                <a:spcPct val="150000"/>
              </a:lnSpc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38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•  Anafilaxia</a:t>
            </a:r>
          </a:p>
          <a:p>
            <a:pPr marL="457200" lvl="0" indent="-457200" algn="l">
              <a:lnSpc>
                <a:spcPct val="150000"/>
              </a:lnSpc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38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•	Shock séptico</a:t>
            </a:r>
          </a:p>
        </p:txBody>
      </p:sp>
      <p:grpSp>
        <p:nvGrpSpPr>
          <p:cNvPr id="324" name="Group 324"/>
          <p:cNvGrpSpPr/>
          <p:nvPr/>
        </p:nvGrpSpPr>
        <p:grpSpPr>
          <a:xfrm>
            <a:off x="3307435" y="1850702"/>
            <a:ext cx="6389930" cy="739144"/>
            <a:chOff x="-38099" y="-38100"/>
            <a:chExt cx="6389928" cy="739142"/>
          </a:xfrm>
        </p:grpSpPr>
        <p:sp>
          <p:nvSpPr>
            <p:cNvPr id="323" name="Shape 323"/>
            <p:cNvSpPr/>
            <p:nvPr/>
          </p:nvSpPr>
          <p:spPr>
            <a:xfrm>
              <a:off x="-1" y="0"/>
              <a:ext cx="6313730" cy="662943"/>
            </a:xfrm>
            <a:prstGeom prst="rect">
              <a:avLst/>
            </a:prstGeom>
            <a:solidFill>
              <a:srgbClr val="C23632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FFFFF"/>
                  </a:solidFill>
                  <a:effectLst>
                    <a:outerShdw blurRad="254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effectLst/>
                </a:defRPr>
              </a:pPr>
              <a:r>
                <a:rPr sz="3200" b="1">
                  <a:solidFill>
                    <a:srgbClr val="FFFFFF"/>
                  </a:solidFill>
                  <a:effectLst>
                    <a:outerShdw blurRad="25400" dist="12700" dir="5400000" rotWithShape="0">
                      <a:srgbClr val="000000">
                        <a:alpha val="50000"/>
                      </a:srgbClr>
                    </a:outerShdw>
                  </a:effectLst>
                </a:rPr>
                <a:t>DIAGNÓSTICO POR EXCLUSIÓN</a:t>
              </a:r>
            </a:p>
          </p:txBody>
        </p:sp>
        <p:pic>
          <p:nvPicPr>
            <p:cNvPr id="322" name="Picture 321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38100" y="-38100"/>
              <a:ext cx="6389929" cy="739143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>
            <a:spLocks noGrp="1"/>
          </p:cNvSpPr>
          <p:nvPr>
            <p:ph type="title"/>
          </p:nvPr>
        </p:nvSpPr>
        <p:spPr>
          <a:xfrm>
            <a:off x="1932631" y="153803"/>
            <a:ext cx="9575801" cy="1117165"/>
          </a:xfrm>
          <a:prstGeom prst="rect">
            <a:avLst/>
          </a:prstGeom>
          <a:solidFill>
            <a:srgbClr val="E5CB7D"/>
          </a:solidFill>
        </p:spPr>
        <p:txBody>
          <a:bodyPr/>
          <a:lstStyle>
            <a:lvl1pPr defTabSz="301752">
              <a:tabLst>
                <a:tab pos="977900" algn="l"/>
              </a:tabLst>
              <a:defRPr sz="4488"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488">
                <a:solidFill>
                  <a:srgbClr val="363929"/>
                </a:solidFill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rPr>
              <a:t>EMBOLIA DE LÍQUIDO AMNIÓTICO</a:t>
            </a:r>
          </a:p>
        </p:txBody>
      </p:sp>
      <p:grpSp>
        <p:nvGrpSpPr>
          <p:cNvPr id="329" name="Group 329"/>
          <p:cNvGrpSpPr/>
          <p:nvPr/>
        </p:nvGrpSpPr>
        <p:grpSpPr>
          <a:xfrm>
            <a:off x="3296728" y="2583069"/>
            <a:ext cx="6411344" cy="1918973"/>
            <a:chOff x="-38100" y="-38099"/>
            <a:chExt cx="6411342" cy="1918972"/>
          </a:xfrm>
        </p:grpSpPr>
        <p:sp>
          <p:nvSpPr>
            <p:cNvPr id="328" name="Shape 328"/>
            <p:cNvSpPr/>
            <p:nvPr/>
          </p:nvSpPr>
          <p:spPr>
            <a:xfrm>
              <a:off x="0" y="0"/>
              <a:ext cx="6335143" cy="184277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600">
                  <a:solidFill>
                    <a:srgbClr val="363929"/>
                  </a:solidFill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rPr>
                <a:t>     </a:t>
              </a:r>
              <a:r>
                <a:rPr sz="3600" b="1">
                  <a:solidFill>
                    <a:srgbClr val="363929"/>
                  </a:solidFill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rPr>
                <a:t>•	 </a:t>
              </a:r>
              <a:r>
                <a:rPr sz="3600" b="1">
                  <a:solidFill>
                    <a:srgbClr val="4AA01A"/>
                  </a:solidFill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rPr>
                <a:t>A</a:t>
              </a:r>
              <a:r>
                <a:rPr sz="3600" b="1">
                  <a:solidFill>
                    <a:srgbClr val="363929"/>
                  </a:solidFill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rPr>
                <a:t>tropine 0.2-1mg</a:t>
              </a:r>
            </a:p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600" b="1">
                  <a:solidFill>
                    <a:srgbClr val="363929"/>
                  </a:solidFill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rPr>
                <a:t>	 •	</a:t>
              </a:r>
              <a:r>
                <a:rPr sz="3600" b="1">
                  <a:solidFill>
                    <a:srgbClr val="4AA01A"/>
                  </a:solidFill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rPr>
                <a:t>O</a:t>
              </a:r>
              <a:r>
                <a:rPr sz="3600" b="1">
                  <a:solidFill>
                    <a:srgbClr val="363929"/>
                  </a:solidFill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rPr>
                <a:t>ndansetrón 8mg</a:t>
              </a:r>
            </a:p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600" b="1">
                  <a:solidFill>
                    <a:srgbClr val="363929"/>
                  </a:solidFill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rPr>
                <a:t>	 •	 </a:t>
              </a:r>
              <a:r>
                <a:rPr sz="3600" b="1">
                  <a:solidFill>
                    <a:srgbClr val="4AA01A"/>
                  </a:solidFill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rPr>
                <a:t>K</a:t>
              </a:r>
              <a:r>
                <a:rPr sz="3600" b="1">
                  <a:solidFill>
                    <a:srgbClr val="363929"/>
                  </a:solidFill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rPr>
                <a:t>etorolaco 30mg</a:t>
              </a:r>
            </a:p>
          </p:txBody>
        </p:sp>
        <p:pic>
          <p:nvPicPr>
            <p:cNvPr id="327" name="Picture 32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38100" y="-38100"/>
              <a:ext cx="6411343" cy="1918973"/>
            </a:xfrm>
            <a:prstGeom prst="rect">
              <a:avLst/>
            </a:prstGeom>
            <a:effectLst/>
          </p:spPr>
        </p:pic>
      </p:grpSp>
      <p:sp>
        <p:nvSpPr>
          <p:cNvPr id="330" name="Shape 330"/>
          <p:cNvSpPr/>
          <p:nvPr/>
        </p:nvSpPr>
        <p:spPr>
          <a:xfrm>
            <a:off x="1000404" y="4805363"/>
            <a:ext cx="11440256" cy="250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 b="1" u="sng">
                <a:solidFill>
                  <a:srgbClr val="363929"/>
                </a:solidFill>
              </a:rPr>
              <a:t>*Literatura limitada:</a:t>
            </a:r>
          </a:p>
          <a:p>
            <a:pPr marL="409575" lvl="0" indent="-409575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363929"/>
                </a:solidFill>
              </a:rPr>
              <a:t>No se pudo probar A-OK en un ensayo controlado aleatorizado, debido a la imprevisibilidad y la causa desconocida de la reacción anafiláctica/anafilactoide ELA.</a:t>
            </a:r>
          </a:p>
          <a:p>
            <a:pPr marL="409575" lvl="0" indent="-409575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363929"/>
                </a:solidFill>
              </a:rPr>
              <a:t>AFE es un diagnóstico de exclusión sin marcadores séricos/laboratorios de diagnóstico conocidos.</a:t>
            </a:r>
          </a:p>
          <a:p>
            <a:pPr marL="409575" lvl="0" indent="-409575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363929"/>
                </a:solidFill>
              </a:rPr>
              <a:t>La única literatura disponible es retrospectiva</a:t>
            </a:r>
          </a:p>
        </p:txBody>
      </p:sp>
      <p:grpSp>
        <p:nvGrpSpPr>
          <p:cNvPr id="333" name="Group 333"/>
          <p:cNvGrpSpPr/>
          <p:nvPr/>
        </p:nvGrpSpPr>
        <p:grpSpPr>
          <a:xfrm>
            <a:off x="967137" y="1289951"/>
            <a:ext cx="11070526" cy="1274134"/>
            <a:chOff x="-38099" y="-38099"/>
            <a:chExt cx="11070525" cy="1274132"/>
          </a:xfrm>
        </p:grpSpPr>
        <p:sp>
          <p:nvSpPr>
            <p:cNvPr id="332" name="Shape 332"/>
            <p:cNvSpPr/>
            <p:nvPr/>
          </p:nvSpPr>
          <p:spPr>
            <a:xfrm>
              <a:off x="0" y="0"/>
              <a:ext cx="10994326" cy="1197933"/>
            </a:xfrm>
            <a:prstGeom prst="rect">
              <a:avLst/>
            </a:prstGeom>
            <a:solidFill>
              <a:srgbClr val="A8BC63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8" algn="l">
                <a:defRPr sz="1800">
                  <a:solidFill>
                    <a:srgbClr val="000000"/>
                  </a:solidFill>
                </a:defRPr>
              </a:pPr>
              <a:r>
                <a:rPr sz="6700" b="1">
                  <a:solidFill>
                    <a:srgbClr val="363929"/>
                  </a:solidFill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rPr>
                <a:t>Terapia </a:t>
              </a:r>
              <a:r>
                <a:rPr sz="6700" b="1">
                  <a:solidFill>
                    <a:srgbClr val="2B5E10"/>
                  </a:solidFill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rPr>
                <a:t>A-OK</a:t>
              </a:r>
              <a:r>
                <a:rPr sz="6700" b="1">
                  <a:solidFill>
                    <a:srgbClr val="363929"/>
                  </a:solidFill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rPr>
                <a:t> para ELA</a:t>
              </a:r>
            </a:p>
          </p:txBody>
        </p:sp>
        <p:pic>
          <p:nvPicPr>
            <p:cNvPr id="331" name="Picture 33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-38100" y="-38100"/>
              <a:ext cx="11070526" cy="1274133"/>
            </a:xfrm>
            <a:prstGeom prst="rect">
              <a:avLst/>
            </a:prstGeom>
            <a:effectLst/>
          </p:spPr>
        </p:pic>
      </p:grpSp>
      <p:sp>
        <p:nvSpPr>
          <p:cNvPr id="334" name="Shape 334"/>
          <p:cNvSpPr/>
          <p:nvPr/>
        </p:nvSpPr>
        <p:spPr>
          <a:xfrm>
            <a:off x="4765225" y="7615224"/>
            <a:ext cx="3910613" cy="4375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 b="1" i="1" u="sng"/>
            </a:lvl1pPr>
          </a:lstStyle>
          <a:p>
            <a:pPr lvl="0">
              <a:defRPr sz="1800" b="0" i="0" u="none">
                <a:solidFill>
                  <a:srgbClr val="000000"/>
                </a:solidFill>
              </a:defRPr>
            </a:pPr>
            <a:r>
              <a:rPr sz="2200" b="1" i="1" u="sng">
                <a:solidFill>
                  <a:srgbClr val="363929"/>
                </a:solidFill>
              </a:rPr>
              <a:t>*SIN EMBARGO*</a:t>
            </a:r>
          </a:p>
        </p:txBody>
      </p:sp>
      <p:sp>
        <p:nvSpPr>
          <p:cNvPr id="335" name="Shape 335"/>
          <p:cNvSpPr/>
          <p:nvPr/>
        </p:nvSpPr>
        <p:spPr>
          <a:xfrm>
            <a:off x="1028060" y="7989361"/>
            <a:ext cx="11384943" cy="1300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49645" lvl="0" indent="-249645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363929"/>
                </a:solidFill>
              </a:rPr>
              <a:t>Múltiples informes de casos muestran la supuesta eficacia de la terapia AOK.</a:t>
            </a:r>
          </a:p>
          <a:p>
            <a:pPr marL="249645" lvl="0" indent="-249645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363929"/>
                </a:solidFill>
              </a:rPr>
              <a:t>Los medicamentos AOK bloquean las vías que contribuyen al colapso cardiovascular en ELA</a:t>
            </a:r>
          </a:p>
        </p:txBody>
      </p:sp>
    </p:spTree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hape 337"/>
          <p:cNvSpPr/>
          <p:nvPr/>
        </p:nvSpPr>
        <p:spPr>
          <a:xfrm>
            <a:off x="1082604" y="2398458"/>
            <a:ext cx="10839593" cy="6951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900" b="1" u="sng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  <a:highlight>
                  <a:srgbClr val="00FF00"/>
                </a:highlight>
              </a:rPr>
              <a:t>Atropina</a:t>
            </a:r>
            <a:r>
              <a:rPr sz="2900" b="1" u="sng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  <a:highlight>
                  <a:srgbClr val="00FF00"/>
                </a:highlight>
              </a:rPr>
              <a:t> 1mg</a:t>
            </a:r>
          </a:p>
          <a:p>
            <a:pPr marL="436879" lvl="0" indent="-436879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Bloquea</a:t>
            </a: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Acetilcolina</a:t>
            </a:r>
            <a:endParaRPr sz="2700" dirty="0">
              <a:solidFill>
                <a:srgbClr val="363929"/>
              </a:solidFill>
              <a:effectLst>
                <a:outerShdw blurRad="25400" dist="25400" dir="2700000" rotWithShape="0">
                  <a:srgbClr val="FFFFFF">
                    <a:alpha val="50000"/>
                  </a:srgbClr>
                </a:outerShdw>
              </a:effectLst>
            </a:endParaRPr>
          </a:p>
          <a:p>
            <a:pPr marL="982979" lvl="1" indent="-436879" algn="l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inhibe</a:t>
            </a: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el </a:t>
            </a: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reflejo</a:t>
            </a: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vagal</a:t>
            </a:r>
          </a:p>
          <a:p>
            <a:pPr marL="982979" lvl="1" indent="-436879" algn="l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inhibe</a:t>
            </a: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la </a:t>
            </a: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vasoconstricción</a:t>
            </a: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/</a:t>
            </a: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espasmo</a:t>
            </a: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de la arteria </a:t>
            </a: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pulmonar</a:t>
            </a: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mediada</a:t>
            </a: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por </a:t>
            </a: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ACh</a:t>
            </a:r>
            <a:endParaRPr sz="2700" dirty="0">
              <a:solidFill>
                <a:srgbClr val="363929"/>
              </a:solidFill>
              <a:effectLst>
                <a:outerShdw blurRad="25400" dist="25400" dir="2700000" rotWithShape="0">
                  <a:srgbClr val="FFFFFF">
                    <a:alpha val="50000"/>
                  </a:srgbClr>
                </a:outerShdw>
              </a:effectLst>
            </a:endParaRPr>
          </a:p>
          <a:p>
            <a:pPr marL="982979" lvl="1" indent="-436879" algn="l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endParaRPr sz="2700" dirty="0">
              <a:solidFill>
                <a:srgbClr val="363929"/>
              </a:solidFill>
              <a:effectLst>
                <a:outerShdw blurRad="25400" dist="25400" dir="2700000" rotWithShape="0">
                  <a:srgbClr val="FFFFFF">
                    <a:alpha val="50000"/>
                  </a:srgbClr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900" b="1" u="sng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  <a:highlight>
                  <a:srgbClr val="00FF00"/>
                </a:highlight>
              </a:rPr>
              <a:t>Ondansetrón</a:t>
            </a:r>
            <a:r>
              <a:rPr sz="2900" b="1" u="sng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  <a:highlight>
                  <a:srgbClr val="00FF00"/>
                </a:highlight>
              </a:rPr>
              <a:t> 8mg</a:t>
            </a:r>
          </a:p>
          <a:p>
            <a:pPr marL="436879" lvl="0" indent="-436879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Bloquea</a:t>
            </a: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5HT (</a:t>
            </a: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serotonina</a:t>
            </a: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)</a:t>
            </a:r>
          </a:p>
          <a:p>
            <a:pPr marL="982979" lvl="1" indent="-436879" algn="l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5HT causa </a:t>
            </a: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vasoconstricción</a:t>
            </a: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de la </a:t>
            </a: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vasculatura</a:t>
            </a: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pulmonar</a:t>
            </a: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y </a:t>
            </a: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atrapamiento</a:t>
            </a: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de PLT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900" dirty="0">
              <a:solidFill>
                <a:srgbClr val="363929"/>
              </a:solidFill>
              <a:effectLst>
                <a:outerShdw blurRad="25400" dist="25400" dir="2700000" rotWithShape="0">
                  <a:srgbClr val="FFFFFF">
                    <a:alpha val="50000"/>
                  </a:srgbClr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2900" b="1" u="sng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  <a:highlight>
                  <a:srgbClr val="00FF00"/>
                </a:highlight>
              </a:rPr>
              <a:t>  </a:t>
            </a:r>
            <a:r>
              <a:rPr sz="2900" b="1" u="sng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  <a:highlight>
                  <a:srgbClr val="00FF00"/>
                </a:highlight>
              </a:rPr>
              <a:t>Ketorolaco</a:t>
            </a:r>
            <a:r>
              <a:rPr sz="2900" b="1" u="sng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  <a:highlight>
                  <a:srgbClr val="00FF00"/>
                </a:highlight>
              </a:rPr>
              <a:t> 30mg</a:t>
            </a:r>
          </a:p>
          <a:p>
            <a:pPr marL="436879" lvl="0" indent="-436879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Bloquea</a:t>
            </a: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tromboxano</a:t>
            </a: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A2</a:t>
            </a:r>
          </a:p>
          <a:p>
            <a:pPr marL="982979" lvl="1" indent="-436879" algn="l"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El </a:t>
            </a: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tromboxano</a:t>
            </a: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A2 </a:t>
            </a: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activa</a:t>
            </a: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PLT para </a:t>
            </a: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reclutar</a:t>
            </a: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más</a:t>
            </a: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PLT </a:t>
            </a: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en</a:t>
            </a: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la </a:t>
            </a: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vasculatura</a:t>
            </a: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pulmonar</a:t>
            </a: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, </a:t>
            </a: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empeorando</a:t>
            </a: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la HTN </a:t>
            </a: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pulmonar</a:t>
            </a: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y la </a:t>
            </a:r>
            <a:r>
              <a:rPr sz="27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tensión</a:t>
            </a:r>
            <a:r>
              <a:rPr sz="27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del VD</a:t>
            </a:r>
          </a:p>
        </p:txBody>
      </p:sp>
      <p:sp>
        <p:nvSpPr>
          <p:cNvPr id="338" name="Shape 338"/>
          <p:cNvSpPr>
            <a:spLocks noGrp="1"/>
          </p:cNvSpPr>
          <p:nvPr>
            <p:ph type="title"/>
          </p:nvPr>
        </p:nvSpPr>
        <p:spPr>
          <a:xfrm>
            <a:off x="1932631" y="-22398"/>
            <a:ext cx="9575801" cy="1117165"/>
          </a:xfrm>
          <a:prstGeom prst="rect">
            <a:avLst/>
          </a:prstGeom>
          <a:solidFill>
            <a:srgbClr val="E5CB7D"/>
          </a:solidFill>
        </p:spPr>
        <p:txBody>
          <a:bodyPr/>
          <a:lstStyle>
            <a:lvl1pPr defTabSz="301752">
              <a:tabLst>
                <a:tab pos="977900" algn="l"/>
              </a:tabLst>
              <a:defRPr sz="4488"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488" dirty="0">
                <a:solidFill>
                  <a:srgbClr val="363929"/>
                </a:solidFill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rPr>
              <a:t>EMBOLIA DE LÍQUIDO AMNIÓTICO</a:t>
            </a:r>
          </a:p>
        </p:txBody>
      </p:sp>
      <p:grpSp>
        <p:nvGrpSpPr>
          <p:cNvPr id="341" name="Group 341"/>
          <p:cNvGrpSpPr/>
          <p:nvPr/>
        </p:nvGrpSpPr>
        <p:grpSpPr>
          <a:xfrm>
            <a:off x="4150407" y="1299295"/>
            <a:ext cx="5140250" cy="739144"/>
            <a:chOff x="-38100" y="-38100"/>
            <a:chExt cx="5140249" cy="739142"/>
          </a:xfrm>
        </p:grpSpPr>
        <p:sp>
          <p:nvSpPr>
            <p:cNvPr id="340" name="Shape 340"/>
            <p:cNvSpPr/>
            <p:nvPr/>
          </p:nvSpPr>
          <p:spPr>
            <a:xfrm>
              <a:off x="0" y="0"/>
              <a:ext cx="5064049" cy="662943"/>
            </a:xfrm>
            <a:prstGeom prst="rect">
              <a:avLst/>
            </a:prstGeom>
            <a:solidFill>
              <a:srgbClr val="A8BC63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effectLst/>
                </a:defRPr>
              </a:pPr>
              <a:r>
                <a:rPr sz="3200" b="1">
                  <a:solidFill>
                    <a:srgbClr val="363929"/>
                  </a:solidFill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rPr>
                <a:t>AOK Mecanismo de Acción</a:t>
              </a:r>
            </a:p>
          </p:txBody>
        </p:sp>
        <p:pic>
          <p:nvPicPr>
            <p:cNvPr id="339" name="Picture 338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-38101" y="-38100"/>
              <a:ext cx="5140250" cy="739143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>
            <a:spLocks noGrp="1"/>
          </p:cNvSpPr>
          <p:nvPr>
            <p:ph type="title"/>
          </p:nvPr>
        </p:nvSpPr>
        <p:spPr>
          <a:xfrm>
            <a:off x="1932631" y="55506"/>
            <a:ext cx="9575801" cy="1117165"/>
          </a:xfrm>
          <a:prstGeom prst="rect">
            <a:avLst/>
          </a:prstGeom>
          <a:solidFill>
            <a:srgbClr val="E5CB7D"/>
          </a:solidFill>
        </p:spPr>
        <p:txBody>
          <a:bodyPr/>
          <a:lstStyle>
            <a:lvl1pPr defTabSz="301752">
              <a:tabLst>
                <a:tab pos="977900" algn="l"/>
              </a:tabLst>
              <a:defRPr sz="4488"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488">
                <a:solidFill>
                  <a:srgbClr val="363929"/>
                </a:solidFill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rPr>
              <a:t>EMBOLIA DE LÍQUIDO AMNIÓTICO</a:t>
            </a:r>
          </a:p>
        </p:txBody>
      </p:sp>
      <p:grpSp>
        <p:nvGrpSpPr>
          <p:cNvPr id="346" name="Group 346"/>
          <p:cNvGrpSpPr/>
          <p:nvPr/>
        </p:nvGrpSpPr>
        <p:grpSpPr>
          <a:xfrm>
            <a:off x="4102167" y="1254430"/>
            <a:ext cx="5460865" cy="721177"/>
            <a:chOff x="-53881" y="-53881"/>
            <a:chExt cx="5460863" cy="721175"/>
          </a:xfrm>
        </p:grpSpPr>
        <p:sp>
          <p:nvSpPr>
            <p:cNvPr id="345" name="Shape 345"/>
            <p:cNvSpPr/>
            <p:nvPr/>
          </p:nvSpPr>
          <p:spPr>
            <a:xfrm>
              <a:off x="-1" y="0"/>
              <a:ext cx="5353102" cy="613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algn="l">
                <a:defRPr sz="2800" b="1">
                  <a:solidFill>
                    <a:srgbClr val="4AA01A"/>
                  </a:solid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2800" b="1">
                  <a:solidFill>
                    <a:srgbClr val="4AA01A"/>
                  </a:solidFill>
                </a:rPr>
                <a:t>AOK para ELA Reporte de Caso 1</a:t>
              </a:r>
            </a:p>
          </p:txBody>
        </p:sp>
        <p:pic>
          <p:nvPicPr>
            <p:cNvPr id="344" name="Picture 34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53882" y="-53882"/>
              <a:ext cx="5460865" cy="721176"/>
            </a:xfrm>
            <a:prstGeom prst="rect">
              <a:avLst/>
            </a:prstGeom>
            <a:effectLst/>
          </p:spPr>
        </p:pic>
      </p:grpSp>
      <p:grpSp>
        <p:nvGrpSpPr>
          <p:cNvPr id="349" name="Group 349"/>
          <p:cNvGrpSpPr/>
          <p:nvPr/>
        </p:nvGrpSpPr>
        <p:grpSpPr>
          <a:xfrm>
            <a:off x="3504889" y="2014881"/>
            <a:ext cx="6655421" cy="2343112"/>
            <a:chOff x="-126999" y="-88900"/>
            <a:chExt cx="6655420" cy="2343111"/>
          </a:xfrm>
        </p:grpSpPr>
        <p:pic>
          <p:nvPicPr>
            <p:cNvPr id="348" name="Screen Shot 2023-08-07 at 11.15.26 AM.png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6401421" cy="201291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47" name="Picture 346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-127000" y="-88900"/>
              <a:ext cx="6655421" cy="2343112"/>
            </a:xfrm>
            <a:prstGeom prst="rect">
              <a:avLst/>
            </a:prstGeom>
            <a:effectLst/>
          </p:spPr>
        </p:pic>
      </p:grpSp>
      <p:sp>
        <p:nvSpPr>
          <p:cNvPr id="350" name="Shape 350"/>
          <p:cNvSpPr/>
          <p:nvPr/>
        </p:nvSpPr>
        <p:spPr>
          <a:xfrm>
            <a:off x="784929" y="4334944"/>
            <a:ext cx="11871205" cy="5127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/>
          <a:p>
            <a:pPr marL="273050" lvl="0" indent="-273050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Un G2P1001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hispana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de 26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años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, a las 38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semanas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1 día. HMP: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obesidad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(IMC 41) y DMG2. Pt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llegó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a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urgencias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c/o de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falta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de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aire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x 8 hrs.</a:t>
            </a:r>
          </a:p>
          <a:p>
            <a:pPr marL="273050" lvl="0" indent="-273050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PA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materna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WNL, HR 144, RR 24,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fiebre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leve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.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Taquicardia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FCF con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trazado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no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reactivo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..</a:t>
            </a:r>
          </a:p>
          <a:p>
            <a:pPr marL="273050" lvl="0" indent="-273050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C/S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emergente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bajo AG con propofol/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succs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inducción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de ISR (PA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descendió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a 80/40,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tratado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con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vasopresores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)</a:t>
            </a:r>
          </a:p>
          <a:p>
            <a:pPr marL="273050" lvl="0" indent="-273050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300" b="1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Después</a:t>
            </a:r>
            <a:r>
              <a:rPr sz="2300" b="1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del </a:t>
            </a:r>
            <a:r>
              <a:rPr sz="2300" b="1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parto</a:t>
            </a:r>
            <a:r>
              <a:rPr sz="2300" b="1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de la placenta:</a:t>
            </a:r>
          </a:p>
          <a:p>
            <a:pPr marL="273050" lvl="0" indent="-273050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300" b="1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FC 140 s, SpO</a:t>
            </a:r>
            <a:r>
              <a:rPr sz="2300" b="1" baseline="-250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2</a:t>
            </a:r>
            <a:r>
              <a:rPr sz="2300" b="1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72%, ETCO</a:t>
            </a:r>
            <a:r>
              <a:rPr sz="2300" b="1" baseline="-250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2</a:t>
            </a:r>
            <a:r>
              <a:rPr sz="2300" b="1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300" b="1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descendido</a:t>
            </a:r>
            <a:r>
              <a:rPr sz="2300" b="1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de 32 a 0.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Ventiladora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/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circuito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comprobado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-ok</a:t>
            </a:r>
          </a:p>
          <a:p>
            <a:pPr marL="273050" lvl="0" indent="-273050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300" b="1" u="sng" dirty="0">
                <a:solidFill>
                  <a:srgbClr val="4AA01A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A-OK: 0,2 mg de </a:t>
            </a:r>
            <a:r>
              <a:rPr sz="2300" b="1" u="sng" dirty="0" err="1">
                <a:solidFill>
                  <a:srgbClr val="4AA01A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atropina</a:t>
            </a:r>
            <a:r>
              <a:rPr sz="2300" b="1" u="sng" dirty="0">
                <a:solidFill>
                  <a:srgbClr val="4AA01A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, 8 mg de </a:t>
            </a:r>
            <a:r>
              <a:rPr sz="2300" b="1" u="sng" dirty="0" err="1">
                <a:solidFill>
                  <a:srgbClr val="4AA01A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ondansetrón</a:t>
            </a:r>
            <a:r>
              <a:rPr sz="2300" b="1" u="sng" dirty="0">
                <a:solidFill>
                  <a:srgbClr val="4AA01A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y 15 mg de </a:t>
            </a:r>
            <a:r>
              <a:rPr sz="2300" b="1" u="sng" dirty="0" err="1">
                <a:solidFill>
                  <a:srgbClr val="4AA01A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ketorolaco</a:t>
            </a:r>
            <a:r>
              <a:rPr sz="2300" b="1" u="sng" dirty="0">
                <a:solidFill>
                  <a:srgbClr val="4AA01A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IV</a:t>
            </a:r>
          </a:p>
          <a:p>
            <a:pPr marL="273050" lvl="0" indent="-273050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300" b="1" dirty="0" err="1">
                <a:solidFill>
                  <a:srgbClr val="4AA01A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En</a:t>
            </a:r>
            <a:r>
              <a:rPr sz="2300" b="1" dirty="0">
                <a:solidFill>
                  <a:srgbClr val="4AA01A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2-3 min, la SpO2 se </a:t>
            </a:r>
            <a:r>
              <a:rPr sz="2300" b="1" dirty="0" err="1">
                <a:solidFill>
                  <a:srgbClr val="4AA01A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recuperó</a:t>
            </a:r>
            <a:r>
              <a:rPr sz="2300" b="1" dirty="0">
                <a:solidFill>
                  <a:srgbClr val="4AA01A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al 97% y la PA </a:t>
            </a:r>
            <a:r>
              <a:rPr sz="2300" b="1" dirty="0" err="1">
                <a:solidFill>
                  <a:srgbClr val="4AA01A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aumentó</a:t>
            </a:r>
            <a:r>
              <a:rPr sz="2300" b="1" dirty="0">
                <a:solidFill>
                  <a:srgbClr val="4AA01A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a 138/68 mm Hg, el CO2 </a:t>
            </a:r>
            <a:r>
              <a:rPr sz="2300" b="1" dirty="0" err="1">
                <a:solidFill>
                  <a:srgbClr val="4AA01A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volvió</a:t>
            </a:r>
            <a:r>
              <a:rPr sz="2300" b="1" dirty="0">
                <a:solidFill>
                  <a:srgbClr val="4AA01A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a 32 mm Hg,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pero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la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taquicardia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permaneció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con una FC de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aproximadamente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140 LPM</a:t>
            </a:r>
          </a:p>
          <a:p>
            <a:pPr marL="273050" lvl="0" indent="-273050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2L PSE HPP: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uterotónicos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,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productos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de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sangre</a:t>
            </a:r>
            <a:endParaRPr sz="2300" dirty="0">
              <a:solidFill>
                <a:srgbClr val="363929"/>
              </a:solidFill>
              <a:effectLst>
                <a:outerShdw blurRad="25400" dist="25400" dir="2700000" rotWithShape="0">
                  <a:srgbClr val="FFFFFF">
                    <a:alpha val="50000"/>
                  </a:srgbClr>
                </a:outerShdw>
              </a:effectLst>
            </a:endParaRPr>
          </a:p>
          <a:p>
            <a:pPr marL="273050" lvl="0" indent="-273050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Cuando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se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estabilizó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,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permaneció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3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intubado</a:t>
            </a:r>
            <a:r>
              <a:rPr sz="23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a la UCI</a:t>
            </a:r>
          </a:p>
        </p:txBody>
      </p:sp>
    </p:spTree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hape 352"/>
          <p:cNvSpPr>
            <a:spLocks noGrp="1"/>
          </p:cNvSpPr>
          <p:nvPr>
            <p:ph type="title"/>
          </p:nvPr>
        </p:nvSpPr>
        <p:spPr>
          <a:xfrm>
            <a:off x="1932631" y="304800"/>
            <a:ext cx="9575801" cy="1117164"/>
          </a:xfrm>
          <a:prstGeom prst="rect">
            <a:avLst/>
          </a:prstGeom>
          <a:solidFill>
            <a:srgbClr val="E5CB7D"/>
          </a:solidFill>
        </p:spPr>
        <p:txBody>
          <a:bodyPr/>
          <a:lstStyle>
            <a:lvl1pPr defTabSz="301752">
              <a:tabLst>
                <a:tab pos="977900" algn="l"/>
              </a:tabLst>
              <a:defRPr sz="4488"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488">
                <a:solidFill>
                  <a:srgbClr val="363929"/>
                </a:solidFill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rPr>
              <a:t>EMBOLIA DE LÍQUIDO AMNIÓTICO</a:t>
            </a:r>
          </a:p>
        </p:txBody>
      </p:sp>
      <p:sp>
        <p:nvSpPr>
          <p:cNvPr id="353" name="Shape 353"/>
          <p:cNvSpPr/>
          <p:nvPr/>
        </p:nvSpPr>
        <p:spPr>
          <a:xfrm>
            <a:off x="914075" y="2044664"/>
            <a:ext cx="11837050" cy="57349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endParaRPr sz="2100" dirty="0">
              <a:solidFill>
                <a:srgbClr val="363929"/>
              </a:solidFill>
              <a:effectLst>
                <a:outerShdw blurRad="25400" dist="25400" dir="2700000" rotWithShape="0">
                  <a:srgbClr val="FFFFFF">
                    <a:alpha val="50000"/>
                  </a:srgbClr>
                </a:outerShdw>
              </a:effectLst>
            </a:endParaRPr>
          </a:p>
          <a:p>
            <a:pPr lvl="8" algn="l">
              <a:defRPr sz="1800">
                <a:solidFill>
                  <a:srgbClr val="000000"/>
                </a:solidFill>
              </a:defRPr>
            </a:pP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                            </a:t>
            </a:r>
            <a:r>
              <a:rPr sz="30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    </a:t>
            </a:r>
            <a:r>
              <a:rPr sz="3000" u="sng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RULED OUT:</a:t>
            </a:r>
            <a:endParaRPr sz="2100" b="1" u="sng" dirty="0">
              <a:solidFill>
                <a:srgbClr val="363929"/>
              </a:solidFill>
              <a:effectLst>
                <a:outerShdw blurRad="25400" dist="25400" dir="2700000" rotWithShape="0">
                  <a:srgbClr val="FFFFFF">
                    <a:alpha val="50000"/>
                  </a:srgbClr>
                </a:outerShdw>
              </a:effectLst>
            </a:endParaRPr>
          </a:p>
          <a:p>
            <a:pPr lvl="8" algn="l">
              <a:defRPr sz="1800">
                <a:solidFill>
                  <a:srgbClr val="000000"/>
                </a:solidFill>
              </a:defRPr>
            </a:pPr>
            <a:endParaRPr sz="2100" dirty="0">
              <a:solidFill>
                <a:srgbClr val="363929"/>
              </a:solidFill>
              <a:effectLst>
                <a:outerShdw blurRad="25400" dist="25400" dir="2700000" rotWithShape="0">
                  <a:srgbClr val="FFFFFF">
                    <a:alpha val="50000"/>
                  </a:srgbClr>
                </a:outerShdw>
              </a:effectLst>
            </a:endParaRPr>
          </a:p>
          <a:p>
            <a:pPr marL="286702" lvl="0" indent="-286702" algn="l"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100" b="1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EP: </a:t>
            </a:r>
            <a:r>
              <a:rPr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Tomografía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computarizada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con y sin </a:t>
            </a:r>
            <a:r>
              <a:rPr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contraste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:</a:t>
            </a:r>
          </a:p>
          <a:p>
            <a:pPr marL="832802" lvl="1" indent="-286702" algn="l"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solo </a:t>
            </a:r>
            <a:r>
              <a:rPr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mostró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atelectasia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bibasilar sin </a:t>
            </a:r>
            <a:r>
              <a:rPr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evidencia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de </a:t>
            </a:r>
            <a:r>
              <a:rPr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consolidación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definida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y/o </a:t>
            </a:r>
            <a:r>
              <a:rPr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neumonía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.</a:t>
            </a:r>
          </a:p>
          <a:p>
            <a:pPr marL="327660" lvl="0" indent="-327660" algn="l">
              <a:buSzPct val="95000"/>
              <a:buChar char="-"/>
              <a:defRPr sz="1800">
                <a:solidFill>
                  <a:srgbClr val="000000"/>
                </a:solidFill>
              </a:defRPr>
            </a:pPr>
            <a:endParaRPr sz="2100" dirty="0">
              <a:solidFill>
                <a:srgbClr val="363929"/>
              </a:solidFill>
              <a:effectLst>
                <a:outerShdw blurRad="25400" dist="25400" dir="2700000" rotWithShape="0">
                  <a:srgbClr val="FFFFFF">
                    <a:alpha val="50000"/>
                  </a:srgbClr>
                </a:outerShdw>
              </a:effectLst>
            </a:endParaRPr>
          </a:p>
          <a:p>
            <a:pPr marL="327660" lvl="0" indent="-327660" algn="l"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100" b="1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Patología</a:t>
            </a:r>
            <a:r>
              <a:rPr sz="2100" b="1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100" b="1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pulmonar</a:t>
            </a:r>
            <a:r>
              <a:rPr sz="2100" b="1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100" b="1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aguda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: RX de </a:t>
            </a:r>
            <a:r>
              <a:rPr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tórax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negativa</a:t>
            </a:r>
            <a:endParaRPr sz="2100" dirty="0">
              <a:solidFill>
                <a:srgbClr val="363929"/>
              </a:solidFill>
              <a:effectLst>
                <a:outerShdw blurRad="25400" dist="25400" dir="2700000" rotWithShape="0">
                  <a:srgbClr val="FFFFFF">
                    <a:alpha val="50000"/>
                  </a:srgbClr>
                </a:outerShdw>
              </a:effectLst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100" dirty="0">
              <a:solidFill>
                <a:srgbClr val="363929"/>
              </a:solidFill>
              <a:effectLst>
                <a:outerShdw blurRad="25400" dist="25400" dir="2700000" rotWithShape="0">
                  <a:srgbClr val="FFFFFF">
                    <a:alpha val="50000"/>
                  </a:srgbClr>
                </a:outerShdw>
              </a:effectLst>
            </a:endParaRPr>
          </a:p>
          <a:p>
            <a:pPr marL="286702" lvl="0" indent="-286702" algn="l"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100" b="1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TVP: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Ultrasonido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Doppler de </a:t>
            </a:r>
            <a:r>
              <a:rPr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extremidades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inferiores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:</a:t>
            </a:r>
          </a:p>
          <a:p>
            <a:pPr marL="832802" lvl="1" indent="-286702" algn="l"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resultados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negativos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para </a:t>
            </a:r>
            <a:r>
              <a:rPr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trombosis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venosa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profunda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100" dirty="0">
              <a:solidFill>
                <a:srgbClr val="363929"/>
              </a:solidFill>
              <a:effectLst>
                <a:outerShdw blurRad="25400" dist="25400" dir="2700000" rotWithShape="0">
                  <a:srgbClr val="FFFFFF">
                    <a:alpha val="50000"/>
                  </a:srgbClr>
                </a:outerShdw>
              </a:effectLst>
            </a:endParaRPr>
          </a:p>
          <a:p>
            <a:pPr marL="286702" lvl="0" indent="-286702" algn="l"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100" b="1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Laboratorios</a:t>
            </a:r>
            <a:r>
              <a:rPr sz="2100" b="1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: (¿CID? ¿sepsis?)</a:t>
            </a:r>
          </a:p>
          <a:p>
            <a:pPr marL="832802" lvl="1" indent="-286702" algn="l"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Negativo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para DIC (normal Pt/PTT/INR)</a:t>
            </a:r>
            <a:r>
              <a:rPr lang="en-US"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(?? RARO – </a:t>
            </a:r>
            <a:r>
              <a:rPr lang="en-US"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normalmete</a:t>
            </a:r>
            <a:r>
              <a:rPr lang="en-US"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CID </a:t>
            </a:r>
            <a:r>
              <a:rPr lang="en-US"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confirme</a:t>
            </a:r>
            <a:r>
              <a:rPr lang="en-US"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ELA – VAE?)</a:t>
            </a:r>
            <a:endParaRPr sz="2100" dirty="0">
              <a:solidFill>
                <a:srgbClr val="363929"/>
              </a:solidFill>
              <a:effectLst>
                <a:outerShdw blurRad="25400" dist="25400" dir="2700000" rotWithShape="0">
                  <a:srgbClr val="FFFFFF">
                    <a:alpha val="50000"/>
                  </a:srgbClr>
                </a:outerShdw>
              </a:effectLst>
            </a:endParaRPr>
          </a:p>
          <a:p>
            <a:pPr marL="832802" lvl="1" indent="-286702" algn="l"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Hemocultivo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, </a:t>
            </a:r>
            <a:r>
              <a:rPr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urocultivo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y </a:t>
            </a:r>
            <a:r>
              <a:rPr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cultivos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de </a:t>
            </a:r>
            <a:r>
              <a:rPr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esputo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negativos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.</a:t>
            </a:r>
          </a:p>
          <a:p>
            <a:pPr marL="832802" lvl="1" indent="-286702" algn="l">
              <a:buSzPct val="95000"/>
              <a:buChar char="-"/>
              <a:defRPr sz="1800">
                <a:solidFill>
                  <a:srgbClr val="000000"/>
                </a:solidFill>
              </a:defRPr>
            </a:pPr>
            <a:endParaRPr sz="2100" dirty="0">
              <a:solidFill>
                <a:srgbClr val="363929"/>
              </a:solidFill>
              <a:effectLst>
                <a:outerShdw blurRad="25400" dist="25400" dir="2700000" rotWithShape="0">
                  <a:srgbClr val="FFFFFF">
                    <a:alpha val="50000"/>
                  </a:srgbClr>
                </a:outerShdw>
              </a:effectLst>
            </a:endParaRPr>
          </a:p>
          <a:p>
            <a:pPr marL="327660" lvl="0" indent="-327660" algn="l"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100" b="1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Patología</a:t>
            </a:r>
            <a:r>
              <a:rPr sz="2100" b="1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100" b="1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placentaria</a:t>
            </a:r>
            <a:r>
              <a:rPr sz="2100" b="1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anormal: ¿</a:t>
            </a:r>
            <a:r>
              <a:rPr sz="2100" b="1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desprendimiento</a:t>
            </a:r>
            <a:r>
              <a:rPr sz="2100" b="1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? ¿</a:t>
            </a:r>
            <a:r>
              <a:rPr sz="2100" b="1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Corioamnionitis</a:t>
            </a:r>
            <a:r>
              <a:rPr sz="2100" b="1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?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: [2L PSE HPP]</a:t>
            </a:r>
          </a:p>
          <a:p>
            <a:pPr marL="873760" lvl="1" indent="-327660" algn="l"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Patología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placentaria</a:t>
            </a:r>
            <a:r>
              <a:rPr sz="2100" dirty="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100" dirty="0" err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negativa</a:t>
            </a:r>
            <a:endParaRPr sz="2100" dirty="0">
              <a:solidFill>
                <a:srgbClr val="363929"/>
              </a:solidFill>
              <a:effectLst>
                <a:outerShdw blurRad="25400" dist="25400" dir="2700000" rotWithShape="0">
                  <a:srgbClr val="FFFFFF">
                    <a:alpha val="50000"/>
                  </a:srgbClr>
                </a:outerShdw>
              </a:effectLst>
            </a:endParaRPr>
          </a:p>
        </p:txBody>
      </p:sp>
      <p:pic>
        <p:nvPicPr>
          <p:cNvPr id="354" name="Picture 353"/>
          <p:cNvPicPr/>
          <p:nvPr/>
        </p:nvPicPr>
        <p:blipFill>
          <a:blip r:embed="rId2"/>
          <a:stretch>
            <a:fillRect/>
          </a:stretch>
        </p:blipFill>
        <p:spPr>
          <a:xfrm>
            <a:off x="8007425" y="2175854"/>
            <a:ext cx="3485243" cy="1058548"/>
          </a:xfrm>
          <a:prstGeom prst="rect">
            <a:avLst/>
          </a:prstGeom>
          <a:effectLst>
            <a:outerShdw blurRad="50800" dist="63500" dir="2700000" rotWithShape="0">
              <a:srgbClr val="000000">
                <a:alpha val="50000"/>
              </a:srgbClr>
            </a:outerShdw>
          </a:effectLst>
        </p:spPr>
      </p:pic>
      <p:sp>
        <p:nvSpPr>
          <p:cNvPr id="355" name="Shape 355"/>
          <p:cNvSpPr/>
          <p:nvPr/>
        </p:nvSpPr>
        <p:spPr>
          <a:xfrm>
            <a:off x="1832328" y="8118869"/>
            <a:ext cx="9776407" cy="1428435"/>
          </a:xfrm>
          <a:prstGeom prst="rect">
            <a:avLst/>
          </a:prstGeom>
          <a:ln w="127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- La paciente fue extubado el día después de la cesárea.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- Permaneció afebril, asintomático con signos vitales estables.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- La paciente y el recién nacido tuvieron una recuperación sin incidentes, dados de alta del hospital 2 días después.</a:t>
            </a:r>
          </a:p>
        </p:txBody>
      </p:sp>
      <p:grpSp>
        <p:nvGrpSpPr>
          <p:cNvPr id="358" name="Group 358"/>
          <p:cNvGrpSpPr/>
          <p:nvPr/>
        </p:nvGrpSpPr>
        <p:grpSpPr>
          <a:xfrm>
            <a:off x="3771967" y="1400678"/>
            <a:ext cx="5460865" cy="721176"/>
            <a:chOff x="-53881" y="-53881"/>
            <a:chExt cx="5460863" cy="721175"/>
          </a:xfrm>
        </p:grpSpPr>
        <p:sp>
          <p:nvSpPr>
            <p:cNvPr id="357" name="Shape 357"/>
            <p:cNvSpPr/>
            <p:nvPr/>
          </p:nvSpPr>
          <p:spPr>
            <a:xfrm>
              <a:off x="-1" y="0"/>
              <a:ext cx="5353102" cy="613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algn="l">
                <a:defRPr sz="2800" b="1">
                  <a:solidFill>
                    <a:srgbClr val="4AA01A"/>
                  </a:solid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2800" b="1">
                  <a:solidFill>
                    <a:srgbClr val="4AA01A"/>
                  </a:solidFill>
                </a:rPr>
                <a:t>AOK para ELA Reporte de Caso 1</a:t>
              </a:r>
            </a:p>
          </p:txBody>
        </p:sp>
        <p:pic>
          <p:nvPicPr>
            <p:cNvPr id="356" name="Picture 355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-53882" y="-53882"/>
              <a:ext cx="5460865" cy="72117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Shape 360"/>
          <p:cNvSpPr>
            <a:spLocks noGrp="1"/>
          </p:cNvSpPr>
          <p:nvPr>
            <p:ph type="title"/>
          </p:nvPr>
        </p:nvSpPr>
        <p:spPr>
          <a:xfrm>
            <a:off x="1839146" y="-6817"/>
            <a:ext cx="9575801" cy="1117164"/>
          </a:xfrm>
          <a:prstGeom prst="rect">
            <a:avLst/>
          </a:prstGeom>
          <a:solidFill>
            <a:srgbClr val="E5CB7D"/>
          </a:solidFill>
        </p:spPr>
        <p:txBody>
          <a:bodyPr/>
          <a:lstStyle>
            <a:lvl1pPr defTabSz="301752">
              <a:tabLst>
                <a:tab pos="977900" algn="l"/>
              </a:tabLst>
              <a:defRPr sz="4488"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488">
                <a:solidFill>
                  <a:srgbClr val="363929"/>
                </a:solidFill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rPr>
              <a:t>EMBOLIA DE LÍQUIDO AMNIÓTICO</a:t>
            </a:r>
          </a:p>
        </p:txBody>
      </p:sp>
      <p:grpSp>
        <p:nvGrpSpPr>
          <p:cNvPr id="363" name="Group 363"/>
          <p:cNvGrpSpPr/>
          <p:nvPr/>
        </p:nvGrpSpPr>
        <p:grpSpPr>
          <a:xfrm>
            <a:off x="3559398" y="1782881"/>
            <a:ext cx="6546403" cy="2401972"/>
            <a:chOff x="-126999" y="-88900"/>
            <a:chExt cx="6546401" cy="2401971"/>
          </a:xfrm>
        </p:grpSpPr>
        <p:pic>
          <p:nvPicPr>
            <p:cNvPr id="362" name="Screen Shot 2023-08-07 at 11.14.32 AM.png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6292403" cy="207177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61" name="Picture 36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-127000" y="-88900"/>
              <a:ext cx="6546403" cy="2401972"/>
            </a:xfrm>
            <a:prstGeom prst="rect">
              <a:avLst/>
            </a:prstGeom>
            <a:effectLst/>
          </p:spPr>
        </p:pic>
      </p:grpSp>
      <p:sp>
        <p:nvSpPr>
          <p:cNvPr id="364" name="Shape 364"/>
          <p:cNvSpPr/>
          <p:nvPr/>
        </p:nvSpPr>
        <p:spPr>
          <a:xfrm>
            <a:off x="956090" y="4295708"/>
            <a:ext cx="11753020" cy="5022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68617" lvl="0" indent="-368617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700" dirty="0">
                <a:solidFill>
                  <a:srgbClr val="212121"/>
                </a:solidFill>
              </a:rPr>
              <a:t>Un G4P2 </a:t>
            </a:r>
            <a:r>
              <a:rPr sz="2700" dirty="0" err="1">
                <a:solidFill>
                  <a:srgbClr val="212121"/>
                </a:solidFill>
              </a:rPr>
              <a:t>caucásico</a:t>
            </a:r>
            <a:r>
              <a:rPr sz="2700" dirty="0">
                <a:solidFill>
                  <a:srgbClr val="212121"/>
                </a:solidFill>
              </a:rPr>
              <a:t> de 34 </a:t>
            </a:r>
            <a:r>
              <a:rPr sz="2700" dirty="0" err="1">
                <a:solidFill>
                  <a:srgbClr val="212121"/>
                </a:solidFill>
              </a:rPr>
              <a:t>años</a:t>
            </a:r>
            <a:r>
              <a:rPr sz="2700" dirty="0">
                <a:solidFill>
                  <a:srgbClr val="212121"/>
                </a:solidFill>
              </a:rPr>
              <a:t> </a:t>
            </a:r>
            <a:r>
              <a:rPr sz="2700" dirty="0" err="1">
                <a:solidFill>
                  <a:srgbClr val="212121"/>
                </a:solidFill>
              </a:rPr>
              <a:t>tuvo</a:t>
            </a:r>
            <a:r>
              <a:rPr sz="2700" dirty="0">
                <a:solidFill>
                  <a:srgbClr val="212121"/>
                </a:solidFill>
              </a:rPr>
              <a:t> </a:t>
            </a:r>
            <a:r>
              <a:rPr sz="2700" dirty="0" err="1">
                <a:solidFill>
                  <a:srgbClr val="212121"/>
                </a:solidFill>
              </a:rPr>
              <a:t>cesárea</a:t>
            </a:r>
            <a:r>
              <a:rPr sz="2700" dirty="0">
                <a:solidFill>
                  <a:srgbClr val="212121"/>
                </a:solidFill>
              </a:rPr>
              <a:t> </a:t>
            </a:r>
            <a:r>
              <a:rPr sz="2700" dirty="0" err="1">
                <a:solidFill>
                  <a:srgbClr val="212121"/>
                </a:solidFill>
              </a:rPr>
              <a:t>repetido</a:t>
            </a:r>
            <a:r>
              <a:rPr sz="2700" dirty="0">
                <a:solidFill>
                  <a:srgbClr val="212121"/>
                </a:solidFill>
              </a:rPr>
              <a:t>: 39 </a:t>
            </a:r>
            <a:r>
              <a:rPr sz="2700" dirty="0" err="1">
                <a:solidFill>
                  <a:srgbClr val="212121"/>
                </a:solidFill>
              </a:rPr>
              <a:t>semanas</a:t>
            </a:r>
            <a:r>
              <a:rPr sz="2700" dirty="0">
                <a:solidFill>
                  <a:srgbClr val="212121"/>
                </a:solidFill>
              </a:rPr>
              <a:t>.</a:t>
            </a:r>
          </a:p>
          <a:p>
            <a:pPr marL="368617" lvl="0" indent="-368617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700" dirty="0" err="1">
                <a:solidFill>
                  <a:srgbClr val="212121"/>
                </a:solidFill>
              </a:rPr>
              <a:t>Después</a:t>
            </a:r>
            <a:r>
              <a:rPr sz="2700" dirty="0">
                <a:solidFill>
                  <a:srgbClr val="212121"/>
                </a:solidFill>
              </a:rPr>
              <a:t> del </a:t>
            </a:r>
            <a:r>
              <a:rPr lang="en-US" sz="2700" dirty="0" err="1">
                <a:solidFill>
                  <a:srgbClr val="212121"/>
                </a:solidFill>
              </a:rPr>
              <a:t>alumbramiento</a:t>
            </a:r>
            <a:r>
              <a:rPr sz="2700" dirty="0">
                <a:solidFill>
                  <a:srgbClr val="212121"/>
                </a:solidFill>
              </a:rPr>
              <a:t> de la placenta, se </a:t>
            </a:r>
            <a:r>
              <a:rPr sz="2700" dirty="0" err="1">
                <a:solidFill>
                  <a:srgbClr val="212121"/>
                </a:solidFill>
              </a:rPr>
              <a:t>desarrollaron</a:t>
            </a:r>
            <a:r>
              <a:rPr sz="2700" dirty="0">
                <a:solidFill>
                  <a:srgbClr val="212121"/>
                </a:solidFill>
              </a:rPr>
              <a:t> </a:t>
            </a:r>
            <a:r>
              <a:rPr sz="2700" dirty="0" err="1">
                <a:solidFill>
                  <a:srgbClr val="212121"/>
                </a:solidFill>
              </a:rPr>
              <a:t>hipoxia</a:t>
            </a:r>
            <a:r>
              <a:rPr sz="2700" dirty="0">
                <a:solidFill>
                  <a:srgbClr val="212121"/>
                </a:solidFill>
              </a:rPr>
              <a:t> e HOTN, </a:t>
            </a:r>
            <a:r>
              <a:rPr sz="2700" dirty="0" err="1">
                <a:solidFill>
                  <a:srgbClr val="212121"/>
                </a:solidFill>
              </a:rPr>
              <a:t>seguidas</a:t>
            </a:r>
            <a:r>
              <a:rPr sz="2700" dirty="0">
                <a:solidFill>
                  <a:srgbClr val="212121"/>
                </a:solidFill>
              </a:rPr>
              <a:t> de un </a:t>
            </a:r>
            <a:r>
              <a:rPr sz="2700" dirty="0" err="1">
                <a:solidFill>
                  <a:srgbClr val="212121"/>
                </a:solidFill>
              </a:rPr>
              <a:t>paro</a:t>
            </a:r>
            <a:r>
              <a:rPr sz="2700" dirty="0">
                <a:solidFill>
                  <a:srgbClr val="212121"/>
                </a:solidFill>
              </a:rPr>
              <a:t> </a:t>
            </a:r>
            <a:r>
              <a:rPr sz="2700" dirty="0" err="1">
                <a:solidFill>
                  <a:srgbClr val="212121"/>
                </a:solidFill>
              </a:rPr>
              <a:t>cardíaco</a:t>
            </a:r>
            <a:r>
              <a:rPr sz="2700" dirty="0">
                <a:solidFill>
                  <a:srgbClr val="212121"/>
                </a:solidFill>
              </a:rPr>
              <a:t>.</a:t>
            </a:r>
          </a:p>
          <a:p>
            <a:pPr marL="368617" lvl="0" indent="-368617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700" dirty="0">
                <a:solidFill>
                  <a:srgbClr val="212121"/>
                </a:solidFill>
              </a:rPr>
              <a:t>Se </a:t>
            </a:r>
            <a:r>
              <a:rPr sz="2700" dirty="0" err="1">
                <a:solidFill>
                  <a:srgbClr val="212121"/>
                </a:solidFill>
              </a:rPr>
              <a:t>siguieron</a:t>
            </a:r>
            <a:r>
              <a:rPr sz="2700" dirty="0">
                <a:solidFill>
                  <a:srgbClr val="212121"/>
                </a:solidFill>
              </a:rPr>
              <a:t> los </a:t>
            </a:r>
            <a:r>
              <a:rPr sz="2700" dirty="0" err="1">
                <a:solidFill>
                  <a:srgbClr val="212121"/>
                </a:solidFill>
              </a:rPr>
              <a:t>protocolos</a:t>
            </a:r>
            <a:r>
              <a:rPr sz="2700" dirty="0">
                <a:solidFill>
                  <a:srgbClr val="212121"/>
                </a:solidFill>
              </a:rPr>
              <a:t> para el </a:t>
            </a:r>
            <a:r>
              <a:rPr sz="2700" dirty="0" err="1">
                <a:solidFill>
                  <a:srgbClr val="212121"/>
                </a:solidFill>
              </a:rPr>
              <a:t>manejo</a:t>
            </a:r>
            <a:r>
              <a:rPr sz="2700" dirty="0">
                <a:solidFill>
                  <a:srgbClr val="212121"/>
                </a:solidFill>
              </a:rPr>
              <a:t> del </a:t>
            </a:r>
            <a:r>
              <a:rPr sz="2700" dirty="0" err="1">
                <a:solidFill>
                  <a:srgbClr val="212121"/>
                </a:solidFill>
              </a:rPr>
              <a:t>paro</a:t>
            </a:r>
            <a:r>
              <a:rPr sz="2700" dirty="0">
                <a:solidFill>
                  <a:srgbClr val="212121"/>
                </a:solidFill>
              </a:rPr>
              <a:t> </a:t>
            </a:r>
            <a:r>
              <a:rPr sz="2700" dirty="0" err="1">
                <a:solidFill>
                  <a:srgbClr val="212121"/>
                </a:solidFill>
              </a:rPr>
              <a:t>cardíaco</a:t>
            </a:r>
            <a:r>
              <a:rPr sz="2700" dirty="0">
                <a:solidFill>
                  <a:srgbClr val="212121"/>
                </a:solidFill>
              </a:rPr>
              <a:t> </a:t>
            </a:r>
            <a:r>
              <a:rPr sz="2700" dirty="0" err="1">
                <a:solidFill>
                  <a:srgbClr val="212121"/>
                </a:solidFill>
              </a:rPr>
              <a:t>materno</a:t>
            </a:r>
            <a:r>
              <a:rPr sz="2700" dirty="0">
                <a:solidFill>
                  <a:srgbClr val="212121"/>
                </a:solidFill>
              </a:rPr>
              <a:t>.(RCP, DEA, DUI)</a:t>
            </a:r>
          </a:p>
          <a:p>
            <a:pPr marL="368617" lvl="0" indent="-368617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700" dirty="0">
                <a:solidFill>
                  <a:srgbClr val="212121"/>
                </a:solidFill>
              </a:rPr>
              <a:t>El </a:t>
            </a:r>
            <a:r>
              <a:rPr sz="2700" dirty="0" err="1">
                <a:solidFill>
                  <a:srgbClr val="212121"/>
                </a:solidFill>
              </a:rPr>
              <a:t>ecocardiograma</a:t>
            </a:r>
            <a:r>
              <a:rPr sz="2700" dirty="0">
                <a:solidFill>
                  <a:srgbClr val="212121"/>
                </a:solidFill>
              </a:rPr>
              <a:t> </a:t>
            </a:r>
            <a:r>
              <a:rPr sz="2700" dirty="0" err="1">
                <a:solidFill>
                  <a:srgbClr val="212121"/>
                </a:solidFill>
              </a:rPr>
              <a:t>demostró</a:t>
            </a:r>
            <a:r>
              <a:rPr sz="2700" dirty="0">
                <a:solidFill>
                  <a:srgbClr val="212121"/>
                </a:solidFill>
              </a:rPr>
              <a:t> </a:t>
            </a:r>
            <a:r>
              <a:rPr sz="2700" dirty="0" err="1">
                <a:solidFill>
                  <a:srgbClr val="212121"/>
                </a:solidFill>
              </a:rPr>
              <a:t>dilatación</a:t>
            </a:r>
            <a:r>
              <a:rPr sz="2700" dirty="0">
                <a:solidFill>
                  <a:srgbClr val="212121"/>
                </a:solidFill>
              </a:rPr>
              <a:t> e </a:t>
            </a:r>
            <a:r>
              <a:rPr sz="2700" dirty="0" err="1">
                <a:solidFill>
                  <a:srgbClr val="212121"/>
                </a:solidFill>
              </a:rPr>
              <a:t>hipocinesia</a:t>
            </a:r>
            <a:r>
              <a:rPr sz="2700" dirty="0">
                <a:solidFill>
                  <a:srgbClr val="212121"/>
                </a:solidFill>
              </a:rPr>
              <a:t> del VD.</a:t>
            </a:r>
          </a:p>
          <a:p>
            <a:pPr marL="368617" lvl="0" indent="-368617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700" b="1" dirty="0">
                <a:solidFill>
                  <a:srgbClr val="4AA01A"/>
                </a:solidFill>
              </a:rPr>
              <a:t>Se </a:t>
            </a:r>
            <a:r>
              <a:rPr sz="2700" b="1" dirty="0" err="1">
                <a:solidFill>
                  <a:srgbClr val="4AA01A"/>
                </a:solidFill>
              </a:rPr>
              <a:t>administró</a:t>
            </a:r>
            <a:r>
              <a:rPr sz="2700" b="1" dirty="0">
                <a:solidFill>
                  <a:srgbClr val="4AA01A"/>
                </a:solidFill>
              </a:rPr>
              <a:t> AOK </a:t>
            </a:r>
            <a:r>
              <a:rPr sz="2700" b="1" dirty="0" err="1">
                <a:solidFill>
                  <a:srgbClr val="4AA01A"/>
                </a:solidFill>
              </a:rPr>
              <a:t>durante</a:t>
            </a:r>
            <a:r>
              <a:rPr sz="2700" b="1" dirty="0">
                <a:solidFill>
                  <a:srgbClr val="4AA01A"/>
                </a:solidFill>
              </a:rPr>
              <a:t> un</a:t>
            </a:r>
            <a:r>
              <a:rPr sz="2700" b="1" u="sng" dirty="0">
                <a:solidFill>
                  <a:srgbClr val="4AA01A"/>
                </a:solidFill>
              </a:rPr>
              <a:t> </a:t>
            </a:r>
            <a:r>
              <a:rPr sz="2700" b="1" u="sng" dirty="0" err="1">
                <a:solidFill>
                  <a:srgbClr val="4AA01A"/>
                </a:solidFill>
              </a:rPr>
              <a:t>paro</a:t>
            </a:r>
            <a:r>
              <a:rPr sz="2700" b="1" u="sng" dirty="0">
                <a:solidFill>
                  <a:srgbClr val="4AA01A"/>
                </a:solidFill>
              </a:rPr>
              <a:t> </a:t>
            </a:r>
            <a:r>
              <a:rPr sz="2700" b="1" u="sng" dirty="0" err="1">
                <a:solidFill>
                  <a:srgbClr val="4AA01A"/>
                </a:solidFill>
              </a:rPr>
              <a:t>cardíaco</a:t>
            </a:r>
            <a:r>
              <a:rPr sz="2700" b="1" u="sng" dirty="0">
                <a:solidFill>
                  <a:srgbClr val="4AA01A"/>
                </a:solidFill>
              </a:rPr>
              <a:t> </a:t>
            </a:r>
            <a:r>
              <a:rPr sz="2700" b="1" u="sng" dirty="0" err="1">
                <a:solidFill>
                  <a:srgbClr val="4AA01A"/>
                </a:solidFill>
              </a:rPr>
              <a:t>prolongado</a:t>
            </a:r>
            <a:r>
              <a:rPr sz="2700" b="1" dirty="0">
                <a:solidFill>
                  <a:srgbClr val="4AA01A"/>
                </a:solidFill>
              </a:rPr>
              <a:t> y se </a:t>
            </a:r>
            <a:r>
              <a:rPr sz="2700" b="1" dirty="0" err="1">
                <a:solidFill>
                  <a:srgbClr val="4AA01A"/>
                </a:solidFill>
              </a:rPr>
              <a:t>recuperó</a:t>
            </a:r>
            <a:r>
              <a:rPr sz="2700" b="1" dirty="0">
                <a:solidFill>
                  <a:srgbClr val="4AA01A"/>
                </a:solidFill>
              </a:rPr>
              <a:t> la </a:t>
            </a:r>
            <a:r>
              <a:rPr sz="2700" b="1" dirty="0" err="1">
                <a:solidFill>
                  <a:srgbClr val="4AA01A"/>
                </a:solidFill>
              </a:rPr>
              <a:t>circulación</a:t>
            </a:r>
            <a:r>
              <a:rPr sz="2700" b="1" dirty="0">
                <a:solidFill>
                  <a:srgbClr val="4AA01A"/>
                </a:solidFill>
              </a:rPr>
              <a:t> </a:t>
            </a:r>
            <a:r>
              <a:rPr sz="2700" b="1" dirty="0" err="1">
                <a:solidFill>
                  <a:srgbClr val="4AA01A"/>
                </a:solidFill>
              </a:rPr>
              <a:t>espontánea</a:t>
            </a:r>
            <a:r>
              <a:rPr sz="2700" b="1" dirty="0">
                <a:solidFill>
                  <a:srgbClr val="4AA01A"/>
                </a:solidFill>
              </a:rPr>
              <a:t>.</a:t>
            </a:r>
          </a:p>
          <a:p>
            <a:pPr marL="368617" lvl="0" indent="-368617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700" dirty="0">
                <a:solidFill>
                  <a:srgbClr val="212121"/>
                </a:solidFill>
              </a:rPr>
              <a:t>El </a:t>
            </a:r>
            <a:r>
              <a:rPr sz="2700" dirty="0" err="1">
                <a:solidFill>
                  <a:srgbClr val="212121"/>
                </a:solidFill>
              </a:rPr>
              <a:t>paciente</a:t>
            </a:r>
            <a:r>
              <a:rPr sz="2700" dirty="0">
                <a:solidFill>
                  <a:srgbClr val="212121"/>
                </a:solidFill>
              </a:rPr>
              <a:t> </a:t>
            </a:r>
            <a:r>
              <a:rPr sz="2700" dirty="0" err="1">
                <a:solidFill>
                  <a:srgbClr val="212121"/>
                </a:solidFill>
              </a:rPr>
              <a:t>fue</a:t>
            </a:r>
            <a:r>
              <a:rPr sz="2700" dirty="0">
                <a:solidFill>
                  <a:srgbClr val="212121"/>
                </a:solidFill>
              </a:rPr>
              <a:t> </a:t>
            </a:r>
            <a:r>
              <a:rPr sz="2700" dirty="0" err="1">
                <a:solidFill>
                  <a:srgbClr val="212121"/>
                </a:solidFill>
              </a:rPr>
              <a:t>extubado</a:t>
            </a:r>
            <a:r>
              <a:rPr sz="2700" dirty="0">
                <a:solidFill>
                  <a:srgbClr val="212121"/>
                </a:solidFill>
              </a:rPr>
              <a:t> 3 días </a:t>
            </a:r>
            <a:r>
              <a:rPr sz="2700" dirty="0" err="1">
                <a:solidFill>
                  <a:srgbClr val="212121"/>
                </a:solidFill>
              </a:rPr>
              <a:t>después</a:t>
            </a:r>
            <a:r>
              <a:rPr sz="2700" dirty="0">
                <a:solidFill>
                  <a:srgbClr val="212121"/>
                </a:solidFill>
              </a:rPr>
              <a:t> y dado de </a:t>
            </a:r>
            <a:r>
              <a:rPr sz="2700" dirty="0" err="1">
                <a:solidFill>
                  <a:srgbClr val="212121"/>
                </a:solidFill>
              </a:rPr>
              <a:t>alta</a:t>
            </a:r>
            <a:r>
              <a:rPr sz="2700" dirty="0">
                <a:solidFill>
                  <a:srgbClr val="212121"/>
                </a:solidFill>
              </a:rPr>
              <a:t> una </a:t>
            </a:r>
            <a:r>
              <a:rPr sz="2700" dirty="0" err="1">
                <a:solidFill>
                  <a:srgbClr val="212121"/>
                </a:solidFill>
              </a:rPr>
              <a:t>semana</a:t>
            </a:r>
            <a:r>
              <a:rPr sz="2700" dirty="0">
                <a:solidFill>
                  <a:srgbClr val="212121"/>
                </a:solidFill>
              </a:rPr>
              <a:t> </a:t>
            </a:r>
            <a:r>
              <a:rPr sz="2700" dirty="0" err="1">
                <a:solidFill>
                  <a:srgbClr val="212121"/>
                </a:solidFill>
              </a:rPr>
              <a:t>después</a:t>
            </a:r>
            <a:r>
              <a:rPr sz="2700" dirty="0">
                <a:solidFill>
                  <a:srgbClr val="212121"/>
                </a:solidFill>
              </a:rPr>
              <a:t> </a:t>
            </a:r>
            <a:r>
              <a:rPr sz="2700" b="1" dirty="0">
                <a:solidFill>
                  <a:srgbClr val="212121"/>
                </a:solidFill>
              </a:rPr>
              <a:t>sin </a:t>
            </a:r>
            <a:r>
              <a:rPr sz="2700" b="1" dirty="0" err="1">
                <a:solidFill>
                  <a:srgbClr val="212121"/>
                </a:solidFill>
              </a:rPr>
              <a:t>déficits</a:t>
            </a:r>
            <a:r>
              <a:rPr sz="2700" b="1" dirty="0">
                <a:solidFill>
                  <a:srgbClr val="212121"/>
                </a:solidFill>
              </a:rPr>
              <a:t> </a:t>
            </a:r>
            <a:r>
              <a:rPr sz="2700" b="1" dirty="0" err="1">
                <a:solidFill>
                  <a:srgbClr val="212121"/>
                </a:solidFill>
              </a:rPr>
              <a:t>neurológicos</a:t>
            </a:r>
            <a:r>
              <a:rPr sz="2700" b="1" dirty="0">
                <a:solidFill>
                  <a:srgbClr val="212121"/>
                </a:solidFill>
              </a:rPr>
              <a:t>.</a:t>
            </a:r>
          </a:p>
        </p:txBody>
      </p:sp>
      <p:grpSp>
        <p:nvGrpSpPr>
          <p:cNvPr id="367" name="Group 367"/>
          <p:cNvGrpSpPr/>
          <p:nvPr/>
        </p:nvGrpSpPr>
        <p:grpSpPr>
          <a:xfrm>
            <a:off x="4102167" y="1086026"/>
            <a:ext cx="5460865" cy="721176"/>
            <a:chOff x="-53881" y="-53881"/>
            <a:chExt cx="5460863" cy="721175"/>
          </a:xfrm>
        </p:grpSpPr>
        <p:sp>
          <p:nvSpPr>
            <p:cNvPr id="366" name="Shape 366"/>
            <p:cNvSpPr/>
            <p:nvPr/>
          </p:nvSpPr>
          <p:spPr>
            <a:xfrm>
              <a:off x="-1" y="0"/>
              <a:ext cx="5353102" cy="613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algn="l">
                <a:defRPr sz="2800" b="1">
                  <a:solidFill>
                    <a:srgbClr val="4AA01A"/>
                  </a:solid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2800" b="1">
                  <a:solidFill>
                    <a:srgbClr val="4AA01A"/>
                  </a:solidFill>
                </a:rPr>
                <a:t>AOK para ELA Reporte de Caso 2</a:t>
              </a:r>
            </a:p>
          </p:txBody>
        </p:sp>
        <p:pic>
          <p:nvPicPr>
            <p:cNvPr id="365" name="Picture 364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-53882" y="-53882"/>
              <a:ext cx="5460865" cy="72117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Shape 369"/>
          <p:cNvSpPr>
            <a:spLocks noGrp="1"/>
          </p:cNvSpPr>
          <p:nvPr>
            <p:ph type="title"/>
          </p:nvPr>
        </p:nvSpPr>
        <p:spPr>
          <a:xfrm>
            <a:off x="1932631" y="82592"/>
            <a:ext cx="9575801" cy="1117164"/>
          </a:xfrm>
          <a:prstGeom prst="rect">
            <a:avLst/>
          </a:prstGeom>
          <a:solidFill>
            <a:srgbClr val="E5CB7D"/>
          </a:solidFill>
        </p:spPr>
        <p:txBody>
          <a:bodyPr/>
          <a:lstStyle>
            <a:lvl1pPr defTabSz="301752">
              <a:tabLst>
                <a:tab pos="977900" algn="l"/>
              </a:tabLst>
              <a:defRPr sz="4488"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488">
                <a:solidFill>
                  <a:srgbClr val="363929"/>
                </a:solidFill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rPr>
              <a:t>EMBOLIA DE LÍQUIDO AMNIÓTICO</a:t>
            </a:r>
          </a:p>
        </p:txBody>
      </p:sp>
      <p:sp>
        <p:nvSpPr>
          <p:cNvPr id="370" name="Shape 370"/>
          <p:cNvSpPr/>
          <p:nvPr/>
        </p:nvSpPr>
        <p:spPr>
          <a:xfrm>
            <a:off x="724746" y="2416062"/>
            <a:ext cx="11991572" cy="67455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32092" lvl="0" indent="-232092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100" dirty="0" err="1">
                <a:solidFill>
                  <a:srgbClr val="212121"/>
                </a:solidFill>
              </a:rPr>
              <a:t>Cesárea</a:t>
            </a:r>
            <a:r>
              <a:rPr sz="2100" dirty="0">
                <a:solidFill>
                  <a:srgbClr val="212121"/>
                </a:solidFill>
              </a:rPr>
              <a:t> normal y </a:t>
            </a:r>
            <a:r>
              <a:rPr sz="2100" dirty="0" err="1">
                <a:solidFill>
                  <a:srgbClr val="212121"/>
                </a:solidFill>
              </a:rPr>
              <a:t>planificada</a:t>
            </a:r>
            <a:r>
              <a:rPr sz="2100" dirty="0">
                <a:solidFill>
                  <a:srgbClr val="212121"/>
                </a:solidFill>
              </a:rPr>
              <a:t> bajo </a:t>
            </a:r>
            <a:r>
              <a:rPr sz="2100" dirty="0" err="1">
                <a:solidFill>
                  <a:srgbClr val="212121"/>
                </a:solidFill>
              </a:rPr>
              <a:t>anestesia</a:t>
            </a:r>
            <a:r>
              <a:rPr sz="2100" dirty="0">
                <a:solidFill>
                  <a:srgbClr val="212121"/>
                </a:solidFill>
              </a:rPr>
              <a:t> </a:t>
            </a:r>
            <a:r>
              <a:rPr sz="2100" dirty="0" err="1">
                <a:solidFill>
                  <a:srgbClr val="212121"/>
                </a:solidFill>
              </a:rPr>
              <a:t>espinal</a:t>
            </a:r>
            <a:r>
              <a:rPr sz="2100" dirty="0">
                <a:solidFill>
                  <a:srgbClr val="212121"/>
                </a:solidFill>
              </a:rPr>
              <a:t>. </a:t>
            </a:r>
          </a:p>
          <a:p>
            <a:pPr marL="232092" lvl="0" indent="-232092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100" dirty="0">
                <a:solidFill>
                  <a:srgbClr val="212121"/>
                </a:solidFill>
              </a:rPr>
              <a:t>~15 min </a:t>
            </a:r>
            <a:r>
              <a:rPr sz="2100" dirty="0" err="1">
                <a:solidFill>
                  <a:srgbClr val="212121"/>
                </a:solidFill>
              </a:rPr>
              <a:t>después</a:t>
            </a:r>
            <a:r>
              <a:rPr sz="2100" dirty="0">
                <a:solidFill>
                  <a:srgbClr val="212121"/>
                </a:solidFill>
              </a:rPr>
              <a:t> del </a:t>
            </a:r>
            <a:r>
              <a:rPr sz="2100" dirty="0" err="1">
                <a:solidFill>
                  <a:srgbClr val="212121"/>
                </a:solidFill>
              </a:rPr>
              <a:t>parto</a:t>
            </a:r>
            <a:r>
              <a:rPr sz="2100" dirty="0">
                <a:solidFill>
                  <a:srgbClr val="212121"/>
                </a:solidFill>
              </a:rPr>
              <a:t>, </a:t>
            </a:r>
            <a:r>
              <a:rPr sz="2100" dirty="0" err="1">
                <a:solidFill>
                  <a:srgbClr val="212121"/>
                </a:solidFill>
              </a:rPr>
              <a:t>durante</a:t>
            </a:r>
            <a:r>
              <a:rPr sz="2100" dirty="0">
                <a:solidFill>
                  <a:srgbClr val="212121"/>
                </a:solidFill>
              </a:rPr>
              <a:t> el </a:t>
            </a:r>
            <a:r>
              <a:rPr sz="2100" dirty="0" err="1">
                <a:solidFill>
                  <a:srgbClr val="212121"/>
                </a:solidFill>
              </a:rPr>
              <a:t>cierre</a:t>
            </a:r>
            <a:r>
              <a:rPr sz="2100" dirty="0">
                <a:solidFill>
                  <a:srgbClr val="212121"/>
                </a:solidFill>
              </a:rPr>
              <a:t>, la </a:t>
            </a:r>
            <a:r>
              <a:rPr sz="2100" dirty="0" err="1">
                <a:solidFill>
                  <a:srgbClr val="212121"/>
                </a:solidFill>
              </a:rPr>
              <a:t>paciente</a:t>
            </a:r>
            <a:r>
              <a:rPr sz="2100" dirty="0">
                <a:solidFill>
                  <a:srgbClr val="212121"/>
                </a:solidFill>
              </a:rPr>
              <a:t> </a:t>
            </a:r>
            <a:r>
              <a:rPr sz="2100" dirty="0" err="1">
                <a:solidFill>
                  <a:srgbClr val="212121"/>
                </a:solidFill>
              </a:rPr>
              <a:t>informó</a:t>
            </a:r>
            <a:r>
              <a:rPr sz="2100" dirty="0">
                <a:solidFill>
                  <a:srgbClr val="212121"/>
                </a:solidFill>
              </a:rPr>
              <a:t> </a:t>
            </a:r>
            <a:r>
              <a:rPr sz="2100" i="1" dirty="0">
                <a:solidFill>
                  <a:srgbClr val="212121"/>
                </a:solidFill>
              </a:rPr>
              <a:t>una </a:t>
            </a:r>
            <a:r>
              <a:rPr sz="2100" i="1" dirty="0" err="1">
                <a:solidFill>
                  <a:srgbClr val="212121"/>
                </a:solidFill>
              </a:rPr>
              <a:t>sensación</a:t>
            </a:r>
            <a:r>
              <a:rPr sz="2100" i="1" dirty="0">
                <a:solidFill>
                  <a:srgbClr val="212121"/>
                </a:solidFill>
              </a:rPr>
              <a:t> de </a:t>
            </a:r>
            <a:r>
              <a:rPr sz="2100" i="1" dirty="0" err="1">
                <a:solidFill>
                  <a:srgbClr val="212121"/>
                </a:solidFill>
              </a:rPr>
              <a:t>muerte</a:t>
            </a:r>
            <a:r>
              <a:rPr sz="2100" i="1" dirty="0">
                <a:solidFill>
                  <a:srgbClr val="212121"/>
                </a:solidFill>
              </a:rPr>
              <a:t> </a:t>
            </a:r>
            <a:r>
              <a:rPr sz="2100" i="1" dirty="0" err="1">
                <a:solidFill>
                  <a:srgbClr val="212121"/>
                </a:solidFill>
              </a:rPr>
              <a:t>inminente</a:t>
            </a:r>
            <a:r>
              <a:rPr sz="2100" i="1" dirty="0">
                <a:solidFill>
                  <a:srgbClr val="212121"/>
                </a:solidFill>
              </a:rPr>
              <a:t>.</a:t>
            </a:r>
          </a:p>
          <a:p>
            <a:pPr marL="232092" lvl="0" indent="-232092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100" dirty="0">
                <a:solidFill>
                  <a:srgbClr val="212121"/>
                </a:solidFill>
              </a:rPr>
              <a:t>FC </a:t>
            </a:r>
            <a:r>
              <a:rPr sz="2100" dirty="0" err="1">
                <a:solidFill>
                  <a:srgbClr val="212121"/>
                </a:solidFill>
              </a:rPr>
              <a:t>disminuyó</a:t>
            </a:r>
            <a:r>
              <a:rPr sz="2100" dirty="0">
                <a:solidFill>
                  <a:srgbClr val="212121"/>
                </a:solidFill>
              </a:rPr>
              <a:t> a 40 LPM, SpO2 44% </a:t>
            </a:r>
            <a:r>
              <a:rPr sz="2100" dirty="0" err="1">
                <a:solidFill>
                  <a:srgbClr val="212121"/>
                </a:solidFill>
              </a:rPr>
              <a:t>en</a:t>
            </a:r>
            <a:r>
              <a:rPr sz="2100" dirty="0">
                <a:solidFill>
                  <a:srgbClr val="212121"/>
                </a:solidFill>
              </a:rPr>
              <a:t> </a:t>
            </a:r>
            <a:r>
              <a:rPr sz="2100" dirty="0" err="1">
                <a:solidFill>
                  <a:srgbClr val="212121"/>
                </a:solidFill>
              </a:rPr>
              <a:t>aire</a:t>
            </a:r>
            <a:r>
              <a:rPr sz="2100" dirty="0">
                <a:solidFill>
                  <a:srgbClr val="212121"/>
                </a:solidFill>
              </a:rPr>
              <a:t> </a:t>
            </a:r>
            <a:r>
              <a:rPr sz="2100" dirty="0" err="1">
                <a:solidFill>
                  <a:srgbClr val="212121"/>
                </a:solidFill>
              </a:rPr>
              <a:t>ambiente</a:t>
            </a:r>
            <a:r>
              <a:rPr sz="2100" dirty="0">
                <a:solidFill>
                  <a:srgbClr val="212121"/>
                </a:solidFill>
              </a:rPr>
              <a:t> con </a:t>
            </a:r>
            <a:r>
              <a:rPr sz="2100" dirty="0" err="1">
                <a:solidFill>
                  <a:srgbClr val="212121"/>
                </a:solidFill>
              </a:rPr>
              <a:t>postura</a:t>
            </a:r>
            <a:r>
              <a:rPr sz="2100" dirty="0">
                <a:solidFill>
                  <a:srgbClr val="212121"/>
                </a:solidFill>
              </a:rPr>
              <a:t> de </a:t>
            </a:r>
            <a:r>
              <a:rPr sz="2100" dirty="0" err="1">
                <a:solidFill>
                  <a:srgbClr val="212121"/>
                </a:solidFill>
              </a:rPr>
              <a:t>decorticación</a:t>
            </a:r>
            <a:r>
              <a:rPr sz="2100" dirty="0">
                <a:solidFill>
                  <a:srgbClr val="212121"/>
                </a:solidFill>
              </a:rPr>
              <a:t>. </a:t>
            </a:r>
          </a:p>
          <a:p>
            <a:pPr marL="232092" lvl="0" indent="-232092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100" dirty="0" err="1">
                <a:solidFill>
                  <a:srgbClr val="212121"/>
                </a:solidFill>
              </a:rPr>
              <a:t>Conversión</a:t>
            </a:r>
            <a:r>
              <a:rPr sz="2100" dirty="0">
                <a:solidFill>
                  <a:srgbClr val="212121"/>
                </a:solidFill>
              </a:rPr>
              <a:t> </a:t>
            </a:r>
            <a:r>
              <a:rPr sz="2100" dirty="0" err="1">
                <a:solidFill>
                  <a:srgbClr val="212121"/>
                </a:solidFill>
              </a:rPr>
              <a:t>inmediata</a:t>
            </a:r>
            <a:r>
              <a:rPr sz="2100" dirty="0">
                <a:solidFill>
                  <a:srgbClr val="212121"/>
                </a:solidFill>
              </a:rPr>
              <a:t> a AG con ISR</a:t>
            </a:r>
            <a:r>
              <a:rPr lang="en-US" sz="2100" dirty="0">
                <a:solidFill>
                  <a:srgbClr val="212121"/>
                </a:solidFill>
              </a:rPr>
              <a:t> (</a:t>
            </a:r>
            <a:r>
              <a:rPr lang="en-US" sz="2100" dirty="0" err="1">
                <a:solidFill>
                  <a:srgbClr val="212121"/>
                </a:solidFill>
              </a:rPr>
              <a:t>inducción</a:t>
            </a:r>
            <a:r>
              <a:rPr lang="en-US" sz="2100" dirty="0">
                <a:solidFill>
                  <a:srgbClr val="212121"/>
                </a:solidFill>
              </a:rPr>
              <a:t> de </a:t>
            </a:r>
            <a:r>
              <a:rPr lang="en-US" sz="2100" dirty="0" err="1">
                <a:solidFill>
                  <a:srgbClr val="212121"/>
                </a:solidFill>
              </a:rPr>
              <a:t>secuencia</a:t>
            </a:r>
            <a:r>
              <a:rPr lang="en-US" sz="2100" dirty="0">
                <a:solidFill>
                  <a:srgbClr val="212121"/>
                </a:solidFill>
              </a:rPr>
              <a:t> </a:t>
            </a:r>
            <a:r>
              <a:rPr lang="en-US" sz="2100" dirty="0" err="1">
                <a:solidFill>
                  <a:srgbClr val="212121"/>
                </a:solidFill>
              </a:rPr>
              <a:t>rápida</a:t>
            </a:r>
            <a:r>
              <a:rPr lang="en-US" sz="2100" dirty="0">
                <a:solidFill>
                  <a:srgbClr val="212121"/>
                </a:solidFill>
              </a:rPr>
              <a:t>)</a:t>
            </a:r>
            <a:r>
              <a:rPr sz="2100" dirty="0">
                <a:solidFill>
                  <a:srgbClr val="212121"/>
                </a:solidFill>
              </a:rPr>
              <a:t>.</a:t>
            </a:r>
          </a:p>
          <a:p>
            <a:pPr marL="232092" lvl="0" indent="-232092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100" b="1" u="sng" dirty="0" err="1">
                <a:solidFill>
                  <a:srgbClr val="F32F9C"/>
                </a:solidFill>
              </a:rPr>
              <a:t>Actividad</a:t>
            </a:r>
            <a:r>
              <a:rPr sz="2100" b="1" u="sng" dirty="0">
                <a:solidFill>
                  <a:srgbClr val="F32F9C"/>
                </a:solidFill>
              </a:rPr>
              <a:t> </a:t>
            </a:r>
            <a:r>
              <a:rPr sz="2100" b="1" u="sng" dirty="0" err="1">
                <a:solidFill>
                  <a:srgbClr val="F32F9C"/>
                </a:solidFill>
              </a:rPr>
              <a:t>eléctrica</a:t>
            </a:r>
            <a:r>
              <a:rPr sz="2100" b="1" u="sng" dirty="0">
                <a:solidFill>
                  <a:srgbClr val="F32F9C"/>
                </a:solidFill>
              </a:rPr>
              <a:t> sin </a:t>
            </a:r>
            <a:r>
              <a:rPr sz="2100" b="1" u="sng" dirty="0" err="1">
                <a:solidFill>
                  <a:srgbClr val="F32F9C"/>
                </a:solidFill>
              </a:rPr>
              <a:t>pulso</a:t>
            </a:r>
            <a:r>
              <a:rPr sz="2100" b="1" u="sng" dirty="0">
                <a:solidFill>
                  <a:srgbClr val="F32F9C"/>
                </a:solidFill>
              </a:rPr>
              <a:t> </a:t>
            </a:r>
            <a:r>
              <a:rPr sz="2100" b="1" u="sng" dirty="0" err="1">
                <a:solidFill>
                  <a:srgbClr val="F32F9C"/>
                </a:solidFill>
              </a:rPr>
              <a:t>observado</a:t>
            </a:r>
            <a:r>
              <a:rPr sz="2100" b="1" u="sng" dirty="0">
                <a:solidFill>
                  <a:srgbClr val="F32F9C"/>
                </a:solidFill>
              </a:rPr>
              <a:t> (AESP).</a:t>
            </a:r>
          </a:p>
          <a:p>
            <a:pPr marL="778192" lvl="1" indent="-232092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100" dirty="0">
                <a:solidFill>
                  <a:srgbClr val="212121"/>
                </a:solidFill>
              </a:rPr>
              <a:t>RCP </a:t>
            </a:r>
            <a:r>
              <a:rPr sz="2100" dirty="0" err="1">
                <a:solidFill>
                  <a:srgbClr val="212121"/>
                </a:solidFill>
              </a:rPr>
              <a:t>materna</a:t>
            </a:r>
            <a:r>
              <a:rPr sz="2100" dirty="0">
                <a:solidFill>
                  <a:srgbClr val="212121"/>
                </a:solidFill>
              </a:rPr>
              <a:t> </a:t>
            </a:r>
            <a:r>
              <a:rPr sz="2100" dirty="0" err="1">
                <a:solidFill>
                  <a:srgbClr val="212121"/>
                </a:solidFill>
              </a:rPr>
              <a:t>iniciada</a:t>
            </a:r>
            <a:endParaRPr sz="2100" dirty="0">
              <a:solidFill>
                <a:srgbClr val="212121"/>
              </a:solidFill>
            </a:endParaRPr>
          </a:p>
          <a:p>
            <a:pPr marL="778192" lvl="1" indent="-232092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100" dirty="0">
                <a:solidFill>
                  <a:srgbClr val="212121"/>
                </a:solidFill>
              </a:rPr>
              <a:t> </a:t>
            </a:r>
            <a:r>
              <a:rPr sz="2100" dirty="0" err="1">
                <a:solidFill>
                  <a:srgbClr val="212121"/>
                </a:solidFill>
              </a:rPr>
              <a:t>Atropina</a:t>
            </a:r>
            <a:r>
              <a:rPr sz="2100" dirty="0">
                <a:solidFill>
                  <a:srgbClr val="212121"/>
                </a:solidFill>
              </a:rPr>
              <a:t> (1 mg IV) y </a:t>
            </a:r>
            <a:r>
              <a:rPr sz="2100" dirty="0" err="1">
                <a:solidFill>
                  <a:srgbClr val="212121"/>
                </a:solidFill>
              </a:rPr>
              <a:t>epinefrina</a:t>
            </a:r>
            <a:r>
              <a:rPr sz="2100" dirty="0">
                <a:solidFill>
                  <a:srgbClr val="212121"/>
                </a:solidFill>
              </a:rPr>
              <a:t> (1 mg IV) </a:t>
            </a:r>
            <a:r>
              <a:rPr sz="2100" dirty="0" err="1">
                <a:solidFill>
                  <a:srgbClr val="212121"/>
                </a:solidFill>
              </a:rPr>
              <a:t>administradas</a:t>
            </a:r>
            <a:r>
              <a:rPr sz="2100" dirty="0">
                <a:solidFill>
                  <a:srgbClr val="212121"/>
                </a:solidFill>
              </a:rPr>
              <a:t> y se </a:t>
            </a:r>
            <a:r>
              <a:rPr sz="2100" dirty="0" err="1">
                <a:solidFill>
                  <a:srgbClr val="212121"/>
                </a:solidFill>
              </a:rPr>
              <a:t>recuperó</a:t>
            </a:r>
            <a:r>
              <a:rPr sz="2100" dirty="0">
                <a:solidFill>
                  <a:srgbClr val="212121"/>
                </a:solidFill>
              </a:rPr>
              <a:t> la </a:t>
            </a:r>
            <a:r>
              <a:rPr sz="2100" dirty="0" err="1">
                <a:solidFill>
                  <a:srgbClr val="212121"/>
                </a:solidFill>
              </a:rPr>
              <a:t>circulación</a:t>
            </a:r>
            <a:r>
              <a:rPr sz="2100" dirty="0">
                <a:solidFill>
                  <a:srgbClr val="212121"/>
                </a:solidFill>
              </a:rPr>
              <a:t> </a:t>
            </a:r>
            <a:r>
              <a:rPr sz="2100" dirty="0" err="1">
                <a:solidFill>
                  <a:srgbClr val="212121"/>
                </a:solidFill>
              </a:rPr>
              <a:t>espontánea</a:t>
            </a:r>
            <a:r>
              <a:rPr sz="2100" dirty="0">
                <a:solidFill>
                  <a:srgbClr val="212121"/>
                </a:solidFill>
              </a:rPr>
              <a:t>.</a:t>
            </a:r>
          </a:p>
          <a:p>
            <a:pPr marL="778192" lvl="1" indent="-232092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100" dirty="0" err="1">
                <a:solidFill>
                  <a:srgbClr val="212121"/>
                </a:solidFill>
              </a:rPr>
              <a:t>Ecocardiograma</a:t>
            </a:r>
            <a:r>
              <a:rPr sz="2100" dirty="0">
                <a:solidFill>
                  <a:srgbClr val="212121"/>
                </a:solidFill>
              </a:rPr>
              <a:t> de cabecera: </a:t>
            </a:r>
            <a:r>
              <a:rPr sz="2100" dirty="0" err="1">
                <a:solidFill>
                  <a:srgbClr val="212121"/>
                </a:solidFill>
              </a:rPr>
              <a:t>Insuficiencia</a:t>
            </a:r>
            <a:r>
              <a:rPr sz="2100" dirty="0">
                <a:solidFill>
                  <a:srgbClr val="212121"/>
                </a:solidFill>
              </a:rPr>
              <a:t> VD - </a:t>
            </a:r>
            <a:r>
              <a:rPr sz="2100" dirty="0" err="1">
                <a:solidFill>
                  <a:srgbClr val="212121"/>
                </a:solidFill>
              </a:rPr>
              <a:t>Infusión</a:t>
            </a:r>
            <a:r>
              <a:rPr sz="2100" dirty="0">
                <a:solidFill>
                  <a:srgbClr val="212121"/>
                </a:solidFill>
              </a:rPr>
              <a:t> de </a:t>
            </a:r>
            <a:r>
              <a:rPr sz="2100" dirty="0" err="1">
                <a:solidFill>
                  <a:srgbClr val="212121"/>
                </a:solidFill>
              </a:rPr>
              <a:t>milrinona</a:t>
            </a:r>
            <a:r>
              <a:rPr sz="2100" dirty="0">
                <a:solidFill>
                  <a:srgbClr val="212121"/>
                </a:solidFill>
              </a:rPr>
              <a:t>.</a:t>
            </a:r>
          </a:p>
          <a:p>
            <a:pPr marL="778192" lvl="1" indent="-232092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100" b="1" u="sng" dirty="0">
                <a:solidFill>
                  <a:srgbClr val="F32F9C"/>
                </a:solidFill>
              </a:rPr>
              <a:t>Un </a:t>
            </a:r>
            <a:r>
              <a:rPr sz="2100" b="1" u="sng" dirty="0" err="1">
                <a:solidFill>
                  <a:srgbClr val="F32F9C"/>
                </a:solidFill>
              </a:rPr>
              <a:t>segundo</a:t>
            </a:r>
            <a:r>
              <a:rPr sz="2100" b="1" u="sng" dirty="0">
                <a:solidFill>
                  <a:srgbClr val="F32F9C"/>
                </a:solidFill>
              </a:rPr>
              <a:t> </a:t>
            </a:r>
            <a:r>
              <a:rPr sz="2100" b="1" u="sng" dirty="0" err="1">
                <a:solidFill>
                  <a:srgbClr val="F32F9C"/>
                </a:solidFill>
              </a:rPr>
              <a:t>episodio</a:t>
            </a:r>
            <a:r>
              <a:rPr sz="2100" b="1" u="sng" dirty="0">
                <a:solidFill>
                  <a:srgbClr val="F32F9C"/>
                </a:solidFill>
              </a:rPr>
              <a:t> de AESP:</a:t>
            </a:r>
          </a:p>
          <a:p>
            <a:pPr marL="778192" lvl="1" indent="-232092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100" b="1" dirty="0">
                <a:solidFill>
                  <a:srgbClr val="212121"/>
                </a:solidFill>
              </a:rPr>
              <a:t>**A-OK** </a:t>
            </a:r>
            <a:r>
              <a:rPr sz="2100" dirty="0">
                <a:solidFill>
                  <a:srgbClr val="212121"/>
                </a:solidFill>
              </a:rPr>
              <a:t>Se </a:t>
            </a:r>
            <a:r>
              <a:rPr sz="2100" dirty="0" err="1">
                <a:solidFill>
                  <a:srgbClr val="212121"/>
                </a:solidFill>
              </a:rPr>
              <a:t>administraron</a:t>
            </a:r>
            <a:r>
              <a:rPr sz="2100" dirty="0">
                <a:solidFill>
                  <a:srgbClr val="212121"/>
                </a:solidFill>
              </a:rPr>
              <a:t> </a:t>
            </a:r>
            <a:r>
              <a:rPr sz="2100" b="1" dirty="0" err="1">
                <a:solidFill>
                  <a:srgbClr val="4AA01A"/>
                </a:solidFill>
              </a:rPr>
              <a:t>Atropina</a:t>
            </a:r>
            <a:r>
              <a:rPr sz="2100" b="1" dirty="0">
                <a:solidFill>
                  <a:srgbClr val="4AA01A"/>
                </a:solidFill>
              </a:rPr>
              <a:t> (1 mg IV), </a:t>
            </a:r>
            <a:r>
              <a:rPr sz="2100" b="1" dirty="0" err="1">
                <a:solidFill>
                  <a:srgbClr val="4AA01A"/>
                </a:solidFill>
              </a:rPr>
              <a:t>ondansetrón</a:t>
            </a:r>
            <a:r>
              <a:rPr sz="2100" b="1" dirty="0">
                <a:solidFill>
                  <a:srgbClr val="4AA01A"/>
                </a:solidFill>
              </a:rPr>
              <a:t> (8 mg IV), and </a:t>
            </a:r>
            <a:r>
              <a:rPr sz="2100" b="1" dirty="0" err="1">
                <a:solidFill>
                  <a:srgbClr val="4AA01A"/>
                </a:solidFill>
              </a:rPr>
              <a:t>ketorolaco</a:t>
            </a:r>
            <a:r>
              <a:rPr sz="2100" b="1" dirty="0">
                <a:solidFill>
                  <a:srgbClr val="4AA01A"/>
                </a:solidFill>
              </a:rPr>
              <a:t> (30 mg IV). </a:t>
            </a:r>
            <a:r>
              <a:rPr sz="2100" dirty="0">
                <a:solidFill>
                  <a:srgbClr val="212121"/>
                </a:solidFill>
              </a:rPr>
              <a:t>Más una </a:t>
            </a:r>
            <a:r>
              <a:rPr sz="2100" dirty="0" err="1">
                <a:solidFill>
                  <a:srgbClr val="212121"/>
                </a:solidFill>
              </a:rPr>
              <a:t>segunda</a:t>
            </a:r>
            <a:r>
              <a:rPr sz="2100" dirty="0">
                <a:solidFill>
                  <a:srgbClr val="212121"/>
                </a:solidFill>
              </a:rPr>
              <a:t> </a:t>
            </a:r>
            <a:r>
              <a:rPr sz="2100" dirty="0" err="1">
                <a:solidFill>
                  <a:srgbClr val="212121"/>
                </a:solidFill>
              </a:rPr>
              <a:t>dosis</a:t>
            </a:r>
            <a:r>
              <a:rPr sz="2100" dirty="0">
                <a:solidFill>
                  <a:srgbClr val="212121"/>
                </a:solidFill>
              </a:rPr>
              <a:t> de </a:t>
            </a:r>
            <a:r>
              <a:rPr sz="2100" dirty="0" err="1">
                <a:solidFill>
                  <a:srgbClr val="212121"/>
                </a:solidFill>
              </a:rPr>
              <a:t>epinefrina</a:t>
            </a:r>
            <a:r>
              <a:rPr sz="2100" dirty="0">
                <a:solidFill>
                  <a:srgbClr val="212121"/>
                </a:solidFill>
              </a:rPr>
              <a:t> (1 mg IV) y se </a:t>
            </a:r>
            <a:r>
              <a:rPr sz="2100" dirty="0" err="1">
                <a:solidFill>
                  <a:srgbClr val="212121"/>
                </a:solidFill>
              </a:rPr>
              <a:t>logró</a:t>
            </a:r>
            <a:r>
              <a:rPr sz="2100" dirty="0">
                <a:solidFill>
                  <a:srgbClr val="212121"/>
                </a:solidFill>
              </a:rPr>
              <a:t> el </a:t>
            </a:r>
            <a:r>
              <a:rPr sz="2100" dirty="0" err="1">
                <a:solidFill>
                  <a:srgbClr val="212121"/>
                </a:solidFill>
              </a:rPr>
              <a:t>retorno</a:t>
            </a:r>
            <a:r>
              <a:rPr sz="2100" dirty="0">
                <a:solidFill>
                  <a:srgbClr val="212121"/>
                </a:solidFill>
              </a:rPr>
              <a:t> de la </a:t>
            </a:r>
            <a:r>
              <a:rPr sz="2100" dirty="0" err="1">
                <a:solidFill>
                  <a:srgbClr val="212121"/>
                </a:solidFill>
              </a:rPr>
              <a:t>circulación</a:t>
            </a:r>
            <a:r>
              <a:rPr sz="2100" dirty="0">
                <a:solidFill>
                  <a:srgbClr val="212121"/>
                </a:solidFill>
              </a:rPr>
              <a:t> </a:t>
            </a:r>
            <a:r>
              <a:rPr sz="2100" dirty="0" err="1">
                <a:solidFill>
                  <a:srgbClr val="212121"/>
                </a:solidFill>
              </a:rPr>
              <a:t>espontánea</a:t>
            </a:r>
            <a:r>
              <a:rPr sz="2100" dirty="0">
                <a:solidFill>
                  <a:srgbClr val="212121"/>
                </a:solidFill>
              </a:rPr>
              <a:t>.</a:t>
            </a:r>
          </a:p>
          <a:p>
            <a:pPr marL="778192" lvl="1" indent="-232092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100" b="1" u="sng" dirty="0">
                <a:solidFill>
                  <a:srgbClr val="F32F9C"/>
                </a:solidFill>
              </a:rPr>
              <a:t>9 </a:t>
            </a:r>
            <a:r>
              <a:rPr sz="2100" b="1" u="sng" dirty="0" err="1">
                <a:solidFill>
                  <a:srgbClr val="F32F9C"/>
                </a:solidFill>
              </a:rPr>
              <a:t>minutos</a:t>
            </a:r>
            <a:r>
              <a:rPr sz="2100" b="1" u="sng" dirty="0">
                <a:solidFill>
                  <a:srgbClr val="F32F9C"/>
                </a:solidFill>
              </a:rPr>
              <a:t> </a:t>
            </a:r>
            <a:r>
              <a:rPr sz="2100" b="1" u="sng" dirty="0" err="1">
                <a:solidFill>
                  <a:srgbClr val="F32F9C"/>
                </a:solidFill>
              </a:rPr>
              <a:t>después</a:t>
            </a:r>
            <a:r>
              <a:rPr sz="2100" b="1" u="sng" dirty="0">
                <a:solidFill>
                  <a:srgbClr val="F32F9C"/>
                </a:solidFill>
              </a:rPr>
              <a:t>, se </a:t>
            </a:r>
            <a:r>
              <a:rPr sz="2100" b="1" u="sng" dirty="0" err="1">
                <a:solidFill>
                  <a:srgbClr val="F32F9C"/>
                </a:solidFill>
              </a:rPr>
              <a:t>reanudó</a:t>
            </a:r>
            <a:r>
              <a:rPr sz="2100" b="1" u="sng" dirty="0">
                <a:solidFill>
                  <a:srgbClr val="F32F9C"/>
                </a:solidFill>
              </a:rPr>
              <a:t> un </a:t>
            </a:r>
            <a:r>
              <a:rPr sz="2100" b="1" u="sng" dirty="0" err="1">
                <a:solidFill>
                  <a:srgbClr val="F32F9C"/>
                </a:solidFill>
              </a:rPr>
              <a:t>tercer</a:t>
            </a:r>
            <a:r>
              <a:rPr sz="2100" b="1" u="sng" dirty="0">
                <a:solidFill>
                  <a:srgbClr val="F32F9C"/>
                </a:solidFill>
              </a:rPr>
              <a:t> </a:t>
            </a:r>
            <a:r>
              <a:rPr sz="2100" b="1" u="sng" dirty="0" err="1">
                <a:solidFill>
                  <a:srgbClr val="F32F9C"/>
                </a:solidFill>
              </a:rPr>
              <a:t>episodio</a:t>
            </a:r>
            <a:r>
              <a:rPr sz="2100" b="1" u="sng" dirty="0">
                <a:solidFill>
                  <a:srgbClr val="F32F9C"/>
                </a:solidFill>
              </a:rPr>
              <a:t> de AESP</a:t>
            </a:r>
            <a:r>
              <a:rPr sz="2100" dirty="0">
                <a:solidFill>
                  <a:srgbClr val="212121"/>
                </a:solidFill>
              </a:rPr>
              <a:t> —&gt; RCP </a:t>
            </a:r>
            <a:r>
              <a:rPr sz="2100" dirty="0" err="1">
                <a:solidFill>
                  <a:srgbClr val="212121"/>
                </a:solidFill>
              </a:rPr>
              <a:t>reanudada</a:t>
            </a:r>
            <a:endParaRPr sz="2100" dirty="0">
              <a:solidFill>
                <a:srgbClr val="212121"/>
              </a:solidFill>
            </a:endParaRPr>
          </a:p>
          <a:p>
            <a:pPr marL="778192" lvl="1" indent="-232092" algn="l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100" dirty="0" err="1">
                <a:solidFill>
                  <a:srgbClr val="212121"/>
                </a:solidFill>
              </a:rPr>
              <a:t>Infusión</a:t>
            </a:r>
            <a:r>
              <a:rPr sz="2100" dirty="0">
                <a:solidFill>
                  <a:srgbClr val="212121"/>
                </a:solidFill>
              </a:rPr>
              <a:t> de </a:t>
            </a:r>
            <a:r>
              <a:rPr sz="2100" dirty="0" err="1">
                <a:solidFill>
                  <a:srgbClr val="212121"/>
                </a:solidFill>
              </a:rPr>
              <a:t>dobutamina</a:t>
            </a:r>
            <a:r>
              <a:rPr sz="2100" dirty="0">
                <a:solidFill>
                  <a:srgbClr val="212121"/>
                </a:solidFill>
              </a:rPr>
              <a:t> y 3ª </a:t>
            </a:r>
            <a:r>
              <a:rPr sz="2100" dirty="0" err="1">
                <a:solidFill>
                  <a:srgbClr val="212121"/>
                </a:solidFill>
              </a:rPr>
              <a:t>dosis</a:t>
            </a:r>
            <a:r>
              <a:rPr sz="2100" dirty="0">
                <a:solidFill>
                  <a:srgbClr val="212121"/>
                </a:solidFill>
              </a:rPr>
              <a:t> de epi (1 mg IV), con </a:t>
            </a:r>
            <a:r>
              <a:rPr sz="2100" dirty="0" err="1">
                <a:solidFill>
                  <a:srgbClr val="212121"/>
                </a:solidFill>
              </a:rPr>
              <a:t>consiguiente</a:t>
            </a:r>
            <a:r>
              <a:rPr sz="2100" dirty="0">
                <a:solidFill>
                  <a:srgbClr val="212121"/>
                </a:solidFill>
              </a:rPr>
              <a:t> </a:t>
            </a:r>
            <a:r>
              <a:rPr sz="2100" dirty="0" err="1">
                <a:solidFill>
                  <a:srgbClr val="212121"/>
                </a:solidFill>
              </a:rPr>
              <a:t>retorno</a:t>
            </a:r>
            <a:r>
              <a:rPr sz="2100" dirty="0">
                <a:solidFill>
                  <a:srgbClr val="212121"/>
                </a:solidFill>
              </a:rPr>
              <a:t> a la </a:t>
            </a:r>
            <a:r>
              <a:rPr sz="2100" dirty="0" err="1">
                <a:solidFill>
                  <a:srgbClr val="212121"/>
                </a:solidFill>
              </a:rPr>
              <a:t>circulación</a:t>
            </a:r>
            <a:r>
              <a:rPr sz="2100" dirty="0">
                <a:solidFill>
                  <a:srgbClr val="212121"/>
                </a:solidFill>
              </a:rPr>
              <a:t> </a:t>
            </a:r>
            <a:r>
              <a:rPr sz="2100" dirty="0" err="1">
                <a:solidFill>
                  <a:srgbClr val="212121"/>
                </a:solidFill>
              </a:rPr>
              <a:t>espontánea</a:t>
            </a:r>
            <a:r>
              <a:rPr sz="2100" dirty="0">
                <a:solidFill>
                  <a:srgbClr val="212121"/>
                </a:solidFill>
              </a:rPr>
              <a:t> —-&gt; </a:t>
            </a:r>
            <a:r>
              <a:rPr sz="2100" dirty="0" err="1">
                <a:solidFill>
                  <a:srgbClr val="212121"/>
                </a:solidFill>
              </a:rPr>
              <a:t>permaneció</a:t>
            </a:r>
            <a:r>
              <a:rPr sz="2100" dirty="0">
                <a:solidFill>
                  <a:srgbClr val="212121"/>
                </a:solidFill>
              </a:rPr>
              <a:t> </a:t>
            </a:r>
            <a:r>
              <a:rPr sz="2100" dirty="0" err="1">
                <a:solidFill>
                  <a:srgbClr val="212121"/>
                </a:solidFill>
              </a:rPr>
              <a:t>intubado</a:t>
            </a:r>
            <a:r>
              <a:rPr sz="2100" dirty="0">
                <a:solidFill>
                  <a:srgbClr val="212121"/>
                </a:solidFill>
              </a:rPr>
              <a:t> a la UCI</a:t>
            </a:r>
          </a:p>
        </p:txBody>
      </p:sp>
      <p:grpSp>
        <p:nvGrpSpPr>
          <p:cNvPr id="373" name="Group 373"/>
          <p:cNvGrpSpPr/>
          <p:nvPr/>
        </p:nvGrpSpPr>
        <p:grpSpPr>
          <a:xfrm>
            <a:off x="3990099" y="1087212"/>
            <a:ext cx="5460865" cy="721176"/>
            <a:chOff x="-53881" y="-53881"/>
            <a:chExt cx="5460863" cy="721175"/>
          </a:xfrm>
        </p:grpSpPr>
        <p:sp>
          <p:nvSpPr>
            <p:cNvPr id="372" name="Shape 372"/>
            <p:cNvSpPr/>
            <p:nvPr/>
          </p:nvSpPr>
          <p:spPr>
            <a:xfrm>
              <a:off x="-1" y="0"/>
              <a:ext cx="5353102" cy="613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algn="l">
                <a:defRPr sz="2800" b="1">
                  <a:solidFill>
                    <a:srgbClr val="4AA01A"/>
                  </a:solid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2800" b="1">
                  <a:solidFill>
                    <a:srgbClr val="4AA01A"/>
                  </a:solidFill>
                </a:rPr>
                <a:t>AOK para ELA Reporte de Caso 2</a:t>
              </a:r>
            </a:p>
          </p:txBody>
        </p:sp>
        <p:pic>
          <p:nvPicPr>
            <p:cNvPr id="371" name="Picture 370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53882" y="-53882"/>
              <a:ext cx="5460865" cy="721176"/>
            </a:xfrm>
            <a:prstGeom prst="rect">
              <a:avLst/>
            </a:prstGeom>
            <a:effectLst/>
          </p:spPr>
        </p:pic>
      </p:grpSp>
      <p:sp>
        <p:nvSpPr>
          <p:cNvPr id="374" name="Shape 374"/>
          <p:cNvSpPr/>
          <p:nvPr/>
        </p:nvSpPr>
        <p:spPr>
          <a:xfrm>
            <a:off x="5277303" y="1769578"/>
            <a:ext cx="2886457" cy="4622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i="1" u="sng"/>
            </a:lvl1pPr>
          </a:lstStyle>
          <a:p>
            <a:pPr lvl="0">
              <a:defRPr sz="1800" i="0" u="none">
                <a:solidFill>
                  <a:srgbClr val="000000"/>
                </a:solidFill>
              </a:defRPr>
            </a:pPr>
            <a:r>
              <a:rPr sz="2400" i="1" u="sng">
                <a:solidFill>
                  <a:srgbClr val="363929"/>
                </a:solidFill>
              </a:rPr>
              <a:t>Los Detalles del Caso</a:t>
            </a:r>
          </a:p>
        </p:txBody>
      </p:sp>
    </p:spTree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Shape 376"/>
          <p:cNvSpPr>
            <a:spLocks noGrp="1"/>
          </p:cNvSpPr>
          <p:nvPr>
            <p:ph type="title"/>
          </p:nvPr>
        </p:nvSpPr>
        <p:spPr>
          <a:xfrm>
            <a:off x="2153765" y="258057"/>
            <a:ext cx="9575801" cy="1117164"/>
          </a:xfrm>
          <a:prstGeom prst="rect">
            <a:avLst/>
          </a:prstGeom>
          <a:solidFill>
            <a:srgbClr val="E5CB7D"/>
          </a:solidFill>
        </p:spPr>
        <p:txBody>
          <a:bodyPr/>
          <a:lstStyle>
            <a:lvl1pPr defTabSz="301752">
              <a:tabLst>
                <a:tab pos="977900" algn="l"/>
              </a:tabLst>
              <a:defRPr sz="4488"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488">
                <a:solidFill>
                  <a:srgbClr val="363929"/>
                </a:solidFill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rPr>
              <a:t>EMBOLIA DE LÍQUIDO AMNIÓTICO</a:t>
            </a:r>
          </a:p>
        </p:txBody>
      </p:sp>
      <p:sp>
        <p:nvSpPr>
          <p:cNvPr id="377" name="Shape 377"/>
          <p:cNvSpPr/>
          <p:nvPr/>
        </p:nvSpPr>
        <p:spPr>
          <a:xfrm>
            <a:off x="1714541" y="2683406"/>
            <a:ext cx="9980820" cy="10689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68617" lvl="0" indent="-368617">
              <a:lnSpc>
                <a:spcPct val="120000"/>
              </a:lnSpc>
              <a:buSzPct val="95000"/>
              <a:buChar char="-"/>
              <a:defRPr sz="1800">
                <a:solidFill>
                  <a:srgbClr val="000000"/>
                </a:solidFill>
              </a:defRPr>
            </a:pPr>
            <a:r>
              <a:rPr sz="2700" dirty="0" err="1">
                <a:solidFill>
                  <a:srgbClr val="212121"/>
                </a:solidFill>
              </a:rPr>
              <a:t>Est</a:t>
            </a:r>
            <a:r>
              <a:rPr lang="en-US" sz="2700" dirty="0" err="1">
                <a:solidFill>
                  <a:srgbClr val="212121"/>
                </a:solidFill>
              </a:rPr>
              <a:t>a</a:t>
            </a:r>
            <a:r>
              <a:rPr sz="2700" dirty="0">
                <a:solidFill>
                  <a:srgbClr val="212121"/>
                </a:solidFill>
              </a:rPr>
              <a:t> </a:t>
            </a:r>
            <a:r>
              <a:rPr sz="2700" dirty="0" err="1">
                <a:solidFill>
                  <a:srgbClr val="212121"/>
                </a:solidFill>
              </a:rPr>
              <a:t>paciente</a:t>
            </a:r>
            <a:r>
              <a:rPr sz="2700" dirty="0">
                <a:solidFill>
                  <a:srgbClr val="212121"/>
                </a:solidFill>
              </a:rPr>
              <a:t> </a:t>
            </a:r>
            <a:r>
              <a:rPr sz="2700" dirty="0" err="1">
                <a:solidFill>
                  <a:srgbClr val="212121"/>
                </a:solidFill>
              </a:rPr>
              <a:t>fue</a:t>
            </a:r>
            <a:r>
              <a:rPr sz="2700" dirty="0">
                <a:solidFill>
                  <a:srgbClr val="212121"/>
                </a:solidFill>
              </a:rPr>
              <a:t> </a:t>
            </a:r>
            <a:r>
              <a:rPr sz="2700" dirty="0" err="1">
                <a:solidFill>
                  <a:srgbClr val="212121"/>
                </a:solidFill>
              </a:rPr>
              <a:t>extubado</a:t>
            </a:r>
            <a:r>
              <a:rPr sz="2700" dirty="0">
                <a:solidFill>
                  <a:srgbClr val="212121"/>
                </a:solidFill>
              </a:rPr>
              <a:t> 3 días </a:t>
            </a:r>
            <a:r>
              <a:rPr sz="2700" dirty="0" err="1">
                <a:solidFill>
                  <a:srgbClr val="212121"/>
                </a:solidFill>
              </a:rPr>
              <a:t>después</a:t>
            </a:r>
            <a:r>
              <a:rPr sz="2700" dirty="0">
                <a:solidFill>
                  <a:srgbClr val="212121"/>
                </a:solidFill>
              </a:rPr>
              <a:t> y dado de </a:t>
            </a:r>
            <a:r>
              <a:rPr sz="2700" dirty="0" err="1">
                <a:solidFill>
                  <a:srgbClr val="212121"/>
                </a:solidFill>
              </a:rPr>
              <a:t>alta</a:t>
            </a:r>
            <a:r>
              <a:rPr sz="2700" dirty="0">
                <a:solidFill>
                  <a:srgbClr val="212121"/>
                </a:solidFill>
              </a:rPr>
              <a:t> una </a:t>
            </a:r>
            <a:r>
              <a:rPr sz="2700" dirty="0" err="1">
                <a:solidFill>
                  <a:srgbClr val="212121"/>
                </a:solidFill>
              </a:rPr>
              <a:t>semana</a:t>
            </a:r>
            <a:r>
              <a:rPr sz="2700" dirty="0">
                <a:solidFill>
                  <a:srgbClr val="212121"/>
                </a:solidFill>
              </a:rPr>
              <a:t> </a:t>
            </a:r>
            <a:r>
              <a:rPr sz="2700" dirty="0" err="1">
                <a:solidFill>
                  <a:srgbClr val="212121"/>
                </a:solidFill>
              </a:rPr>
              <a:t>después</a:t>
            </a:r>
            <a:r>
              <a:rPr sz="2700" dirty="0">
                <a:solidFill>
                  <a:srgbClr val="212121"/>
                </a:solidFill>
              </a:rPr>
              <a:t> </a:t>
            </a:r>
            <a:r>
              <a:rPr sz="2700" b="1" dirty="0">
                <a:solidFill>
                  <a:srgbClr val="212121"/>
                </a:solidFill>
              </a:rPr>
              <a:t>sin </a:t>
            </a:r>
            <a:r>
              <a:rPr sz="2700" b="1" dirty="0" err="1">
                <a:solidFill>
                  <a:srgbClr val="212121"/>
                </a:solidFill>
              </a:rPr>
              <a:t>déficits</a:t>
            </a:r>
            <a:r>
              <a:rPr sz="2700" b="1" dirty="0">
                <a:solidFill>
                  <a:srgbClr val="212121"/>
                </a:solidFill>
              </a:rPr>
              <a:t> </a:t>
            </a:r>
            <a:r>
              <a:rPr sz="2700" b="1" dirty="0" err="1">
                <a:solidFill>
                  <a:srgbClr val="212121"/>
                </a:solidFill>
              </a:rPr>
              <a:t>neurológicos</a:t>
            </a:r>
            <a:r>
              <a:rPr sz="2700" b="1" dirty="0">
                <a:solidFill>
                  <a:srgbClr val="212121"/>
                </a:solidFill>
              </a:rPr>
              <a:t>.</a:t>
            </a:r>
          </a:p>
        </p:txBody>
      </p:sp>
      <p:grpSp>
        <p:nvGrpSpPr>
          <p:cNvPr id="380" name="Group 380"/>
          <p:cNvGrpSpPr/>
          <p:nvPr/>
        </p:nvGrpSpPr>
        <p:grpSpPr>
          <a:xfrm>
            <a:off x="3974518" y="1445571"/>
            <a:ext cx="5460865" cy="721176"/>
            <a:chOff x="-53881" y="-53881"/>
            <a:chExt cx="5460863" cy="721175"/>
          </a:xfrm>
        </p:grpSpPr>
        <p:sp>
          <p:nvSpPr>
            <p:cNvPr id="379" name="Shape 379"/>
            <p:cNvSpPr/>
            <p:nvPr/>
          </p:nvSpPr>
          <p:spPr>
            <a:xfrm>
              <a:off x="-1" y="0"/>
              <a:ext cx="5353102" cy="613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algn="l">
                <a:defRPr sz="2800" b="1">
                  <a:solidFill>
                    <a:srgbClr val="4AA01A"/>
                  </a:solid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2800" b="1">
                  <a:solidFill>
                    <a:srgbClr val="4AA01A"/>
                  </a:solidFill>
                </a:rPr>
                <a:t>AOK para ELA Reporte de Caso 2</a:t>
              </a:r>
            </a:p>
          </p:txBody>
        </p:sp>
        <p:pic>
          <p:nvPicPr>
            <p:cNvPr id="378" name="Picture 377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53882" y="-53882"/>
              <a:ext cx="5460865" cy="721176"/>
            </a:xfrm>
            <a:prstGeom prst="rect">
              <a:avLst/>
            </a:prstGeom>
            <a:effectLst/>
          </p:spPr>
        </p:pic>
      </p:grpSp>
      <p:sp>
        <p:nvSpPr>
          <p:cNvPr id="381" name="Shape 381"/>
          <p:cNvSpPr/>
          <p:nvPr/>
        </p:nvSpPr>
        <p:spPr>
          <a:xfrm>
            <a:off x="2102470" y="3956855"/>
            <a:ext cx="9204961" cy="561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 b="1"/>
              <a:t>¡Dé </a:t>
            </a:r>
            <a:r>
              <a:rPr sz="3000" b="1">
                <a:solidFill>
                  <a:srgbClr val="4AA01A"/>
                </a:solidFill>
              </a:rPr>
              <a:t>A-OK</a:t>
            </a:r>
            <a:r>
              <a:rPr sz="3000" b="1"/>
              <a:t>, continúe con la reanimación, y no se rinda!</a:t>
            </a:r>
          </a:p>
        </p:txBody>
      </p:sp>
      <p:grpSp>
        <p:nvGrpSpPr>
          <p:cNvPr id="384" name="Group 384"/>
          <p:cNvGrpSpPr/>
          <p:nvPr/>
        </p:nvGrpSpPr>
        <p:grpSpPr>
          <a:xfrm>
            <a:off x="8362570" y="6308942"/>
            <a:ext cx="4211230" cy="3126888"/>
            <a:chOff x="-203200" y="-215900"/>
            <a:chExt cx="4211228" cy="3126886"/>
          </a:xfrm>
        </p:grpSpPr>
        <p:pic>
          <p:nvPicPr>
            <p:cNvPr id="383" name="Screen Shot 2023-08-13 at 11.13.04 AM.png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3804829" cy="269508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82" name="Picture 38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-203200" y="-215900"/>
              <a:ext cx="4211229" cy="3126887"/>
            </a:xfrm>
            <a:prstGeom prst="rect">
              <a:avLst/>
            </a:prstGeom>
            <a:effectLst/>
          </p:spPr>
        </p:pic>
      </p:grpSp>
      <p:grpSp>
        <p:nvGrpSpPr>
          <p:cNvPr id="387" name="Group 387"/>
          <p:cNvGrpSpPr/>
          <p:nvPr/>
        </p:nvGrpSpPr>
        <p:grpSpPr>
          <a:xfrm>
            <a:off x="4850716" y="5981162"/>
            <a:ext cx="3374374" cy="3507616"/>
            <a:chOff x="-203200" y="-215900"/>
            <a:chExt cx="3374373" cy="3507614"/>
          </a:xfrm>
        </p:grpSpPr>
        <p:pic>
          <p:nvPicPr>
            <p:cNvPr id="386" name="Screen Shot 2023-08-13 at 11.12.17 AM.png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2967974" cy="307581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85" name="Picture 384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-203200" y="-215900"/>
              <a:ext cx="3374374" cy="3507615"/>
            </a:xfrm>
            <a:prstGeom prst="rect">
              <a:avLst/>
            </a:prstGeom>
            <a:effectLst/>
          </p:spPr>
        </p:pic>
      </p:grpSp>
      <p:grpSp>
        <p:nvGrpSpPr>
          <p:cNvPr id="390" name="Group 390"/>
          <p:cNvGrpSpPr/>
          <p:nvPr/>
        </p:nvGrpSpPr>
        <p:grpSpPr>
          <a:xfrm>
            <a:off x="1633352" y="6308942"/>
            <a:ext cx="3079884" cy="3126888"/>
            <a:chOff x="-203200" y="-215900"/>
            <a:chExt cx="3079882" cy="3126886"/>
          </a:xfrm>
        </p:grpSpPr>
        <p:pic>
          <p:nvPicPr>
            <p:cNvPr id="389" name="Screen Shot 2023-08-13 at 11.11.25 AM.png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2673483" cy="269508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88" name="Picture 387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-203200" y="-215900"/>
              <a:ext cx="3079883" cy="3126887"/>
            </a:xfrm>
            <a:prstGeom prst="rect">
              <a:avLst/>
            </a:prstGeom>
            <a:effectLst/>
          </p:spPr>
        </p:pic>
      </p:grpSp>
      <p:sp>
        <p:nvSpPr>
          <p:cNvPr id="391" name="Shape 391"/>
          <p:cNvSpPr/>
          <p:nvPr/>
        </p:nvSpPr>
        <p:spPr>
          <a:xfrm>
            <a:off x="2777308" y="5060537"/>
            <a:ext cx="791973" cy="1308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>
                <a:solidFill>
                  <a:srgbClr val="4AA01A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8000" b="1">
                <a:solidFill>
                  <a:srgbClr val="4AA01A"/>
                </a:solidFill>
              </a:rPr>
              <a:t>A</a:t>
            </a:r>
          </a:p>
        </p:txBody>
      </p:sp>
      <p:sp>
        <p:nvSpPr>
          <p:cNvPr id="392" name="Shape 392"/>
          <p:cNvSpPr/>
          <p:nvPr/>
        </p:nvSpPr>
        <p:spPr>
          <a:xfrm>
            <a:off x="10100647" y="5063297"/>
            <a:ext cx="735077" cy="1308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>
                <a:solidFill>
                  <a:srgbClr val="4AA01A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8000" b="1">
                <a:solidFill>
                  <a:srgbClr val="4AA01A"/>
                </a:solidFill>
              </a:rPr>
              <a:t>K</a:t>
            </a:r>
          </a:p>
        </p:txBody>
      </p:sp>
      <p:sp>
        <p:nvSpPr>
          <p:cNvPr id="393" name="Shape 393"/>
          <p:cNvSpPr/>
          <p:nvPr/>
        </p:nvSpPr>
        <p:spPr>
          <a:xfrm>
            <a:off x="6352286" y="4751142"/>
            <a:ext cx="960629" cy="1308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>
                <a:solidFill>
                  <a:srgbClr val="4AA01A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8000" b="1">
                <a:solidFill>
                  <a:srgbClr val="4AA01A"/>
                </a:solidFill>
              </a:rPr>
              <a:t>O</a:t>
            </a:r>
          </a:p>
        </p:txBody>
      </p:sp>
    </p:spTree>
  </p:cSld>
  <p:clrMapOvr>
    <a:masterClrMapping/>
  </p:clrMapOvr>
  <p:transition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7" name="Group 397"/>
          <p:cNvGrpSpPr/>
          <p:nvPr/>
        </p:nvGrpSpPr>
        <p:grpSpPr>
          <a:xfrm>
            <a:off x="2917054" y="1317084"/>
            <a:ext cx="7560159" cy="925835"/>
            <a:chOff x="-38100" y="-38099"/>
            <a:chExt cx="7560157" cy="925833"/>
          </a:xfrm>
        </p:grpSpPr>
        <p:sp>
          <p:nvSpPr>
            <p:cNvPr id="396" name="Shape 396"/>
            <p:cNvSpPr/>
            <p:nvPr/>
          </p:nvSpPr>
          <p:spPr>
            <a:xfrm>
              <a:off x="0" y="0"/>
              <a:ext cx="7483958" cy="849634"/>
            </a:xfrm>
            <a:prstGeom prst="rect">
              <a:avLst/>
            </a:prstGeom>
            <a:solidFill>
              <a:srgbClr val="81914E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4400" b="1" u="sng">
                  <a:solidFill>
                    <a:srgbClr val="000000"/>
                  </a:solidFill>
                </a:defRPr>
              </a:lvl1pPr>
            </a:lstStyle>
            <a:p>
              <a:pPr lvl="0">
                <a:defRPr sz="1800" b="0" u="none"/>
              </a:pPr>
              <a:r>
                <a:rPr sz="4400" b="1" u="sng"/>
                <a:t>ANESTHETIC MANAGEMENT</a:t>
              </a:r>
            </a:p>
          </p:txBody>
        </p:sp>
        <p:pic>
          <p:nvPicPr>
            <p:cNvPr id="395" name="Picture 39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38101" y="-38100"/>
              <a:ext cx="7560159" cy="925834"/>
            </a:xfrm>
            <a:prstGeom prst="rect">
              <a:avLst/>
            </a:prstGeom>
            <a:effectLst/>
          </p:spPr>
        </p:pic>
      </p:grpSp>
      <p:sp>
        <p:nvSpPr>
          <p:cNvPr id="398" name="Shape 398"/>
          <p:cNvSpPr/>
          <p:nvPr/>
        </p:nvSpPr>
        <p:spPr>
          <a:xfrm>
            <a:off x="839207" y="2595366"/>
            <a:ext cx="11715852" cy="5440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 b="1" u="sng" dirty="0">
                <a:solidFill>
                  <a:srgbClr val="363929"/>
                </a:solidFill>
              </a:rPr>
              <a:t>CONSCIENTE:</a:t>
            </a:r>
          </a:p>
          <a:p>
            <a:pPr marL="409575" lvl="0" indent="-40957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2600" dirty="0">
                <a:solidFill>
                  <a:srgbClr val="363929"/>
                </a:solidFill>
              </a:rPr>
              <a:t>PEDIR </a:t>
            </a:r>
            <a:r>
              <a:rPr sz="2600" dirty="0">
                <a:solidFill>
                  <a:srgbClr val="363929"/>
                </a:solidFill>
              </a:rPr>
              <a:t>AYUDA</a:t>
            </a:r>
            <a:r>
              <a:rPr lang="en-US" sz="2600" dirty="0">
                <a:solidFill>
                  <a:srgbClr val="363929"/>
                </a:solidFill>
              </a:rPr>
              <a:t> URGENTE</a:t>
            </a:r>
            <a:r>
              <a:rPr sz="2600" dirty="0">
                <a:solidFill>
                  <a:srgbClr val="363929"/>
                </a:solidFill>
              </a:rPr>
              <a:t>: </a:t>
            </a:r>
            <a:r>
              <a:rPr sz="2600" dirty="0" err="1">
                <a:solidFill>
                  <a:srgbClr val="363929"/>
                </a:solidFill>
              </a:rPr>
              <a:t>Puede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progresar</a:t>
            </a:r>
            <a:r>
              <a:rPr sz="2600" dirty="0">
                <a:solidFill>
                  <a:srgbClr val="363929"/>
                </a:solidFill>
              </a:rPr>
              <a:t> a la </a:t>
            </a:r>
            <a:r>
              <a:rPr sz="2600" dirty="0" err="1">
                <a:solidFill>
                  <a:srgbClr val="363929"/>
                </a:solidFill>
              </a:rPr>
              <a:t>inconsciencia</a:t>
            </a:r>
            <a:r>
              <a:rPr sz="2600" dirty="0">
                <a:solidFill>
                  <a:srgbClr val="363929"/>
                </a:solidFill>
              </a:rPr>
              <a:t>.</a:t>
            </a:r>
          </a:p>
          <a:p>
            <a:pPr marL="955675" lvl="1" indent="-40957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 dirty="0" err="1">
                <a:solidFill>
                  <a:srgbClr val="363929"/>
                </a:solidFill>
              </a:rPr>
              <a:t>cesárea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emergente</a:t>
            </a:r>
            <a:r>
              <a:rPr sz="2600" dirty="0">
                <a:solidFill>
                  <a:srgbClr val="363929"/>
                </a:solidFill>
              </a:rPr>
              <a:t> (&lt; 5 min)</a:t>
            </a:r>
          </a:p>
          <a:p>
            <a:pPr marL="409575" lvl="0" indent="-40957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 dirty="0" err="1">
                <a:solidFill>
                  <a:srgbClr val="363929"/>
                </a:solidFill>
              </a:rPr>
              <a:t>Terapia</a:t>
            </a:r>
            <a:r>
              <a:rPr sz="2600" dirty="0">
                <a:solidFill>
                  <a:srgbClr val="363929"/>
                </a:solidFill>
              </a:rPr>
              <a:t> AOK, </a:t>
            </a:r>
            <a:r>
              <a:rPr sz="2600" dirty="0" err="1">
                <a:solidFill>
                  <a:srgbClr val="363929"/>
                </a:solidFill>
              </a:rPr>
              <a:t>atención</a:t>
            </a:r>
            <a:r>
              <a:rPr sz="2600" dirty="0">
                <a:solidFill>
                  <a:srgbClr val="363929"/>
                </a:solidFill>
              </a:rPr>
              <a:t> de </a:t>
            </a:r>
            <a:r>
              <a:rPr sz="2600" dirty="0" err="1">
                <a:solidFill>
                  <a:srgbClr val="363929"/>
                </a:solidFill>
              </a:rPr>
              <a:t>apoyo</a:t>
            </a:r>
            <a:r>
              <a:rPr sz="2600" dirty="0">
                <a:solidFill>
                  <a:srgbClr val="363929"/>
                </a:solidFill>
              </a:rPr>
              <a:t>, O</a:t>
            </a:r>
            <a:r>
              <a:rPr sz="2600" baseline="-25000" dirty="0">
                <a:solidFill>
                  <a:srgbClr val="363929"/>
                </a:solidFill>
              </a:rPr>
              <a:t>2</a:t>
            </a:r>
            <a:r>
              <a:rPr sz="2600" dirty="0">
                <a:solidFill>
                  <a:srgbClr val="363929"/>
                </a:solidFill>
              </a:rPr>
              <a:t>, por lo general </a:t>
            </a:r>
            <a:r>
              <a:rPr sz="2600" dirty="0" err="1">
                <a:solidFill>
                  <a:srgbClr val="363929"/>
                </a:solidFill>
              </a:rPr>
              <a:t>cesárea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urgente</a:t>
            </a:r>
            <a:r>
              <a:rPr sz="2600" dirty="0">
                <a:solidFill>
                  <a:srgbClr val="363929"/>
                </a:solidFill>
              </a:rPr>
              <a:t> o de </a:t>
            </a:r>
            <a:r>
              <a:rPr sz="2600" dirty="0" err="1">
                <a:solidFill>
                  <a:srgbClr val="363929"/>
                </a:solidFill>
              </a:rPr>
              <a:t>emergencia</a:t>
            </a:r>
            <a:r>
              <a:rPr sz="2600" dirty="0">
                <a:solidFill>
                  <a:srgbClr val="363929"/>
                </a:solidFill>
              </a:rPr>
              <a:t> por </a:t>
            </a:r>
            <a:r>
              <a:rPr lang="en-US" sz="2600" dirty="0" err="1">
                <a:solidFill>
                  <a:srgbClr val="363929"/>
                </a:solidFill>
              </a:rPr>
              <a:t>sufrimiento</a:t>
            </a:r>
            <a:r>
              <a:rPr lang="en-US" sz="2600" dirty="0">
                <a:solidFill>
                  <a:srgbClr val="363929"/>
                </a:solidFill>
              </a:rPr>
              <a:t> maternal o fetal</a:t>
            </a:r>
            <a:r>
              <a:rPr sz="2600" dirty="0">
                <a:solidFill>
                  <a:srgbClr val="363929"/>
                </a:solidFill>
              </a:rPr>
              <a:t>.</a:t>
            </a:r>
          </a:p>
          <a:p>
            <a:pPr marL="409575" lvl="0" indent="-40957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 dirty="0">
                <a:solidFill>
                  <a:srgbClr val="363929"/>
                </a:solidFill>
              </a:rPr>
              <a:t>Si </a:t>
            </a:r>
            <a:r>
              <a:rPr sz="2600" dirty="0" err="1">
                <a:solidFill>
                  <a:srgbClr val="363929"/>
                </a:solidFill>
              </a:rPr>
              <a:t>cesárea</a:t>
            </a:r>
            <a:r>
              <a:rPr sz="2600" dirty="0">
                <a:solidFill>
                  <a:srgbClr val="363929"/>
                </a:solidFill>
              </a:rPr>
              <a:t> de </a:t>
            </a:r>
            <a:r>
              <a:rPr sz="2600" dirty="0" err="1">
                <a:solidFill>
                  <a:srgbClr val="363929"/>
                </a:solidFill>
              </a:rPr>
              <a:t>emergecia</a:t>
            </a:r>
            <a:r>
              <a:rPr sz="2600" dirty="0">
                <a:solidFill>
                  <a:srgbClr val="363929"/>
                </a:solidFill>
              </a:rPr>
              <a:t>: AG con ISR prop y </a:t>
            </a:r>
            <a:r>
              <a:rPr sz="2600" dirty="0" err="1">
                <a:solidFill>
                  <a:srgbClr val="363929"/>
                </a:solidFill>
              </a:rPr>
              <a:t>succs</a:t>
            </a:r>
            <a:r>
              <a:rPr sz="2600" dirty="0">
                <a:solidFill>
                  <a:srgbClr val="363929"/>
                </a:solidFill>
              </a:rPr>
              <a:t> +/- </a:t>
            </a:r>
            <a:r>
              <a:rPr sz="2600" dirty="0" err="1">
                <a:solidFill>
                  <a:srgbClr val="363929"/>
                </a:solidFill>
              </a:rPr>
              <a:t>vasopresores</a:t>
            </a:r>
            <a:endParaRPr sz="2600" dirty="0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2700" dirty="0">
              <a:solidFill>
                <a:srgbClr val="363929"/>
              </a:solidFill>
            </a:endParaRPr>
          </a:p>
          <a:p>
            <a:pPr lvl="8" algn="l">
              <a:defRPr sz="1800">
                <a:solidFill>
                  <a:srgbClr val="000000"/>
                </a:solidFill>
              </a:defRPr>
            </a:pPr>
            <a:r>
              <a:rPr sz="2700" dirty="0">
                <a:solidFill>
                  <a:srgbClr val="363929"/>
                </a:solidFill>
              </a:rPr>
              <a:t>                       </a:t>
            </a:r>
            <a:r>
              <a:rPr lang="en-US" sz="2700" dirty="0">
                <a:solidFill>
                  <a:srgbClr val="363929"/>
                </a:solidFill>
              </a:rPr>
              <a:t>      </a:t>
            </a:r>
            <a:r>
              <a:rPr sz="2700" u="sng" dirty="0">
                <a:solidFill>
                  <a:srgbClr val="363929"/>
                </a:solidFill>
              </a:rPr>
              <a:t>  </a:t>
            </a:r>
            <a:r>
              <a:rPr sz="2700" b="1" u="sng" dirty="0">
                <a:solidFill>
                  <a:srgbClr val="363929"/>
                </a:solidFill>
              </a:rPr>
              <a:t>INCONSCIENTE:</a:t>
            </a:r>
            <a:endParaRPr sz="2700" dirty="0">
              <a:solidFill>
                <a:srgbClr val="363929"/>
              </a:solidFill>
            </a:endParaRPr>
          </a:p>
          <a:p>
            <a:pPr marL="409575" lvl="0" indent="-40957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2600" dirty="0">
                <a:solidFill>
                  <a:srgbClr val="363929"/>
                </a:solidFill>
              </a:rPr>
              <a:t>PEDIR </a:t>
            </a:r>
            <a:r>
              <a:rPr sz="2600" dirty="0">
                <a:solidFill>
                  <a:srgbClr val="363929"/>
                </a:solidFill>
              </a:rPr>
              <a:t>AYUDA</a:t>
            </a:r>
            <a:r>
              <a:rPr lang="en-US" sz="2600" dirty="0">
                <a:solidFill>
                  <a:srgbClr val="363929"/>
                </a:solidFill>
              </a:rPr>
              <a:t> URGENTE</a:t>
            </a:r>
            <a:r>
              <a:rPr sz="2600" dirty="0">
                <a:solidFill>
                  <a:srgbClr val="363929"/>
                </a:solidFill>
              </a:rPr>
              <a:t>: - OBGYN para </a:t>
            </a:r>
            <a:r>
              <a:rPr sz="2600" dirty="0" err="1">
                <a:solidFill>
                  <a:srgbClr val="363929"/>
                </a:solidFill>
              </a:rPr>
              <a:t>cesarea</a:t>
            </a:r>
            <a:r>
              <a:rPr sz="2600" dirty="0">
                <a:solidFill>
                  <a:srgbClr val="363929"/>
                </a:solidFill>
              </a:rPr>
              <a:t> </a:t>
            </a:r>
            <a:r>
              <a:rPr sz="2600" dirty="0" err="1">
                <a:solidFill>
                  <a:srgbClr val="363929"/>
                </a:solidFill>
              </a:rPr>
              <a:t>emergente</a:t>
            </a:r>
            <a:r>
              <a:rPr sz="2600" dirty="0">
                <a:solidFill>
                  <a:srgbClr val="363929"/>
                </a:solidFill>
              </a:rPr>
              <a:t> (&lt; 5min)</a:t>
            </a:r>
          </a:p>
          <a:p>
            <a:pPr marL="409575" lvl="0" indent="-40957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 dirty="0">
                <a:solidFill>
                  <a:srgbClr val="363929"/>
                </a:solidFill>
              </a:rPr>
              <a:t>RCP, DEA, TERAPIA A-OK</a:t>
            </a:r>
          </a:p>
          <a:p>
            <a:pPr marL="409575" lvl="0" indent="-40957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 dirty="0" err="1">
                <a:solidFill>
                  <a:srgbClr val="363929"/>
                </a:solidFill>
              </a:rPr>
              <a:t>Continuar</a:t>
            </a:r>
            <a:r>
              <a:rPr sz="2600" dirty="0">
                <a:solidFill>
                  <a:srgbClr val="363929"/>
                </a:solidFill>
              </a:rPr>
              <a:t> RCP para </a:t>
            </a:r>
            <a:r>
              <a:rPr sz="2600" dirty="0" err="1">
                <a:solidFill>
                  <a:srgbClr val="363929"/>
                </a:solidFill>
              </a:rPr>
              <a:t>hacer</a:t>
            </a:r>
            <a:r>
              <a:rPr sz="2600" dirty="0">
                <a:solidFill>
                  <a:srgbClr val="363929"/>
                </a:solidFill>
              </a:rPr>
              <a:t> circular </a:t>
            </a:r>
            <a:r>
              <a:rPr sz="2600" dirty="0" err="1">
                <a:solidFill>
                  <a:srgbClr val="363929"/>
                </a:solidFill>
              </a:rPr>
              <a:t>medicamentos</a:t>
            </a:r>
            <a:r>
              <a:rPr sz="2600" dirty="0">
                <a:solidFill>
                  <a:srgbClr val="363929"/>
                </a:solidFill>
              </a:rPr>
              <a:t>: AOK + EPI</a:t>
            </a:r>
          </a:p>
          <a:p>
            <a:pPr marL="409575" lvl="0" indent="-40957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 dirty="0">
                <a:solidFill>
                  <a:srgbClr val="363929"/>
                </a:solidFill>
              </a:rPr>
              <a:t>INTUBAR - SIN MEDICAMENTOS (</a:t>
            </a:r>
            <a:r>
              <a:rPr sz="2600" dirty="0" err="1">
                <a:solidFill>
                  <a:srgbClr val="363929"/>
                </a:solidFill>
              </a:rPr>
              <a:t>inconsciente</a:t>
            </a:r>
            <a:r>
              <a:rPr sz="2600" dirty="0">
                <a:solidFill>
                  <a:srgbClr val="363929"/>
                </a:solidFill>
              </a:rPr>
              <a:t>)</a:t>
            </a:r>
          </a:p>
          <a:p>
            <a:pPr marL="409575" lvl="0" indent="-40957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 dirty="0">
                <a:solidFill>
                  <a:srgbClr val="363929"/>
                </a:solidFill>
              </a:rPr>
              <a:t>SOPORTE DE PRESIÓN ARTERIAL, </a:t>
            </a:r>
            <a:r>
              <a:rPr sz="2600" dirty="0" err="1">
                <a:solidFill>
                  <a:srgbClr val="363929"/>
                </a:solidFill>
              </a:rPr>
              <a:t>soporte</a:t>
            </a:r>
            <a:r>
              <a:rPr sz="2600" dirty="0">
                <a:solidFill>
                  <a:srgbClr val="363929"/>
                </a:solidFill>
              </a:rPr>
              <a:t> CID/HPP.</a:t>
            </a:r>
          </a:p>
        </p:txBody>
      </p:sp>
      <p:sp>
        <p:nvSpPr>
          <p:cNvPr id="399" name="Shape 399"/>
          <p:cNvSpPr/>
          <p:nvPr/>
        </p:nvSpPr>
        <p:spPr>
          <a:xfrm>
            <a:off x="1058542" y="8652735"/>
            <a:ext cx="10887716" cy="830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363929"/>
                </a:solidFill>
              </a:rPr>
              <a:t>**IVs </a:t>
            </a:r>
            <a:r>
              <a:rPr sz="2400" dirty="0" err="1">
                <a:solidFill>
                  <a:srgbClr val="363929"/>
                </a:solidFill>
              </a:rPr>
              <a:t>en</a:t>
            </a:r>
            <a:r>
              <a:rPr sz="2400" dirty="0">
                <a:solidFill>
                  <a:srgbClr val="363929"/>
                </a:solidFill>
              </a:rPr>
              <a:t> las </a:t>
            </a:r>
            <a:r>
              <a:rPr sz="2400" dirty="0" err="1">
                <a:solidFill>
                  <a:srgbClr val="363929"/>
                </a:solidFill>
              </a:rPr>
              <a:t>extremidades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superiores</a:t>
            </a:r>
            <a:r>
              <a:rPr sz="2400" dirty="0">
                <a:solidFill>
                  <a:srgbClr val="363929"/>
                </a:solidFill>
              </a:rPr>
              <a:t>: </a:t>
            </a:r>
            <a:r>
              <a:rPr sz="2400" dirty="0" err="1">
                <a:solidFill>
                  <a:srgbClr val="363929"/>
                </a:solidFill>
              </a:rPr>
              <a:t>flujo</a:t>
            </a:r>
            <a:r>
              <a:rPr sz="2400" dirty="0">
                <a:solidFill>
                  <a:srgbClr val="363929"/>
                </a:solidFill>
              </a:rPr>
              <a:t> de las </a:t>
            </a:r>
            <a:r>
              <a:rPr sz="2400" dirty="0" err="1">
                <a:solidFill>
                  <a:srgbClr val="363929"/>
                </a:solidFill>
              </a:rPr>
              <a:t>extremidades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inferiores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deteriorado</a:t>
            </a:r>
            <a:r>
              <a:rPr sz="2400" dirty="0">
                <a:solidFill>
                  <a:srgbClr val="363929"/>
                </a:solidFill>
              </a:rPr>
              <a:t> por el </a:t>
            </a:r>
            <a:r>
              <a:rPr sz="2400" dirty="0" err="1">
                <a:solidFill>
                  <a:srgbClr val="363929"/>
                </a:solidFill>
              </a:rPr>
              <a:t>útero</a:t>
            </a:r>
            <a:r>
              <a:rPr sz="2400" dirty="0">
                <a:solidFill>
                  <a:srgbClr val="363929"/>
                </a:solidFill>
              </a:rPr>
              <a:t> </a:t>
            </a:r>
            <a:r>
              <a:rPr sz="2400" dirty="0" err="1">
                <a:solidFill>
                  <a:srgbClr val="363929"/>
                </a:solidFill>
              </a:rPr>
              <a:t>grávido</a:t>
            </a:r>
            <a:endParaRPr sz="2400" dirty="0">
              <a:solidFill>
                <a:srgbClr val="363929"/>
              </a:solidFill>
            </a:endParaRPr>
          </a:p>
        </p:txBody>
      </p:sp>
      <p:sp>
        <p:nvSpPr>
          <p:cNvPr id="400" name="Shape 400"/>
          <p:cNvSpPr>
            <a:spLocks noGrp="1"/>
          </p:cNvSpPr>
          <p:nvPr>
            <p:ph type="title"/>
          </p:nvPr>
        </p:nvSpPr>
        <p:spPr>
          <a:xfrm>
            <a:off x="2044700" y="148991"/>
            <a:ext cx="9575800" cy="1117165"/>
          </a:xfrm>
          <a:prstGeom prst="rect">
            <a:avLst/>
          </a:prstGeom>
          <a:solidFill>
            <a:srgbClr val="E5CB7D"/>
          </a:solidFill>
        </p:spPr>
        <p:txBody>
          <a:bodyPr/>
          <a:lstStyle>
            <a:lvl1pPr defTabSz="301752">
              <a:tabLst>
                <a:tab pos="977900" algn="l"/>
              </a:tabLst>
              <a:defRPr sz="4488"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488">
                <a:solidFill>
                  <a:srgbClr val="363929"/>
                </a:solidFill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rPr>
              <a:t>EMBOLIA DE LÍQUIDO AMNIÓTICO</a:t>
            </a:r>
          </a:p>
        </p:txBody>
      </p:sp>
    </p:spTree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Shape 402"/>
          <p:cNvSpPr/>
          <p:nvPr/>
        </p:nvSpPr>
        <p:spPr>
          <a:xfrm>
            <a:off x="1034239" y="3403442"/>
            <a:ext cx="11451706" cy="543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sz="3300" b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                                    </a:t>
            </a:r>
            <a:r>
              <a:rPr sz="3300" b="1" u="sng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DESCARTAR: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330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535269" lvl="0" indent="-535269" algn="l">
              <a:lnSpc>
                <a:spcPct val="15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33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Espinal total</a:t>
            </a:r>
          </a:p>
          <a:p>
            <a:pPr marL="535269" lvl="0" indent="-535269" algn="l">
              <a:lnSpc>
                <a:spcPct val="15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33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Toxicidad sistémica del anestésico local (L.A.S.T/ T.S.A.L)</a:t>
            </a:r>
          </a:p>
          <a:p>
            <a:pPr marL="535269" lvl="0" indent="-535269" algn="l">
              <a:lnSpc>
                <a:spcPct val="15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33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Eclampsia/convulsiones</a:t>
            </a:r>
          </a:p>
          <a:p>
            <a:pPr marL="535269" lvl="0" indent="-535269" algn="l">
              <a:lnSpc>
                <a:spcPct val="15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33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Embolia pulmonar/patología pulmonar</a:t>
            </a:r>
          </a:p>
          <a:p>
            <a:pPr marL="535269" lvl="0" indent="-535269" algn="l">
              <a:lnSpc>
                <a:spcPct val="15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33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Anafilaxia</a:t>
            </a:r>
          </a:p>
          <a:p>
            <a:pPr marL="457200" lvl="0" indent="-457200" algn="l">
              <a:lnSpc>
                <a:spcPct val="150000"/>
              </a:lnSpc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33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•	Shock séptico</a:t>
            </a:r>
          </a:p>
        </p:txBody>
      </p:sp>
      <p:sp>
        <p:nvSpPr>
          <p:cNvPr id="403" name="Shape 403"/>
          <p:cNvSpPr>
            <a:spLocks noGrp="1"/>
          </p:cNvSpPr>
          <p:nvPr>
            <p:ph type="title"/>
          </p:nvPr>
        </p:nvSpPr>
        <p:spPr>
          <a:xfrm>
            <a:off x="1920053" y="148991"/>
            <a:ext cx="9575801" cy="1117165"/>
          </a:xfrm>
          <a:prstGeom prst="rect">
            <a:avLst/>
          </a:prstGeom>
          <a:solidFill>
            <a:srgbClr val="E5CB7D"/>
          </a:solidFill>
        </p:spPr>
        <p:txBody>
          <a:bodyPr/>
          <a:lstStyle>
            <a:lvl1pPr defTabSz="301752">
              <a:tabLst>
                <a:tab pos="977900" algn="l"/>
              </a:tabLst>
              <a:defRPr sz="4488"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488">
                <a:solidFill>
                  <a:srgbClr val="363929"/>
                </a:solidFill>
                <a:effectLst>
                  <a:outerShdw blurRad="16764" dist="16764" dir="2700000" rotWithShape="0">
                    <a:srgbClr val="FFFFFF">
                      <a:alpha val="50000"/>
                    </a:srgbClr>
                  </a:outerShdw>
                </a:effectLst>
              </a:rPr>
              <a:t>EMBOLIA DE LÍQUIDO AMNIÓTICO</a:t>
            </a:r>
          </a:p>
        </p:txBody>
      </p:sp>
      <p:pic>
        <p:nvPicPr>
          <p:cNvPr id="404" name="Picture 403"/>
          <p:cNvPicPr/>
          <p:nvPr/>
        </p:nvPicPr>
        <p:blipFill>
          <a:blip r:embed="rId2"/>
          <a:stretch>
            <a:fillRect/>
          </a:stretch>
        </p:blipFill>
        <p:spPr>
          <a:xfrm>
            <a:off x="3685310" y="1385115"/>
            <a:ext cx="6537868" cy="1234443"/>
          </a:xfrm>
          <a:prstGeom prst="rect">
            <a:avLst/>
          </a:prstGeom>
          <a:effectLst>
            <a:outerShdw blurRad="50800" dist="63500" dir="27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8" name="Group 408"/>
          <p:cNvGrpSpPr/>
          <p:nvPr/>
        </p:nvGrpSpPr>
        <p:grpSpPr>
          <a:xfrm>
            <a:off x="2190630" y="568588"/>
            <a:ext cx="9652001" cy="8616424"/>
            <a:chOff x="-38100" y="-38099"/>
            <a:chExt cx="9652000" cy="8616422"/>
          </a:xfrm>
        </p:grpSpPr>
        <p:sp>
          <p:nvSpPr>
            <p:cNvPr id="407" name="Shape 407"/>
            <p:cNvSpPr/>
            <p:nvPr/>
          </p:nvSpPr>
          <p:spPr>
            <a:xfrm>
              <a:off x="0" y="0"/>
              <a:ext cx="9575800" cy="8540223"/>
            </a:xfrm>
            <a:prstGeom prst="rect">
              <a:avLst/>
            </a:prstGeom>
            <a:solidFill>
              <a:srgbClr val="A8BC63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rmAutofit/>
            </a:bodyPr>
            <a:lstStyle>
              <a:lvl1pPr>
                <a:tabLst>
                  <a:tab pos="1485900" algn="l"/>
                </a:tabLst>
                <a:defRPr sz="10000">
                  <a:solidFill>
                    <a:srgbClr val="FFFFFF"/>
                  </a:solidFill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effectLst/>
                </a:defRPr>
              </a:pPr>
              <a:r>
                <a:rPr sz="10000">
                  <a:solidFill>
                    <a:srgbClr val="FFFFFF"/>
                  </a:solidFill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rPr>
                <a:t>ECLAMPSIA</a:t>
              </a:r>
            </a:p>
          </p:txBody>
        </p:sp>
        <p:pic>
          <p:nvPicPr>
            <p:cNvPr id="406" name="Picture 40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38100" y="-38100"/>
              <a:ext cx="9652000" cy="861642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Shape 410"/>
          <p:cNvSpPr>
            <a:spLocks noGrp="1"/>
          </p:cNvSpPr>
          <p:nvPr>
            <p:ph type="title"/>
          </p:nvPr>
        </p:nvSpPr>
        <p:spPr>
          <a:xfrm>
            <a:off x="2044700" y="320040"/>
            <a:ext cx="9575800" cy="1093709"/>
          </a:xfrm>
          <a:prstGeom prst="rect">
            <a:avLst/>
          </a:prstGeom>
          <a:solidFill>
            <a:srgbClr val="A8BC63"/>
          </a:solidFill>
        </p:spPr>
        <p:txBody>
          <a:bodyPr/>
          <a:lstStyle>
            <a:lvl1pPr defTabSz="438911">
              <a:tabLst>
                <a:tab pos="1422400" algn="l"/>
              </a:tabLst>
              <a:defRPr sz="6528">
                <a:solidFill>
                  <a:srgbClr val="FFFFFF"/>
                </a:solidFill>
                <a:effectLst>
                  <a:outerShdw blurRad="24384" dist="24384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528">
                <a:solidFill>
                  <a:srgbClr val="FFFFFF"/>
                </a:solidFill>
                <a:effectLst>
                  <a:outerShdw blurRad="24384" dist="24384" dir="2700000" rotWithShape="0">
                    <a:srgbClr val="FFFFFF">
                      <a:alpha val="50000"/>
                    </a:srgbClr>
                  </a:outerShdw>
                </a:effectLst>
              </a:rPr>
              <a:t>ECLAMPSIA</a:t>
            </a:r>
          </a:p>
        </p:txBody>
      </p:sp>
      <p:grpSp>
        <p:nvGrpSpPr>
          <p:cNvPr id="413" name="Group 413"/>
          <p:cNvGrpSpPr/>
          <p:nvPr/>
        </p:nvGrpSpPr>
        <p:grpSpPr>
          <a:xfrm>
            <a:off x="3373340" y="1466692"/>
            <a:ext cx="6703620" cy="838521"/>
            <a:chOff x="-38099" y="-38099"/>
            <a:chExt cx="6703618" cy="838520"/>
          </a:xfrm>
        </p:grpSpPr>
        <p:sp>
          <p:nvSpPr>
            <p:cNvPr id="412" name="Shape 412"/>
            <p:cNvSpPr/>
            <p:nvPr/>
          </p:nvSpPr>
          <p:spPr>
            <a:xfrm>
              <a:off x="0" y="0"/>
              <a:ext cx="6627419" cy="762321"/>
            </a:xfrm>
            <a:prstGeom prst="rect">
              <a:avLst/>
            </a:prstGeom>
            <a:solidFill>
              <a:srgbClr val="A8BC63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900">
                  <a:solidFill>
                    <a:srgbClr val="000000"/>
                  </a:solidFill>
                  <a:effectLst>
                    <a:outerShdw blurRad="254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lvl1pPr>
            </a:lstStyle>
            <a:p>
              <a:pPr lvl="0">
                <a:defRPr sz="1800">
                  <a:effectLst/>
                </a:defRPr>
              </a:pPr>
              <a:r>
                <a:rPr sz="3900">
                  <a:effectLst>
                    <a:outerShdw blurRad="25400" dist="12700" dir="5400000" rotWithShape="0">
                      <a:srgbClr val="000000">
                        <a:alpha val="50000"/>
                      </a:srgbClr>
                    </a:outerShdw>
                  </a:effectLst>
                </a:rPr>
                <a:t>ANESTHESIA MANAGEMENT</a:t>
              </a:r>
            </a:p>
          </p:txBody>
        </p:sp>
        <p:pic>
          <p:nvPicPr>
            <p:cNvPr id="411" name="Picture 410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38100" y="-38100"/>
              <a:ext cx="6703619" cy="838521"/>
            </a:xfrm>
            <a:prstGeom prst="rect">
              <a:avLst/>
            </a:prstGeom>
            <a:effectLst/>
          </p:spPr>
        </p:pic>
      </p:grpSp>
      <p:sp>
        <p:nvSpPr>
          <p:cNvPr id="414" name="Shape 414"/>
          <p:cNvSpPr/>
          <p:nvPr/>
        </p:nvSpPr>
        <p:spPr>
          <a:xfrm>
            <a:off x="844682" y="2481078"/>
            <a:ext cx="11760935" cy="6697348"/>
          </a:xfrm>
          <a:prstGeom prst="rect">
            <a:avLst/>
          </a:prstGeom>
          <a:ln w="25400">
            <a:solidFill>
              <a:srgbClr val="B8B8B8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DB2D02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[</a:t>
            </a:r>
            <a:r>
              <a:rPr sz="2800" u="sng">
                <a:solidFill>
                  <a:srgbClr val="DB2D02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Prevenir la aspiración</a:t>
            </a:r>
            <a:r>
              <a:rPr sz="2800">
                <a:solidFill>
                  <a:srgbClr val="DB2D02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,</a:t>
            </a:r>
            <a:r>
              <a:rPr sz="2800">
                <a:solidFill>
                  <a:srgbClr val="D67D02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800" u="sng">
                <a:solidFill>
                  <a:srgbClr val="E58803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interrumpir las convulsiones</a:t>
            </a:r>
            <a:r>
              <a:rPr sz="2800">
                <a:solidFill>
                  <a:srgbClr val="4AA01A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800"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y</a:t>
            </a:r>
            <a:r>
              <a:rPr sz="2800">
                <a:solidFill>
                  <a:srgbClr val="4AA01A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</a:t>
            </a:r>
            <a:r>
              <a:rPr sz="2800" u="sng">
                <a:solidFill>
                  <a:srgbClr val="C56DE7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controlar la HTA</a:t>
            </a:r>
            <a:r>
              <a:rPr sz="2800">
                <a:solidFill>
                  <a:srgbClr val="C56DE7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]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2800" b="1">
              <a:solidFill>
                <a:srgbClr val="C82506"/>
              </a:solidFill>
              <a:effectLst>
                <a:outerShdw blurRad="25400" dist="25400" dir="2700000" rotWithShape="0">
                  <a:srgbClr val="FFFFFF">
                    <a:alpha val="50000"/>
                  </a:srgbClr>
                </a:outerShdw>
              </a:effectLst>
            </a:endParaRPr>
          </a:p>
          <a:p>
            <a:pPr marL="368617" lvl="0" indent="-368617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PREVENCIÓN DE ASPIRACIÓN - </a:t>
            </a:r>
            <a:r>
              <a:rPr sz="2600" b="1">
                <a:solidFill>
                  <a:srgbClr val="DA2B1B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succión</a:t>
            </a:r>
            <a:r>
              <a:rPr sz="2600">
                <a:solidFill>
                  <a:srgbClr val="DA2B1B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,</a:t>
            </a:r>
            <a:r>
              <a:rPr sz="26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posicionamiento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600">
              <a:solidFill>
                <a:srgbClr val="363929"/>
              </a:solidFill>
              <a:effectLst>
                <a:outerShdw blurRad="25400" dist="25400" dir="2700000" rotWithShape="0">
                  <a:srgbClr val="FFFFFF">
                    <a:alpha val="50000"/>
                  </a:srgbClr>
                </a:outerShdw>
              </a:effectLst>
            </a:endParaRPr>
          </a:p>
          <a:p>
            <a:pPr marL="368617" lvl="0" indent="-368617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 b="1">
                <a:solidFill>
                  <a:srgbClr val="D67D02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4 g de SULFATO DE MAGNESIO IV bolo</a:t>
            </a:r>
            <a:r>
              <a:rPr sz="26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, luego 1-2 mg/h infusión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600">
              <a:solidFill>
                <a:srgbClr val="363929"/>
              </a:solidFill>
              <a:effectLst>
                <a:outerShdw blurRad="25400" dist="25400" dir="2700000" rotWithShape="0">
                  <a:srgbClr val="FFFFFF">
                    <a:alpha val="50000"/>
                  </a:srgbClr>
                </a:outerShdw>
              </a:effectLst>
            </a:endParaRPr>
          </a:p>
          <a:p>
            <a:pPr marL="368617" lvl="0" indent="-368617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 b="1">
                <a:solidFill>
                  <a:srgbClr val="DA8105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Benzodiazepinas</a:t>
            </a:r>
            <a:r>
              <a:rPr sz="26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 para romper las convulsiones.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600">
              <a:solidFill>
                <a:srgbClr val="363929"/>
              </a:solidFill>
              <a:effectLst>
                <a:outerShdw blurRad="25400" dist="25400" dir="2700000" rotWithShape="0">
                  <a:srgbClr val="FFFFFF">
                    <a:alpha val="50000"/>
                  </a:srgbClr>
                </a:outerShdw>
              </a:effectLst>
            </a:endParaRPr>
          </a:p>
          <a:p>
            <a:pPr marL="368617" lvl="0" indent="-368617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Si hay compromiso de las vías respiratorias - </a:t>
            </a:r>
            <a:r>
              <a:rPr sz="2600">
                <a:solidFill>
                  <a:srgbClr val="4140FF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ESPERE ++EDEMA DE LAS VÍAS AÉREAS..</a:t>
            </a:r>
          </a:p>
          <a:p>
            <a:pPr marL="914717" lvl="1" indent="-368617" algn="l">
              <a:buSzPct val="35000"/>
              <a:buBlip>
                <a:blip r:embed="rId3"/>
              </a:buBlip>
              <a:defRPr sz="1800">
                <a:solidFill>
                  <a:srgbClr val="000000"/>
                </a:solidFill>
              </a:defRPr>
            </a:pPr>
            <a:r>
              <a:rPr sz="2600" b="1">
                <a:solidFill>
                  <a:srgbClr val="F2301E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Intubación: ISR con succs &amp; propofol.</a:t>
            </a:r>
          </a:p>
          <a:p>
            <a:pPr marL="1460817" lvl="2" indent="-368617" algn="l">
              <a:buSzPct val="35000"/>
              <a:buBlip>
                <a:blip r:embed="rId3"/>
              </a:buBlip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[El propofol solo puede romper las convulsiones, pero el riesgo de apnea, hipoxia y aspiración en las parturientas requiere intubación]</a:t>
            </a:r>
          </a:p>
          <a:p>
            <a:pPr marL="2006917" lvl="3" indent="-368617" algn="l">
              <a:buSzPct val="35000"/>
              <a:buBlip>
                <a:blip r:embed="rId3"/>
              </a:buBlip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Se considera estómago lleno hasta ~72h posparto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600">
              <a:solidFill>
                <a:srgbClr val="363929"/>
              </a:solidFill>
              <a:effectLst>
                <a:outerShdw blurRad="25400" dist="25400" dir="2700000" rotWithShape="0">
                  <a:srgbClr val="FFFFFF">
                    <a:alpha val="50000"/>
                  </a:srgbClr>
                </a:outerShdw>
              </a:effectLst>
            </a:endParaRPr>
          </a:p>
          <a:p>
            <a:pPr marL="368617" lvl="0" indent="-368617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 b="1">
                <a:solidFill>
                  <a:srgbClr val="C56DE7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CONTROL DE PRESIÓN ARTERIAL si &gt; 160 PAS o 110 PAD.</a:t>
            </a:r>
          </a:p>
        </p:txBody>
      </p:sp>
    </p:spTree>
  </p:cSld>
  <p:clrMapOvr>
    <a:masterClrMapping/>
  </p:clrMapOvr>
  <p:transition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Shape 416"/>
          <p:cNvSpPr>
            <a:spLocks noGrp="1"/>
          </p:cNvSpPr>
          <p:nvPr>
            <p:ph type="title"/>
          </p:nvPr>
        </p:nvSpPr>
        <p:spPr>
          <a:xfrm>
            <a:off x="2044700" y="320040"/>
            <a:ext cx="9575800" cy="1093709"/>
          </a:xfrm>
          <a:prstGeom prst="rect">
            <a:avLst/>
          </a:prstGeom>
          <a:solidFill>
            <a:srgbClr val="A8BC63"/>
          </a:solidFill>
        </p:spPr>
        <p:txBody>
          <a:bodyPr/>
          <a:lstStyle>
            <a:lvl1pPr defTabSz="438911">
              <a:tabLst>
                <a:tab pos="1422400" algn="l"/>
              </a:tabLst>
              <a:defRPr sz="6528">
                <a:solidFill>
                  <a:srgbClr val="FFFFFF"/>
                </a:solidFill>
                <a:effectLst>
                  <a:outerShdw blurRad="24384" dist="24384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528">
                <a:solidFill>
                  <a:srgbClr val="FFFFFF"/>
                </a:solidFill>
                <a:effectLst>
                  <a:outerShdw blurRad="24384" dist="24384" dir="2700000" rotWithShape="0">
                    <a:srgbClr val="FFFFFF">
                      <a:alpha val="50000"/>
                    </a:srgbClr>
                  </a:outerShdw>
                </a:effectLst>
              </a:rPr>
              <a:t>ECLAMPSIA</a:t>
            </a:r>
          </a:p>
        </p:txBody>
      </p:sp>
      <p:grpSp>
        <p:nvGrpSpPr>
          <p:cNvPr id="419" name="Group 419"/>
          <p:cNvGrpSpPr/>
          <p:nvPr/>
        </p:nvGrpSpPr>
        <p:grpSpPr>
          <a:xfrm>
            <a:off x="3373340" y="1466692"/>
            <a:ext cx="6703620" cy="838521"/>
            <a:chOff x="-38099" y="-38099"/>
            <a:chExt cx="6703618" cy="838520"/>
          </a:xfrm>
        </p:grpSpPr>
        <p:sp>
          <p:nvSpPr>
            <p:cNvPr id="418" name="Shape 418"/>
            <p:cNvSpPr/>
            <p:nvPr/>
          </p:nvSpPr>
          <p:spPr>
            <a:xfrm>
              <a:off x="0" y="0"/>
              <a:ext cx="6627419" cy="762321"/>
            </a:xfrm>
            <a:prstGeom prst="rect">
              <a:avLst/>
            </a:prstGeom>
            <a:solidFill>
              <a:srgbClr val="A8BC63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900">
                  <a:solidFill>
                    <a:srgbClr val="000000"/>
                  </a:solidFill>
                  <a:effectLst>
                    <a:outerShdw blurRad="254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lvl1pPr>
            </a:lstStyle>
            <a:p>
              <a:pPr lvl="0">
                <a:defRPr sz="1800">
                  <a:effectLst/>
                </a:defRPr>
              </a:pPr>
              <a:r>
                <a:rPr sz="3900">
                  <a:effectLst>
                    <a:outerShdw blurRad="25400" dist="12700" dir="5400000" rotWithShape="0">
                      <a:srgbClr val="000000">
                        <a:alpha val="50000"/>
                      </a:srgbClr>
                    </a:outerShdw>
                  </a:effectLst>
                </a:rPr>
                <a:t>ANESTHESIA MANAGEMENT</a:t>
              </a:r>
            </a:p>
          </p:txBody>
        </p:sp>
        <p:pic>
          <p:nvPicPr>
            <p:cNvPr id="417" name="Picture 41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38100" y="-38100"/>
              <a:ext cx="6703619" cy="838521"/>
            </a:xfrm>
            <a:prstGeom prst="rect">
              <a:avLst/>
            </a:prstGeom>
            <a:effectLst/>
          </p:spPr>
        </p:pic>
      </p:grpSp>
      <p:sp>
        <p:nvSpPr>
          <p:cNvPr id="420" name="Shape 420"/>
          <p:cNvSpPr/>
          <p:nvPr/>
        </p:nvSpPr>
        <p:spPr>
          <a:xfrm>
            <a:off x="2367782" y="2420508"/>
            <a:ext cx="7318178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457200" lvl="8" indent="1371600" algn="l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3200" b="1" u="sng">
                <a:solidFill>
                  <a:srgbClr val="C56DE7"/>
                </a:solidFill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Control de PA en Eclampsia</a:t>
            </a:r>
          </a:p>
        </p:txBody>
      </p:sp>
      <p:sp>
        <p:nvSpPr>
          <p:cNvPr id="421" name="Shape 421"/>
          <p:cNvSpPr/>
          <p:nvPr/>
        </p:nvSpPr>
        <p:spPr>
          <a:xfrm>
            <a:off x="952724" y="3120004"/>
            <a:ext cx="11544852" cy="62760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09575" lvl="0" indent="-40957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900" b="1">
                <a:solidFill>
                  <a:srgbClr val="AB5ECA"/>
                </a:solidFill>
              </a:rPr>
              <a:t>Labetalol</a:t>
            </a:r>
            <a:r>
              <a:rPr sz="2900">
                <a:solidFill>
                  <a:srgbClr val="AB5ECA"/>
                </a:solidFill>
              </a:rPr>
              <a:t> IV</a:t>
            </a:r>
          </a:p>
          <a:p>
            <a:pPr marL="955675" lvl="1" indent="-40957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AB5ECA"/>
                </a:solidFill>
              </a:rPr>
              <a:t>20, 40, 80 mg, Q 10 min - max 220 mg/24 h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900">
              <a:solidFill>
                <a:srgbClr val="AB5ECA"/>
              </a:solidFill>
            </a:endParaRPr>
          </a:p>
          <a:p>
            <a:pPr marL="409575" lvl="0" indent="-40957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900" b="1">
                <a:solidFill>
                  <a:srgbClr val="AB5ECA"/>
                </a:solidFill>
              </a:rPr>
              <a:t>Hidralazina</a:t>
            </a:r>
            <a:r>
              <a:rPr sz="2900">
                <a:solidFill>
                  <a:srgbClr val="AB5ECA"/>
                </a:solidFill>
              </a:rPr>
              <a:t> IV</a:t>
            </a:r>
          </a:p>
          <a:p>
            <a:pPr marL="955675" lvl="1" indent="-40957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AB5ECA"/>
                </a:solidFill>
              </a:rPr>
              <a:t>5-10 g x 2 min, Q 20 min - max 25mg/24h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900">
              <a:solidFill>
                <a:srgbClr val="363929"/>
              </a:solidFill>
            </a:endParaRPr>
          </a:p>
          <a:p>
            <a:pPr marL="1501775" lvl="2" indent="-40957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900" i="1">
                <a:solidFill>
                  <a:srgbClr val="363929"/>
                </a:solidFill>
              </a:rPr>
              <a:t>Evitar Labetalol en asmáticos</a:t>
            </a:r>
            <a:r>
              <a:rPr sz="2900">
                <a:solidFill>
                  <a:srgbClr val="363929"/>
                </a:solidFill>
              </a:rPr>
              <a:t>. </a:t>
            </a:r>
          </a:p>
          <a:p>
            <a:pPr marL="1920765" lvl="3" indent="-28246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63929"/>
                </a:solidFill>
              </a:rPr>
              <a:t>(Bloqueo B2 = constricción del músculo liso de las vías respiratorias)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sz="2900">
              <a:solidFill>
                <a:srgbClr val="363929"/>
              </a:solidFill>
            </a:endParaRPr>
          </a:p>
          <a:p>
            <a:pPr marL="1501775" lvl="2" indent="-40957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363929"/>
                </a:solidFill>
              </a:rPr>
              <a:t>Espere una respuesta HTA exagerada a la intubación.</a:t>
            </a:r>
          </a:p>
          <a:p>
            <a:pPr marL="2047875" lvl="3" indent="-40957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363929"/>
                </a:solidFill>
              </a:rPr>
              <a:t>Medicamentos anti-HTA IV: </a:t>
            </a:r>
          </a:p>
          <a:p>
            <a:pPr marL="2593975" lvl="4" indent="-40957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363929"/>
                </a:solidFill>
              </a:rPr>
              <a:t>esmolol, metoprolol, hidralazina, labetalol</a:t>
            </a:r>
          </a:p>
          <a:p>
            <a:pPr marL="2593975" lvl="4" indent="-409575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363929"/>
                </a:solidFill>
              </a:rPr>
              <a:t>++ propofol (si intubado)</a:t>
            </a:r>
          </a:p>
        </p:txBody>
      </p:sp>
    </p:spTree>
  </p:cSld>
  <p:clrMapOvr>
    <a:masterClrMapping/>
  </p:clrMapOvr>
  <p:transition spd="med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Shape 423"/>
          <p:cNvSpPr>
            <a:spLocks noGrp="1"/>
          </p:cNvSpPr>
          <p:nvPr>
            <p:ph type="title"/>
          </p:nvPr>
        </p:nvSpPr>
        <p:spPr>
          <a:xfrm>
            <a:off x="2044700" y="320040"/>
            <a:ext cx="9575800" cy="1093709"/>
          </a:xfrm>
          <a:prstGeom prst="rect">
            <a:avLst/>
          </a:prstGeom>
          <a:solidFill>
            <a:srgbClr val="A8BC63"/>
          </a:solidFill>
        </p:spPr>
        <p:txBody>
          <a:bodyPr/>
          <a:lstStyle>
            <a:lvl1pPr defTabSz="438911">
              <a:tabLst>
                <a:tab pos="1422400" algn="l"/>
              </a:tabLst>
              <a:defRPr sz="6528">
                <a:solidFill>
                  <a:srgbClr val="FFFFFF"/>
                </a:solidFill>
                <a:effectLst>
                  <a:outerShdw blurRad="24384" dist="24384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528">
                <a:solidFill>
                  <a:srgbClr val="FFFFFF"/>
                </a:solidFill>
                <a:effectLst>
                  <a:outerShdw blurRad="24384" dist="24384" dir="2700000" rotWithShape="0">
                    <a:srgbClr val="FFFFFF">
                      <a:alpha val="50000"/>
                    </a:srgbClr>
                  </a:outerShdw>
                </a:effectLst>
              </a:rPr>
              <a:t>ECLAMPSIA</a:t>
            </a:r>
          </a:p>
        </p:txBody>
      </p:sp>
      <p:grpSp>
        <p:nvGrpSpPr>
          <p:cNvPr id="426" name="Group 426"/>
          <p:cNvGrpSpPr/>
          <p:nvPr/>
        </p:nvGrpSpPr>
        <p:grpSpPr>
          <a:xfrm>
            <a:off x="3373340" y="1466692"/>
            <a:ext cx="6703620" cy="838521"/>
            <a:chOff x="-38099" y="-38099"/>
            <a:chExt cx="6703618" cy="838520"/>
          </a:xfrm>
        </p:grpSpPr>
        <p:sp>
          <p:nvSpPr>
            <p:cNvPr id="425" name="Shape 425"/>
            <p:cNvSpPr/>
            <p:nvPr/>
          </p:nvSpPr>
          <p:spPr>
            <a:xfrm>
              <a:off x="0" y="0"/>
              <a:ext cx="6627419" cy="762321"/>
            </a:xfrm>
            <a:prstGeom prst="rect">
              <a:avLst/>
            </a:prstGeom>
            <a:solidFill>
              <a:srgbClr val="A8BC63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900">
                  <a:solidFill>
                    <a:srgbClr val="000000"/>
                  </a:solidFill>
                  <a:effectLst>
                    <a:outerShdw blurRad="254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lvl1pPr>
            </a:lstStyle>
            <a:p>
              <a:pPr lvl="0">
                <a:defRPr sz="1800">
                  <a:effectLst/>
                </a:defRPr>
              </a:pPr>
              <a:r>
                <a:rPr sz="3900">
                  <a:effectLst>
                    <a:outerShdw blurRad="25400" dist="12700" dir="5400000" rotWithShape="0">
                      <a:srgbClr val="000000">
                        <a:alpha val="50000"/>
                      </a:srgbClr>
                    </a:outerShdw>
                  </a:effectLst>
                </a:rPr>
                <a:t>ANESTHESIA MANAGEMENT</a:t>
              </a:r>
            </a:p>
          </p:txBody>
        </p:sp>
        <p:pic>
          <p:nvPicPr>
            <p:cNvPr id="424" name="Picture 42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38100" y="-38100"/>
              <a:ext cx="6703619" cy="838521"/>
            </a:xfrm>
            <a:prstGeom prst="rect">
              <a:avLst/>
            </a:prstGeom>
            <a:effectLst/>
          </p:spPr>
        </p:pic>
      </p:grpSp>
      <p:sp>
        <p:nvSpPr>
          <p:cNvPr id="427" name="Shape 427"/>
          <p:cNvSpPr/>
          <p:nvPr/>
        </p:nvSpPr>
        <p:spPr>
          <a:xfrm>
            <a:off x="1087899" y="3164150"/>
            <a:ext cx="9707183" cy="600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73760" lvl="1" indent="-327660" algn="l"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600" b="1" u="sng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Neurológico</a:t>
            </a:r>
          </a:p>
          <a:p>
            <a:pPr marL="1419860" lvl="2" indent="-327660" algn="l"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6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Epilepsia, infarto/hemorragia cerebral</a:t>
            </a:r>
          </a:p>
          <a:p>
            <a:pPr marL="1419860" lvl="2" indent="-327660" algn="l"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6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Hemorragia subaracnoidea</a:t>
            </a:r>
          </a:p>
          <a:p>
            <a:pPr marL="1419860" lvl="2" indent="-327660" algn="l"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6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Edema cerebral</a:t>
            </a:r>
          </a:p>
          <a:p>
            <a:pPr marL="1419860" lvl="2" indent="-327660" algn="l"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6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Tumores cerebrales benignos y malignos</a:t>
            </a:r>
          </a:p>
          <a:p>
            <a:pPr marL="1419860" lvl="2" indent="-327660" algn="l"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6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Absceso cerebral, infestaciones virales, bacterianas, parasitarias</a:t>
            </a:r>
          </a:p>
          <a:p>
            <a:pPr marL="457200" lvl="0" indent="-457200" algn="l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sz="260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354965" lvl="0" indent="-354965" algn="l"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600" b="1" u="sng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Anestesia</a:t>
            </a:r>
          </a:p>
          <a:p>
            <a:pPr marL="873760" lvl="1" indent="-327660" algn="l"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6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HTA maligna</a:t>
            </a:r>
          </a:p>
          <a:p>
            <a:pPr marL="457200" lvl="0" indent="-457200" algn="l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sz="260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354965" lvl="0" indent="-354965" algn="l"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600" b="1" u="sng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Electrolitos/Resultados de laboratorio</a:t>
            </a:r>
          </a:p>
          <a:p>
            <a:pPr marL="873760" lvl="1" indent="-327660" algn="l"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6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HipOnatremia</a:t>
            </a:r>
          </a:p>
          <a:p>
            <a:pPr marL="873760" lvl="1" indent="-327660" algn="l"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6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HipOcalcemia</a:t>
            </a:r>
          </a:p>
          <a:p>
            <a:pPr marL="873760" lvl="1" indent="-327660" algn="l"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6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HipOglucemia e hipERglucemia</a:t>
            </a:r>
          </a:p>
        </p:txBody>
      </p:sp>
      <p:sp>
        <p:nvSpPr>
          <p:cNvPr id="428" name="Shape 428"/>
          <p:cNvSpPr/>
          <p:nvPr/>
        </p:nvSpPr>
        <p:spPr>
          <a:xfrm>
            <a:off x="5304027" y="2453692"/>
            <a:ext cx="3057145" cy="561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u="sng"/>
            </a:lvl1pPr>
          </a:lstStyle>
          <a:p>
            <a:pPr lvl="0">
              <a:defRPr sz="1800" u="none">
                <a:solidFill>
                  <a:srgbClr val="000000"/>
                </a:solidFill>
              </a:defRPr>
            </a:pPr>
            <a:r>
              <a:rPr sz="3000" u="sng">
                <a:solidFill>
                  <a:srgbClr val="363929"/>
                </a:solidFill>
              </a:rPr>
              <a:t>DX DIFERENCIAL</a:t>
            </a:r>
          </a:p>
        </p:txBody>
      </p:sp>
    </p:spTree>
  </p:cSld>
  <p:clrMapOvr>
    <a:masterClrMapping/>
  </p:clrMapOvr>
  <p:transition spd="med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Shape 430"/>
          <p:cNvSpPr>
            <a:spLocks noGrp="1"/>
          </p:cNvSpPr>
          <p:nvPr>
            <p:ph type="title"/>
          </p:nvPr>
        </p:nvSpPr>
        <p:spPr>
          <a:xfrm>
            <a:off x="2044700" y="320040"/>
            <a:ext cx="9575800" cy="1093709"/>
          </a:xfrm>
          <a:prstGeom prst="rect">
            <a:avLst/>
          </a:prstGeom>
          <a:solidFill>
            <a:srgbClr val="A8BC63"/>
          </a:solidFill>
        </p:spPr>
        <p:txBody>
          <a:bodyPr/>
          <a:lstStyle>
            <a:lvl1pPr defTabSz="438911">
              <a:tabLst>
                <a:tab pos="1422400" algn="l"/>
              </a:tabLst>
              <a:defRPr sz="6528">
                <a:solidFill>
                  <a:srgbClr val="FFFFFF"/>
                </a:solidFill>
                <a:effectLst>
                  <a:outerShdw blurRad="24384" dist="24384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528">
                <a:solidFill>
                  <a:srgbClr val="FFFFFF"/>
                </a:solidFill>
                <a:effectLst>
                  <a:outerShdw blurRad="24384" dist="24384" dir="2700000" rotWithShape="0">
                    <a:srgbClr val="FFFFFF">
                      <a:alpha val="50000"/>
                    </a:srgbClr>
                  </a:outerShdw>
                </a:effectLst>
              </a:rPr>
              <a:t>ECLAMPSIA</a:t>
            </a:r>
          </a:p>
        </p:txBody>
      </p:sp>
      <p:grpSp>
        <p:nvGrpSpPr>
          <p:cNvPr id="433" name="Group 433"/>
          <p:cNvGrpSpPr/>
          <p:nvPr/>
        </p:nvGrpSpPr>
        <p:grpSpPr>
          <a:xfrm>
            <a:off x="3373340" y="1466692"/>
            <a:ext cx="6703620" cy="838521"/>
            <a:chOff x="-38099" y="-38099"/>
            <a:chExt cx="6703618" cy="838520"/>
          </a:xfrm>
        </p:grpSpPr>
        <p:sp>
          <p:nvSpPr>
            <p:cNvPr id="432" name="Shape 432"/>
            <p:cNvSpPr/>
            <p:nvPr/>
          </p:nvSpPr>
          <p:spPr>
            <a:xfrm>
              <a:off x="0" y="0"/>
              <a:ext cx="6627419" cy="762321"/>
            </a:xfrm>
            <a:prstGeom prst="rect">
              <a:avLst/>
            </a:prstGeom>
            <a:solidFill>
              <a:srgbClr val="A8BC63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900">
                  <a:solidFill>
                    <a:srgbClr val="000000"/>
                  </a:solidFill>
                  <a:effectLst>
                    <a:outerShdw blurRad="254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lvl1pPr>
            </a:lstStyle>
            <a:p>
              <a:pPr lvl="0">
                <a:defRPr sz="1800">
                  <a:effectLst/>
                </a:defRPr>
              </a:pPr>
              <a:r>
                <a:rPr sz="3900">
                  <a:effectLst>
                    <a:outerShdw blurRad="25400" dist="12700" dir="5400000" rotWithShape="0">
                      <a:srgbClr val="000000">
                        <a:alpha val="50000"/>
                      </a:srgbClr>
                    </a:outerShdw>
                  </a:effectLst>
                </a:rPr>
                <a:t>ANESTHESIA MANAGEMENT</a:t>
              </a:r>
            </a:p>
          </p:txBody>
        </p:sp>
        <p:pic>
          <p:nvPicPr>
            <p:cNvPr id="431" name="Picture 430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38100" y="-38100"/>
              <a:ext cx="6703619" cy="838521"/>
            </a:xfrm>
            <a:prstGeom prst="rect">
              <a:avLst/>
            </a:prstGeom>
            <a:effectLst/>
          </p:spPr>
        </p:pic>
      </p:grpSp>
      <p:sp>
        <p:nvSpPr>
          <p:cNvPr id="434" name="Shape 434"/>
          <p:cNvSpPr/>
          <p:nvPr/>
        </p:nvSpPr>
        <p:spPr>
          <a:xfrm>
            <a:off x="940895" y="2069058"/>
            <a:ext cx="11568510" cy="7258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57200" lvl="0" indent="-457200" algn="l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sz="3100" dirty="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457200" lvl="0" indent="-457200" algn="l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31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	•	NO SOBRECARGUE CON LÍQUIDOS</a:t>
            </a:r>
          </a:p>
          <a:p>
            <a:pPr marL="2607627" lvl="4" indent="-423227" algn="l">
              <a:buSzPct val="95000"/>
              <a:buChar char="-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3100" dirty="0" err="1">
                <a:solidFill>
                  <a:srgbClr val="FF331E"/>
                </a:solidFill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Necesita</a:t>
            </a:r>
            <a:r>
              <a:rPr sz="3100" dirty="0">
                <a:solidFill>
                  <a:srgbClr val="FF331E"/>
                </a:solidFill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3100" b="1" u="sng" dirty="0" err="1">
                <a:solidFill>
                  <a:srgbClr val="FF331E"/>
                </a:solidFill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restricción</a:t>
            </a:r>
            <a:r>
              <a:rPr sz="3100" b="1" u="sng" dirty="0">
                <a:solidFill>
                  <a:srgbClr val="FF331E"/>
                </a:solidFill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sz="3100" b="1" u="sng" dirty="0" err="1">
                <a:solidFill>
                  <a:srgbClr val="FF331E"/>
                </a:solidFill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líquidos</a:t>
            </a:r>
            <a:r>
              <a:rPr sz="3100" u="sng" dirty="0">
                <a:solidFill>
                  <a:srgbClr val="FF331E"/>
                </a:solidFill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.</a:t>
            </a:r>
            <a:endParaRPr sz="3100" dirty="0">
              <a:solidFill>
                <a:srgbClr val="FF331E"/>
              </a:solidFill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3153727" lvl="5" indent="-423227" algn="l">
              <a:buSzPct val="95000"/>
              <a:buChar char="-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31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[edema cerebral causa los </a:t>
            </a:r>
            <a:r>
              <a:rPr sz="31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convulsiones</a:t>
            </a:r>
            <a:r>
              <a:rPr sz="31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]</a:t>
            </a:r>
          </a:p>
          <a:p>
            <a:pPr marL="457200" lvl="0" indent="-457200" algn="l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sz="3100" dirty="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423227" lvl="0" indent="-423227" algn="l"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31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El </a:t>
            </a:r>
            <a:r>
              <a:rPr sz="31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magnesio</a:t>
            </a:r>
            <a:r>
              <a:rPr sz="31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31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potenciará</a:t>
            </a:r>
            <a:r>
              <a:rPr sz="31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los </a:t>
            </a:r>
            <a:r>
              <a:rPr sz="31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medicamentos</a:t>
            </a:r>
            <a:r>
              <a:rPr sz="31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31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paralizantes</a:t>
            </a:r>
            <a:endParaRPr sz="3100" dirty="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457200" lvl="0" indent="-457200" algn="l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sz="3100" dirty="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327660" lvl="0" indent="-327660" algn="l"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3100" u="sng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Laboratorios</a:t>
            </a:r>
            <a:r>
              <a:rPr sz="3100" u="sng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:</a:t>
            </a:r>
          </a:p>
          <a:p>
            <a:pPr marL="873760" lvl="1" indent="-327660" algn="l"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31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Química</a:t>
            </a:r>
            <a:endParaRPr sz="3100" dirty="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873760" lvl="1" indent="-327660" algn="l"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31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Panel de </a:t>
            </a:r>
            <a:r>
              <a:rPr sz="31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función</a:t>
            </a:r>
            <a:r>
              <a:rPr sz="31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31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hepática</a:t>
            </a:r>
            <a:endParaRPr sz="3100" dirty="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873760" lvl="1" indent="-327660" algn="l"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31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Hemograma</a:t>
            </a:r>
            <a:r>
              <a:rPr sz="31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31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completo</a:t>
            </a:r>
            <a:endParaRPr sz="3100" dirty="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873760" lvl="1" indent="-327660" algn="l"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3100" u="sng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Panel de </a:t>
            </a:r>
            <a:r>
              <a:rPr sz="3100" u="sng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coagulación</a:t>
            </a:r>
            <a:r>
              <a:rPr sz="3100" u="sng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: </a:t>
            </a:r>
            <a:r>
              <a:rPr sz="31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independientemente</a:t>
            </a:r>
            <a:r>
              <a:rPr sz="31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del </a:t>
            </a:r>
            <a:r>
              <a:rPr sz="31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recuento</a:t>
            </a:r>
            <a:r>
              <a:rPr sz="31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de P</a:t>
            </a:r>
            <a:r>
              <a:rPr lang="en-US" sz="31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LT</a:t>
            </a:r>
            <a:r>
              <a:rPr sz="31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: +/- TEG.</a:t>
            </a:r>
          </a:p>
          <a:p>
            <a:pPr marL="1419860" lvl="2" indent="-327660" algn="l">
              <a:buSzPct val="35000"/>
              <a:buBlip>
                <a:blip r:embed="rId3"/>
              </a:buBlip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31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La </a:t>
            </a:r>
            <a:r>
              <a:rPr sz="31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disfunción</a:t>
            </a:r>
            <a:r>
              <a:rPr sz="31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31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hepática</a:t>
            </a:r>
            <a:r>
              <a:rPr sz="31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es </a:t>
            </a:r>
            <a:r>
              <a:rPr sz="31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muy</a:t>
            </a:r>
            <a:r>
              <a:rPr sz="31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31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posible</a:t>
            </a:r>
            <a:r>
              <a:rPr sz="31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y la </a:t>
            </a:r>
            <a:r>
              <a:rPr sz="31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disfunción</a:t>
            </a:r>
            <a:r>
              <a:rPr sz="31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sz="31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factores</a:t>
            </a:r>
            <a:r>
              <a:rPr sz="31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sz="31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coagulación</a:t>
            </a:r>
            <a:r>
              <a:rPr sz="31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es </a:t>
            </a:r>
            <a:r>
              <a:rPr sz="31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posible</a:t>
            </a:r>
            <a:r>
              <a:rPr sz="31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. —&gt; HPP</a:t>
            </a:r>
          </a:p>
        </p:txBody>
      </p:sp>
    </p:spTree>
  </p:cSld>
  <p:clrMapOvr>
    <a:masterClrMapping/>
  </p:clrMapOvr>
  <p:transition spd="med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Shape 436"/>
          <p:cNvSpPr>
            <a:spLocks noGrp="1"/>
          </p:cNvSpPr>
          <p:nvPr>
            <p:ph type="title"/>
          </p:nvPr>
        </p:nvSpPr>
        <p:spPr>
          <a:xfrm>
            <a:off x="2044700" y="195393"/>
            <a:ext cx="9575800" cy="1093709"/>
          </a:xfrm>
          <a:prstGeom prst="rect">
            <a:avLst/>
          </a:prstGeom>
          <a:solidFill>
            <a:srgbClr val="A8BC63"/>
          </a:solidFill>
        </p:spPr>
        <p:txBody>
          <a:bodyPr/>
          <a:lstStyle>
            <a:lvl1pPr defTabSz="438911">
              <a:tabLst>
                <a:tab pos="1422400" algn="l"/>
              </a:tabLst>
              <a:defRPr sz="6528">
                <a:solidFill>
                  <a:srgbClr val="FFFFFF"/>
                </a:solidFill>
                <a:effectLst>
                  <a:outerShdw blurRad="24384" dist="24384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528">
                <a:solidFill>
                  <a:srgbClr val="FFFFFF"/>
                </a:solidFill>
                <a:effectLst>
                  <a:outerShdw blurRad="24384" dist="24384" dir="2700000" rotWithShape="0">
                    <a:srgbClr val="FFFFFF">
                      <a:alpha val="50000"/>
                    </a:srgbClr>
                  </a:outerShdw>
                </a:effectLst>
              </a:rPr>
              <a:t>ECLAMPSIA</a:t>
            </a:r>
          </a:p>
        </p:txBody>
      </p:sp>
      <p:sp>
        <p:nvSpPr>
          <p:cNvPr id="437" name="Shape 437"/>
          <p:cNvSpPr/>
          <p:nvPr/>
        </p:nvSpPr>
        <p:spPr>
          <a:xfrm>
            <a:off x="997080" y="3358622"/>
            <a:ext cx="11282331" cy="4330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57200" lvl="8" indent="1371600" algn="l">
              <a:lnSpc>
                <a:spcPct val="150000"/>
              </a:lnSpc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500" b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	                 </a:t>
            </a:r>
            <a:r>
              <a:rPr sz="2500" b="1" u="sng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Efectos Adversos</a:t>
            </a:r>
            <a:r>
              <a:rPr sz="25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:</a:t>
            </a:r>
          </a:p>
          <a:p>
            <a:pPr marL="887412" lvl="1" indent="-341312" algn="l">
              <a:lnSpc>
                <a:spcPct val="15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5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Debilidad muscular que conduce a parálisis e insuficiencia respiratoria</a:t>
            </a:r>
          </a:p>
          <a:p>
            <a:pPr marL="2539364" lvl="4" indent="-354964" algn="l">
              <a:lnSpc>
                <a:spcPct val="150000"/>
              </a:lnSpc>
              <a:buSzPct val="95000"/>
              <a:buChar char="-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200" i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extubación cuidadosa</a:t>
            </a:r>
            <a:r>
              <a:rPr sz="22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con AG, MgSO4- causa relajación muscular adicional</a:t>
            </a:r>
          </a:p>
          <a:p>
            <a:pPr marL="887412" lvl="1" indent="-341312" algn="l">
              <a:lnSpc>
                <a:spcPct val="15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5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Luego progresa a paro cardíaco a medida que empeora la hipoxia y falla la conducción miocárdica.</a:t>
            </a:r>
          </a:p>
          <a:p>
            <a:pPr marL="816549" lvl="1" indent="-270449" algn="l">
              <a:lnSpc>
                <a:spcPct val="150000"/>
              </a:lnSpc>
              <a:buSzPct val="95000"/>
              <a:buChar char="-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sz="2500" b="1" u="sng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438" name="Shape 438"/>
          <p:cNvSpPr/>
          <p:nvPr/>
        </p:nvSpPr>
        <p:spPr>
          <a:xfrm>
            <a:off x="2606116" y="1250110"/>
            <a:ext cx="664256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8" algn="l">
              <a:defRPr sz="1800">
                <a:solidFill>
                  <a:srgbClr val="000000"/>
                </a:solidFill>
              </a:defRPr>
            </a:pPr>
            <a:r>
              <a:rPr sz="3700" b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3700" b="1" u="sng">
                <a:solidFill>
                  <a:srgbClr val="4140FF"/>
                </a:solidFill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Sulfato de Magnesio</a:t>
            </a:r>
          </a:p>
        </p:txBody>
      </p:sp>
      <p:sp>
        <p:nvSpPr>
          <p:cNvPr id="439" name="Shape 439"/>
          <p:cNvSpPr/>
          <p:nvPr/>
        </p:nvSpPr>
        <p:spPr>
          <a:xfrm>
            <a:off x="956151" y="2624407"/>
            <a:ext cx="11092498" cy="4873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 b="1">
                <a:solidFill>
                  <a:srgbClr val="3F3DF6"/>
                </a:solidFill>
              </a:rPr>
              <a:t>MgSO4- NO es para el control de la PA. </a:t>
            </a:r>
            <a:r>
              <a:rPr sz="2500" b="1" u="sng">
                <a:solidFill>
                  <a:srgbClr val="3F3DF6"/>
                </a:solidFill>
              </a:rPr>
              <a:t>Es para la prevención de convulsiones.</a:t>
            </a:r>
          </a:p>
        </p:txBody>
      </p:sp>
    </p:spTree>
  </p:cSld>
  <p:clrMapOvr>
    <a:masterClrMapping/>
  </p:clrMapOvr>
  <p:transition spd="med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Shape 441"/>
          <p:cNvSpPr/>
          <p:nvPr/>
        </p:nvSpPr>
        <p:spPr>
          <a:xfrm>
            <a:off x="1335904" y="2630888"/>
            <a:ext cx="10993393" cy="629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362649" lvl="2" indent="-270449" algn="l">
              <a:buSzPct val="95000"/>
              <a:buChar char="-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5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6-9mg/dL es terapéutico</a:t>
            </a:r>
          </a:p>
          <a:p>
            <a:pPr marL="1362649" lvl="2" indent="-270449" algn="l">
              <a:buSzPct val="95000"/>
              <a:buChar char="-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5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Si los reflejos tendinosos profundos están intactos, no hay toxicidad sistemica.</a:t>
            </a:r>
          </a:p>
          <a:p>
            <a:pPr marL="457200" lvl="0" indent="-457200" algn="l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sz="250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1362649" lvl="2" indent="-270449" algn="l">
              <a:buSzPct val="95000"/>
              <a:buChar char="-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sz="250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lvl="8" algn="l">
              <a:defRPr sz="1800">
                <a:solidFill>
                  <a:srgbClr val="000000"/>
                </a:solidFill>
              </a:defRPr>
            </a:pPr>
            <a:r>
              <a:rPr sz="2500" b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   </a:t>
            </a:r>
            <a:r>
              <a:rPr sz="3200" b="1" u="sng">
                <a:solidFill>
                  <a:srgbClr val="FF331E"/>
                </a:solidFill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Reversión de la toxicidad MgSO4-</a:t>
            </a:r>
            <a:r>
              <a:rPr sz="3200" b="1">
                <a:solidFill>
                  <a:srgbClr val="FF331E"/>
                </a:solidFill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:</a:t>
            </a:r>
            <a:endParaRPr sz="2500" b="1" u="sng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lvl="8" algn="l">
              <a:defRPr sz="1800">
                <a:solidFill>
                  <a:srgbClr val="000000"/>
                </a:solidFill>
              </a:defRPr>
            </a:pPr>
            <a:endParaRPr sz="250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457200" lvl="0" indent="-457200" algn="l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5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	•	(</a:t>
            </a:r>
            <a:r>
              <a:rPr sz="2500" b="1" u="sng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1g gluconato de calcio</a:t>
            </a:r>
            <a:r>
              <a:rPr sz="2500" b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(10 mL de 10%) </a:t>
            </a:r>
            <a:r>
              <a:rPr sz="25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IV durante 3 min (lentamente) para evitar HOTN +/- bradicardia)</a:t>
            </a:r>
          </a:p>
          <a:p>
            <a:pPr marL="457200" lvl="1" indent="-228600" algn="l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5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	•	El Ca++ inhibe competitivamente el MgSO4- en la unión neuromuscular, pero puede desaparecer si el nivel de MgSO4- se mantiene alto</a:t>
            </a:r>
          </a:p>
          <a:p>
            <a:pPr marL="457200" lvl="1" indent="-228600" algn="l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5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	•	La furosemida puede ayudar a aumentar la excreción urinaria de magnesio</a:t>
            </a:r>
          </a:p>
          <a:p>
            <a:pPr marL="457200" lvl="1" indent="-228600" algn="l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50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	•	Gluconato de Ca++ = 1/3 de potencia de CaCl. (dosis: 5mL de 10% CaCl = 500mg)</a:t>
            </a:r>
          </a:p>
        </p:txBody>
      </p:sp>
      <p:sp>
        <p:nvSpPr>
          <p:cNvPr id="442" name="Shape 442"/>
          <p:cNvSpPr/>
          <p:nvPr/>
        </p:nvSpPr>
        <p:spPr>
          <a:xfrm>
            <a:off x="3084624" y="1838619"/>
            <a:ext cx="5664269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8" algn="l">
              <a:defRPr sz="1800">
                <a:solidFill>
                  <a:srgbClr val="000000"/>
                </a:solidFill>
              </a:defRPr>
            </a:pPr>
            <a:r>
              <a:rPr sz="3500" b="1" u="sng">
                <a:solidFill>
                  <a:srgbClr val="3F3DF6"/>
                </a:solidFill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MgSO4- Toxicity</a:t>
            </a:r>
            <a:r>
              <a:rPr sz="3500" b="1">
                <a:solidFill>
                  <a:srgbClr val="3F3DF6"/>
                </a:solidFill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:</a:t>
            </a:r>
          </a:p>
        </p:txBody>
      </p:sp>
      <p:sp>
        <p:nvSpPr>
          <p:cNvPr id="443" name="Shape 443"/>
          <p:cNvSpPr>
            <a:spLocks noGrp="1"/>
          </p:cNvSpPr>
          <p:nvPr>
            <p:ph type="title"/>
          </p:nvPr>
        </p:nvSpPr>
        <p:spPr>
          <a:xfrm>
            <a:off x="2044700" y="320040"/>
            <a:ext cx="9575800" cy="1093709"/>
          </a:xfrm>
          <a:prstGeom prst="rect">
            <a:avLst/>
          </a:prstGeom>
          <a:solidFill>
            <a:srgbClr val="A8BC63"/>
          </a:solidFill>
        </p:spPr>
        <p:txBody>
          <a:bodyPr/>
          <a:lstStyle>
            <a:lvl1pPr defTabSz="438911">
              <a:tabLst>
                <a:tab pos="1422400" algn="l"/>
              </a:tabLst>
              <a:defRPr sz="6528">
                <a:solidFill>
                  <a:srgbClr val="FFFFFF"/>
                </a:solidFill>
                <a:effectLst>
                  <a:outerShdw blurRad="24384" dist="24384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528">
                <a:solidFill>
                  <a:srgbClr val="FFFFFF"/>
                </a:solidFill>
                <a:effectLst>
                  <a:outerShdw blurRad="24384" dist="24384" dir="2700000" rotWithShape="0">
                    <a:srgbClr val="FFFFFF">
                      <a:alpha val="50000"/>
                    </a:srgbClr>
                  </a:outerShdw>
                </a:effectLst>
              </a:rPr>
              <a:t>ECLAMPSIA</a:t>
            </a:r>
          </a:p>
        </p:txBody>
      </p:sp>
    </p:spTree>
  </p:cSld>
  <p:clrMapOvr>
    <a:masterClrMapping/>
  </p:clrMapOvr>
  <p:transition spd="med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>
            <a:spLocks noGrp="1"/>
          </p:cNvSpPr>
          <p:nvPr>
            <p:ph type="title"/>
          </p:nvPr>
        </p:nvSpPr>
        <p:spPr>
          <a:xfrm>
            <a:off x="2044700" y="195393"/>
            <a:ext cx="9575800" cy="1093709"/>
          </a:xfrm>
          <a:prstGeom prst="rect">
            <a:avLst/>
          </a:prstGeom>
          <a:solidFill>
            <a:srgbClr val="A8BC63"/>
          </a:solidFill>
        </p:spPr>
        <p:txBody>
          <a:bodyPr/>
          <a:lstStyle>
            <a:lvl1pPr defTabSz="438911">
              <a:tabLst>
                <a:tab pos="1422400" algn="l"/>
              </a:tabLst>
              <a:defRPr sz="6528">
                <a:solidFill>
                  <a:srgbClr val="FFFFFF"/>
                </a:solidFill>
                <a:effectLst>
                  <a:outerShdw blurRad="24384" dist="24384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528">
                <a:solidFill>
                  <a:srgbClr val="FFFFFF"/>
                </a:solidFill>
                <a:effectLst>
                  <a:outerShdw blurRad="24384" dist="24384" dir="2700000" rotWithShape="0">
                    <a:srgbClr val="FFFFFF">
                      <a:alpha val="50000"/>
                    </a:srgbClr>
                  </a:outerShdw>
                </a:effectLst>
              </a:rPr>
              <a:t>ECLAMPSIA</a:t>
            </a:r>
          </a:p>
        </p:txBody>
      </p:sp>
      <p:sp>
        <p:nvSpPr>
          <p:cNvPr id="446" name="Shape 446"/>
          <p:cNvSpPr/>
          <p:nvPr/>
        </p:nvSpPr>
        <p:spPr>
          <a:xfrm>
            <a:off x="977962" y="4530533"/>
            <a:ext cx="5804345" cy="325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500">
                <a:solidFill>
                  <a:srgbClr val="363929"/>
                </a:solidFill>
              </a:rPr>
              <a:t>https://www.openanesthesia.org/keywords/magnesium_toxicity_signs/</a:t>
            </a:r>
          </a:p>
        </p:txBody>
      </p:sp>
      <p:pic>
        <p:nvPicPr>
          <p:cNvPr id="447" name="Screen Shot 2023-08-13 at 1.04.19 PM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850466" y="2389678"/>
            <a:ext cx="6421298" cy="2136781"/>
          </a:xfrm>
          <a:prstGeom prst="rect">
            <a:avLst/>
          </a:prstGeom>
          <a:ln w="12700">
            <a:miter lim="400000"/>
          </a:ln>
          <a:effectLst>
            <a:outerShdw blurRad="190500" dist="8455" dir="5400000" rotWithShape="0">
              <a:srgbClr val="000000"/>
            </a:outerShdw>
          </a:effectLst>
        </p:spPr>
      </p:pic>
      <p:sp>
        <p:nvSpPr>
          <p:cNvPr id="448" name="Shape 448"/>
          <p:cNvSpPr/>
          <p:nvPr/>
        </p:nvSpPr>
        <p:spPr>
          <a:xfrm>
            <a:off x="9677158" y="5109340"/>
            <a:ext cx="3019379" cy="860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000">
                <a:solidFill>
                  <a:srgbClr val="363929"/>
                </a:solidFill>
              </a:rPr>
              <a:t>https://www.semanticscholar.org/paper/Acute-magnesium-toxicity-in-an-obstetric-patient-Mcdonnell-Muchatuta/1030f48ea363cebfd455e5177e5fe5a1f2eefaba/figure/2</a:t>
            </a:r>
          </a:p>
        </p:txBody>
      </p:sp>
      <p:pic>
        <p:nvPicPr>
          <p:cNvPr id="449" name="Screen Shot 2023-08-13 at 1.05.00 PM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7357968" y="1415426"/>
            <a:ext cx="5166029" cy="3692237"/>
          </a:xfrm>
          <a:prstGeom prst="rect">
            <a:avLst/>
          </a:prstGeom>
          <a:ln w="12700">
            <a:miter lim="400000"/>
          </a:ln>
          <a:effectLst>
            <a:outerShdw blurRad="190500" dist="8455" dir="5400000" rotWithShape="0">
              <a:srgbClr val="000000"/>
            </a:outerShdw>
          </a:effectLst>
        </p:spPr>
      </p:pic>
      <p:sp>
        <p:nvSpPr>
          <p:cNvPr id="450" name="Shape 450"/>
          <p:cNvSpPr/>
          <p:nvPr/>
        </p:nvSpPr>
        <p:spPr>
          <a:xfrm>
            <a:off x="821441" y="8713690"/>
            <a:ext cx="7411068" cy="7585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100">
                <a:solidFill>
                  <a:srgbClr val="363929"/>
                </a:solidFill>
              </a:rPr>
              <a:t>Table 1. Comparison of SerumMagnesiumLevels Using Various Measurement Units6,10,18,19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1100">
                <a:solidFill>
                  <a:srgbClr val="363929"/>
                </a:solidFill>
              </a:rPr>
              <a:t>Published in Journal of midwifery &amp; women's health 2011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1100">
                <a:solidFill>
                  <a:srgbClr val="363929"/>
                </a:solidFill>
              </a:rPr>
              <a:t>Magnesium sulfate: past, present, and future.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1100">
                <a:solidFill>
                  <a:srgbClr val="363929"/>
                </a:solidFill>
              </a:rPr>
              <a:t>Linda A Hunter, K. Gibbins</a:t>
            </a:r>
          </a:p>
        </p:txBody>
      </p:sp>
      <p:pic>
        <p:nvPicPr>
          <p:cNvPr id="451" name="Screen Shot 2023-08-13 at 1.06.32 PM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874250" y="5233987"/>
            <a:ext cx="8514668" cy="3353379"/>
          </a:xfrm>
          <a:prstGeom prst="rect">
            <a:avLst/>
          </a:prstGeom>
          <a:ln w="12700">
            <a:miter lim="400000"/>
          </a:ln>
          <a:effectLst>
            <a:outerShdw blurRad="190500" dist="8455" dir="5400000" rotWithShape="0">
              <a:srgbClr val="000000"/>
            </a:outerShdw>
          </a:effectLst>
        </p:spPr>
      </p:pic>
    </p:spTree>
  </p:cSld>
  <p:clrMapOvr>
    <a:masterClrMapping/>
  </p:clrMapOvr>
  <p:transition spd="med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pasted-image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5110282" y="-1467067"/>
            <a:ext cx="8786783" cy="12166315"/>
          </a:xfrm>
          <a:prstGeom prst="rect">
            <a:avLst/>
          </a:prstGeom>
          <a:ln w="12700">
            <a:miter lim="400000"/>
          </a:ln>
        </p:spPr>
      </p:pic>
      <p:sp>
        <p:nvSpPr>
          <p:cNvPr id="454" name="Shape 454"/>
          <p:cNvSpPr/>
          <p:nvPr/>
        </p:nvSpPr>
        <p:spPr>
          <a:xfrm>
            <a:off x="934434" y="3340173"/>
            <a:ext cx="4219093" cy="23253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endParaRPr sz="3600" b="1">
              <a:solidFill>
                <a:srgbClr val="36392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b="1">
                <a:solidFill>
                  <a:srgbClr val="363929"/>
                </a:solidFill>
              </a:rPr>
              <a:t>A.C.O.G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b="1">
                <a:solidFill>
                  <a:srgbClr val="363929"/>
                </a:solidFill>
              </a:rPr>
              <a:t>Lista de verificación de eclampsia</a:t>
            </a:r>
          </a:p>
        </p:txBody>
      </p:sp>
      <p:sp>
        <p:nvSpPr>
          <p:cNvPr id="455" name="Shape 455"/>
          <p:cNvSpPr/>
          <p:nvPr/>
        </p:nvSpPr>
        <p:spPr>
          <a:xfrm>
            <a:off x="1199377" y="7266774"/>
            <a:ext cx="3368041" cy="14157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100" u="sng">
                <a:hlinkClick r:id="rId3"/>
              </a:defRPr>
            </a:lvl1pPr>
          </a:lstStyle>
          <a:p>
            <a:pPr lvl="0">
              <a:defRPr sz="1800" u="none">
                <a:solidFill>
                  <a:srgbClr val="000000"/>
                </a:solidFill>
              </a:defRPr>
            </a:pPr>
            <a:r>
              <a:rPr sz="2100" u="sng">
                <a:solidFill>
                  <a:srgbClr val="363929"/>
                </a:solidFill>
                <a:hlinkClick r:id="rId3"/>
              </a:rPr>
              <a:t>https://www.scdhhs.gov/sites/default/files/ACOG-District-II-Checklist-Eclampsia.pdf</a:t>
            </a:r>
          </a:p>
        </p:txBody>
      </p:sp>
    </p:spTree>
  </p:cSld>
  <p:clrMapOvr>
    <a:masterClrMapping/>
  </p:clrMapOvr>
  <p:transition spd="med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Shape 457"/>
          <p:cNvSpPr>
            <a:spLocks noGrp="1"/>
          </p:cNvSpPr>
          <p:nvPr>
            <p:ph type="title"/>
          </p:nvPr>
        </p:nvSpPr>
        <p:spPr>
          <a:xfrm>
            <a:off x="2044700" y="350520"/>
            <a:ext cx="9575800" cy="8935137"/>
          </a:xfrm>
          <a:prstGeom prst="rect">
            <a:avLst/>
          </a:prstGeom>
          <a:solidFill>
            <a:srgbClr val="8AA4A9"/>
          </a:solidFill>
          <a:ln w="9525">
            <a:bevel/>
          </a:ln>
        </p:spPr>
        <p:txBody>
          <a:bodyPr/>
          <a:lstStyle>
            <a:lvl1pPr>
              <a:tabLst>
                <a:tab pos="1485900" algn="l"/>
              </a:tabLst>
              <a:defRPr sz="139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13900">
                <a:solidFill>
                  <a:srgbClr val="FFFFFF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HELLP</a:t>
            </a:r>
          </a:p>
        </p:txBody>
      </p:sp>
    </p:spTree>
  </p:cSld>
  <p:clrMapOvr>
    <a:masterClrMapping/>
  </p:clrMapOvr>
  <p:transition spd="med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Shape 459"/>
          <p:cNvSpPr>
            <a:spLocks noGrp="1"/>
          </p:cNvSpPr>
          <p:nvPr>
            <p:ph type="title"/>
          </p:nvPr>
        </p:nvSpPr>
        <p:spPr>
          <a:xfrm>
            <a:off x="2044700" y="350520"/>
            <a:ext cx="9575800" cy="1123891"/>
          </a:xfrm>
          <a:prstGeom prst="rect">
            <a:avLst/>
          </a:prstGeom>
          <a:solidFill>
            <a:srgbClr val="8AA4A9"/>
          </a:solidFill>
        </p:spPr>
        <p:txBody>
          <a:bodyPr/>
          <a:lstStyle>
            <a:lvl1pPr defTabSz="448055">
              <a:tabLst>
                <a:tab pos="1460500" algn="l"/>
              </a:tabLst>
              <a:defRPr sz="6664">
                <a:solidFill>
                  <a:srgbClr val="FFFFFF"/>
                </a:solidFill>
                <a:effectLst>
                  <a:outerShdw blurRad="24892" dist="24892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664">
                <a:solidFill>
                  <a:srgbClr val="FFFFFF"/>
                </a:solidFill>
                <a:effectLst>
                  <a:outerShdw blurRad="24892" dist="24892" dir="2700000" rotWithShape="0">
                    <a:srgbClr val="FFFFFF">
                      <a:alpha val="50000"/>
                    </a:srgbClr>
                  </a:outerShdw>
                </a:effectLst>
              </a:rPr>
              <a:t>HELLP</a:t>
            </a:r>
          </a:p>
        </p:txBody>
      </p:sp>
      <p:sp>
        <p:nvSpPr>
          <p:cNvPr id="460" name="Shape 460"/>
          <p:cNvSpPr/>
          <p:nvPr/>
        </p:nvSpPr>
        <p:spPr>
          <a:xfrm>
            <a:off x="2044700" y="350520"/>
            <a:ext cx="9575800" cy="1123891"/>
          </a:xfrm>
          <a:prstGeom prst="rect">
            <a:avLst/>
          </a:prstGeom>
          <a:solidFill>
            <a:srgbClr val="8AA4A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 defTabSz="448055">
              <a:tabLst>
                <a:tab pos="1460500" algn="l"/>
              </a:tabLst>
              <a:defRPr sz="6664">
                <a:solidFill>
                  <a:srgbClr val="FFFFFF"/>
                </a:solidFill>
                <a:effectLst>
                  <a:outerShdw blurRad="24892" dist="24892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664">
                <a:solidFill>
                  <a:srgbClr val="FFFFFF"/>
                </a:solidFill>
                <a:effectLst>
                  <a:outerShdw blurRad="24892" dist="24892" dir="2700000" rotWithShape="0">
                    <a:srgbClr val="FFFFFF">
                      <a:alpha val="50000"/>
                    </a:srgbClr>
                  </a:outerShdw>
                </a:effectLst>
              </a:rPr>
              <a:t>HELLP</a:t>
            </a:r>
          </a:p>
        </p:txBody>
      </p:sp>
      <p:sp>
        <p:nvSpPr>
          <p:cNvPr id="461" name="Shape 461"/>
          <p:cNvSpPr/>
          <p:nvPr/>
        </p:nvSpPr>
        <p:spPr>
          <a:xfrm>
            <a:off x="876835" y="2036118"/>
            <a:ext cx="11911530" cy="7544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300" b="1" dirty="0">
                <a:solidFill>
                  <a:srgbClr val="19A9CE"/>
                </a:solidFill>
                <a:latin typeface="Tahoma"/>
                <a:ea typeface="Tahoma"/>
                <a:cs typeface="Tahoma"/>
                <a:sym typeface="Tahoma"/>
              </a:rPr>
              <a:t>Preeclampsia vs HELLP</a:t>
            </a:r>
            <a:r>
              <a:rPr sz="3300" dirty="0">
                <a:latin typeface="Phosphate"/>
                <a:ea typeface="Phosphate"/>
                <a:cs typeface="Phosphate"/>
                <a:sym typeface="Phosphate"/>
              </a:rPr>
              <a:t> 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2700" dirty="0">
              <a:latin typeface="Helvetica"/>
              <a:ea typeface="Helvetica"/>
              <a:cs typeface="Helvetica"/>
              <a:sym typeface="Helvetica"/>
            </a:endParaRPr>
          </a:p>
          <a:p>
            <a:pPr marL="457200" lvl="0" indent="-457200" algn="l">
              <a:lnSpc>
                <a:spcPct val="150000"/>
              </a:lnSpc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700" b="1" dirty="0">
                <a:latin typeface="Helvetica"/>
                <a:ea typeface="Helvetica"/>
                <a:cs typeface="Helvetica"/>
                <a:sym typeface="Helvetica"/>
              </a:rPr>
              <a:t>	•	</a:t>
            </a:r>
            <a:r>
              <a:rPr sz="2700" b="1" dirty="0" err="1">
                <a:latin typeface="Helvetica"/>
                <a:ea typeface="Helvetica"/>
                <a:cs typeface="Helvetica"/>
                <a:sym typeface="Helvetica"/>
              </a:rPr>
              <a:t>PreE</a:t>
            </a:r>
            <a:r>
              <a:rPr sz="2700" b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700" b="1" dirty="0" err="1">
                <a:latin typeface="Helvetica"/>
                <a:ea typeface="Helvetica"/>
                <a:cs typeface="Helvetica"/>
                <a:sym typeface="Helvetica"/>
              </a:rPr>
              <a:t>viene</a:t>
            </a:r>
            <a:r>
              <a:rPr sz="2700" b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700" b="1" dirty="0" err="1">
                <a:latin typeface="Helvetica"/>
                <a:ea typeface="Helvetica"/>
                <a:cs typeface="Helvetica"/>
                <a:sym typeface="Helvetica"/>
              </a:rPr>
              <a:t>en</a:t>
            </a:r>
            <a:r>
              <a:rPr sz="2700" b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700" b="1" dirty="0" err="1">
                <a:latin typeface="Helvetica"/>
                <a:ea typeface="Helvetica"/>
                <a:cs typeface="Helvetica"/>
                <a:sym typeface="Helvetica"/>
              </a:rPr>
              <a:t>casos</a:t>
            </a:r>
            <a:r>
              <a:rPr sz="2700" b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700" b="1" dirty="0" err="1">
                <a:latin typeface="Helvetica"/>
                <a:ea typeface="Helvetica"/>
                <a:cs typeface="Helvetica"/>
                <a:sym typeface="Helvetica"/>
              </a:rPr>
              <a:t>leves</a:t>
            </a:r>
            <a:r>
              <a:rPr sz="2700" b="1" dirty="0">
                <a:latin typeface="Helvetica"/>
                <a:ea typeface="Helvetica"/>
                <a:cs typeface="Helvetica"/>
                <a:sym typeface="Helvetica"/>
              </a:rPr>
              <a:t> a graves, </a:t>
            </a:r>
            <a:r>
              <a:rPr sz="2700" b="1" dirty="0" err="1">
                <a:latin typeface="Helvetica"/>
                <a:ea typeface="Helvetica"/>
                <a:cs typeface="Helvetica"/>
                <a:sym typeface="Helvetica"/>
              </a:rPr>
              <a:t>mientras</a:t>
            </a:r>
            <a:r>
              <a:rPr sz="2700" b="1" dirty="0">
                <a:latin typeface="Helvetica"/>
                <a:ea typeface="Helvetica"/>
                <a:cs typeface="Helvetica"/>
                <a:sym typeface="Helvetica"/>
              </a:rPr>
              <a:t> que HELLP SIEMPRE es grave, SIEMPRE una </a:t>
            </a:r>
            <a:r>
              <a:rPr sz="2700" b="1" dirty="0" err="1">
                <a:latin typeface="Helvetica"/>
                <a:ea typeface="Helvetica"/>
                <a:cs typeface="Helvetica"/>
                <a:sym typeface="Helvetica"/>
              </a:rPr>
              <a:t>emergencia</a:t>
            </a:r>
            <a:r>
              <a:rPr sz="2700" b="1" dirty="0">
                <a:latin typeface="Helvetica"/>
                <a:ea typeface="Helvetica"/>
                <a:cs typeface="Helvetica"/>
                <a:sym typeface="Helvetica"/>
              </a:rPr>
              <a:t>.. </a:t>
            </a:r>
            <a:endParaRPr sz="2700" dirty="0">
              <a:latin typeface="Helvetica"/>
              <a:ea typeface="Helvetica"/>
              <a:cs typeface="Helvetica"/>
              <a:sym typeface="Helvetica"/>
            </a:endParaRPr>
          </a:p>
          <a:p>
            <a:pPr marL="457200" lvl="0" indent="-457200" algn="l">
              <a:lnSpc>
                <a:spcPct val="150000"/>
              </a:lnSpc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700" dirty="0">
                <a:latin typeface="Helvetica"/>
                <a:ea typeface="Helvetica"/>
                <a:cs typeface="Helvetica"/>
                <a:sym typeface="Helvetica"/>
              </a:rPr>
              <a:t>	•</a:t>
            </a:r>
            <a:r>
              <a:rPr sz="2600" dirty="0">
                <a:latin typeface="Helvetica"/>
                <a:ea typeface="Helvetica"/>
                <a:cs typeface="Helvetica"/>
                <a:sym typeface="Helvetica"/>
              </a:rPr>
              <a:t>	¿Es </a:t>
            </a:r>
            <a:r>
              <a:rPr sz="2600" dirty="0" err="1">
                <a:latin typeface="Helvetica"/>
                <a:ea typeface="Helvetica"/>
                <a:cs typeface="Helvetica"/>
                <a:sym typeface="Helvetica"/>
              </a:rPr>
              <a:t>preE</a:t>
            </a:r>
            <a:r>
              <a:rPr sz="2600" dirty="0">
                <a:latin typeface="Helvetica"/>
                <a:ea typeface="Helvetica"/>
                <a:cs typeface="Helvetica"/>
                <a:sym typeface="Helvetica"/>
              </a:rPr>
              <a:t> —&gt; HELLP un continuo? ¿O </a:t>
            </a:r>
            <a:r>
              <a:rPr sz="2600" dirty="0" err="1">
                <a:latin typeface="Helvetica"/>
                <a:ea typeface="Helvetica"/>
                <a:cs typeface="Helvetica"/>
                <a:sym typeface="Helvetica"/>
              </a:rPr>
              <a:t>etiologías</a:t>
            </a:r>
            <a:r>
              <a:rPr sz="26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600" dirty="0" err="1">
                <a:latin typeface="Helvetica"/>
                <a:ea typeface="Helvetica"/>
                <a:cs typeface="Helvetica"/>
                <a:sym typeface="Helvetica"/>
              </a:rPr>
              <a:t>separadas</a:t>
            </a:r>
            <a:r>
              <a:rPr sz="2600" dirty="0">
                <a:latin typeface="Helvetica"/>
                <a:ea typeface="Helvetica"/>
                <a:cs typeface="Helvetica"/>
                <a:sym typeface="Helvetica"/>
              </a:rPr>
              <a:t>? [No </a:t>
            </a:r>
            <a:r>
              <a:rPr sz="2600" dirty="0" err="1">
                <a:latin typeface="Helvetica"/>
                <a:ea typeface="Helvetica"/>
                <a:cs typeface="Helvetica"/>
                <a:sym typeface="Helvetica"/>
              </a:rPr>
              <a:t>está</a:t>
            </a:r>
            <a:r>
              <a:rPr sz="2600" dirty="0">
                <a:latin typeface="Helvetica"/>
                <a:ea typeface="Helvetica"/>
                <a:cs typeface="Helvetica"/>
                <a:sym typeface="Helvetica"/>
              </a:rPr>
              <a:t> claro.]</a:t>
            </a:r>
            <a:endParaRPr sz="2700" dirty="0">
              <a:latin typeface="Helvetica"/>
              <a:ea typeface="Helvetica"/>
              <a:cs typeface="Helvetica"/>
              <a:sym typeface="Helvetica"/>
            </a:endParaRPr>
          </a:p>
          <a:p>
            <a:pPr marL="1952307" lvl="3" indent="-314007" algn="l">
              <a:lnSpc>
                <a:spcPct val="150000"/>
              </a:lnSpc>
              <a:buSzPct val="95000"/>
              <a:buChar char="•"/>
              <a:tabLst>
                <a:tab pos="596900" algn="l"/>
                <a:tab pos="914400" algn="l"/>
              </a:tabLst>
              <a:defRPr sz="1800">
                <a:solidFill>
                  <a:srgbClr val="000000"/>
                </a:solidFill>
              </a:defRPr>
            </a:pP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HELLP ha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sido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considerado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 una forma grave de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preE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,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pero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 HTA no es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necesariamente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parte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 del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diagnóstico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..</a:t>
            </a:r>
          </a:p>
          <a:p>
            <a:pPr marL="1952307" lvl="3" indent="-314007" algn="l">
              <a:lnSpc>
                <a:spcPct val="150000"/>
              </a:lnSpc>
              <a:buSzPct val="95000"/>
              <a:buChar char="•"/>
              <a:tabLst>
                <a:tab pos="596900" algn="l"/>
                <a:tab pos="914400" algn="l"/>
              </a:tabLst>
              <a:defRPr sz="1800">
                <a:solidFill>
                  <a:srgbClr val="000000"/>
                </a:solidFill>
              </a:defRPr>
            </a:pP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Sin embargo,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PreE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 y eclampsia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retienen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 HTA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en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 el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diagnóstico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..</a:t>
            </a:r>
            <a:endParaRPr sz="2700" dirty="0">
              <a:latin typeface="Helvetica"/>
              <a:ea typeface="Helvetica"/>
              <a:cs typeface="Helvetica"/>
              <a:sym typeface="Helvetica"/>
            </a:endParaRPr>
          </a:p>
          <a:p>
            <a:pPr marL="457200" lvl="0" indent="-457200" algn="l">
              <a:lnSpc>
                <a:spcPct val="150000"/>
              </a:lnSpc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700" b="1" i="1" dirty="0">
                <a:latin typeface="Helvetica"/>
                <a:ea typeface="Helvetica"/>
                <a:cs typeface="Helvetica"/>
                <a:sym typeface="Helvetica"/>
              </a:rPr>
              <a:t>	•</a:t>
            </a:r>
            <a:r>
              <a:rPr sz="2700" b="1" dirty="0">
                <a:latin typeface="Helvetica"/>
                <a:ea typeface="Helvetica"/>
                <a:cs typeface="Helvetica"/>
                <a:sym typeface="Helvetica"/>
              </a:rPr>
              <a:t>	HELLP </a:t>
            </a:r>
            <a:r>
              <a:rPr sz="2700" b="1" dirty="0" err="1">
                <a:latin typeface="Helvetica"/>
                <a:ea typeface="Helvetica"/>
                <a:cs typeface="Helvetica"/>
                <a:sym typeface="Helvetica"/>
              </a:rPr>
              <a:t>tiene</a:t>
            </a:r>
            <a:r>
              <a:rPr sz="2700" b="1" dirty="0">
                <a:latin typeface="Helvetica"/>
                <a:ea typeface="Helvetica"/>
                <a:cs typeface="Helvetica"/>
                <a:sym typeface="Helvetica"/>
              </a:rPr>
              <a:t> 20-30% de </a:t>
            </a:r>
            <a:r>
              <a:rPr sz="2700" b="1" dirty="0" err="1">
                <a:latin typeface="Helvetica"/>
                <a:ea typeface="Helvetica"/>
                <a:cs typeface="Helvetica"/>
                <a:sym typeface="Helvetica"/>
              </a:rPr>
              <a:t>riesgo</a:t>
            </a:r>
            <a:r>
              <a:rPr sz="2700" b="1" dirty="0">
                <a:latin typeface="Helvetica"/>
                <a:ea typeface="Helvetica"/>
                <a:cs typeface="Helvetica"/>
                <a:sym typeface="Helvetica"/>
              </a:rPr>
              <a:t> de CID</a:t>
            </a:r>
            <a:endParaRPr sz="2700" dirty="0">
              <a:latin typeface="Helvetica"/>
              <a:ea typeface="Helvetica"/>
              <a:cs typeface="Helvetica"/>
              <a:sym typeface="Helvetica"/>
            </a:endParaRPr>
          </a:p>
          <a:p>
            <a:pPr marL="457200" lvl="0" indent="-457200" algn="l">
              <a:lnSpc>
                <a:spcPct val="150000"/>
              </a:lnSpc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700" b="1" dirty="0">
                <a:latin typeface="Helvetica"/>
                <a:ea typeface="Helvetica"/>
                <a:cs typeface="Helvetica"/>
                <a:sym typeface="Helvetica"/>
              </a:rPr>
              <a:t>	•	HHELLP es una </a:t>
            </a:r>
            <a:r>
              <a:rPr sz="2700" b="1" dirty="0" err="1">
                <a:latin typeface="Helvetica"/>
                <a:ea typeface="Helvetica"/>
                <a:cs typeface="Helvetica"/>
                <a:sym typeface="Helvetica"/>
              </a:rPr>
              <a:t>condición</a:t>
            </a:r>
            <a:r>
              <a:rPr sz="2700" b="1" dirty="0">
                <a:latin typeface="Helvetica"/>
                <a:ea typeface="Helvetica"/>
                <a:cs typeface="Helvetica"/>
                <a:sym typeface="Helvetica"/>
              </a:rPr>
              <a:t> EMERGENTE..</a:t>
            </a:r>
            <a:endParaRPr sz="2700" dirty="0"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r>
              <a:rPr sz="2700" b="1" i="1" dirty="0">
                <a:solidFill>
                  <a:schemeClr val="bg1">
                    <a:lumMod val="50000"/>
                    <a:lumOff val="50000"/>
                  </a:schemeClr>
                </a:solidFill>
                <a:latin typeface="Helvetica"/>
                <a:ea typeface="Helvetica"/>
                <a:cs typeface="Helvetica"/>
                <a:sym typeface="Helvetica"/>
              </a:rPr>
              <a:t>H</a:t>
            </a:r>
            <a:r>
              <a:rPr sz="2700" b="1" dirty="0">
                <a:solidFill>
                  <a:schemeClr val="bg1">
                    <a:lumMod val="50000"/>
                    <a:lumOff val="50000"/>
                  </a:schemeClr>
                </a:solidFill>
                <a:latin typeface="Helvetica"/>
                <a:ea typeface="Helvetica"/>
                <a:cs typeface="Helvetica"/>
                <a:sym typeface="Helvetica"/>
              </a:rPr>
              <a:t>: Hemolysis [</a:t>
            </a:r>
            <a:r>
              <a:rPr sz="2700" b="1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Helvetica"/>
                <a:ea typeface="Helvetica"/>
                <a:cs typeface="Helvetica"/>
                <a:sym typeface="Helvetica"/>
              </a:rPr>
              <a:t>hemólisis</a:t>
            </a:r>
            <a:r>
              <a:rPr sz="2700" b="1" dirty="0">
                <a:solidFill>
                  <a:schemeClr val="bg1">
                    <a:lumMod val="50000"/>
                    <a:lumOff val="50000"/>
                  </a:schemeClr>
                </a:solidFill>
                <a:latin typeface="Helvetica"/>
                <a:ea typeface="Helvetica"/>
                <a:cs typeface="Helvetica"/>
                <a:sym typeface="Helvetica"/>
              </a:rPr>
              <a:t>]</a:t>
            </a:r>
            <a:endParaRPr sz="2700" dirty="0">
              <a:solidFill>
                <a:schemeClr val="bg1">
                  <a:lumMod val="50000"/>
                  <a:lumOff val="50000"/>
                </a:schemeClr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r>
              <a:rPr sz="2700" b="1" i="1" dirty="0">
                <a:solidFill>
                  <a:srgbClr val="00B050"/>
                </a:solidFill>
                <a:latin typeface="Helvetica"/>
                <a:ea typeface="Helvetica"/>
                <a:cs typeface="Helvetica"/>
                <a:sym typeface="Helvetica"/>
              </a:rPr>
              <a:t>EL</a:t>
            </a:r>
            <a:r>
              <a:rPr sz="2700" b="1" dirty="0">
                <a:solidFill>
                  <a:srgbClr val="00B050"/>
                </a:solidFill>
                <a:latin typeface="Helvetica"/>
                <a:ea typeface="Helvetica"/>
                <a:cs typeface="Helvetica"/>
                <a:sym typeface="Helvetica"/>
              </a:rPr>
              <a:t>: Elevated Liver (enzymes) [</a:t>
            </a:r>
            <a:r>
              <a:rPr sz="2700" b="1" dirty="0" err="1">
                <a:solidFill>
                  <a:srgbClr val="00B050"/>
                </a:solidFill>
                <a:latin typeface="Helvetica"/>
                <a:ea typeface="Helvetica"/>
                <a:cs typeface="Helvetica"/>
                <a:sym typeface="Helvetica"/>
              </a:rPr>
              <a:t>hígado</a:t>
            </a:r>
            <a:r>
              <a:rPr sz="2700" b="1" dirty="0">
                <a:solidFill>
                  <a:srgbClr val="00B050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700" b="1" dirty="0" err="1">
                <a:solidFill>
                  <a:srgbClr val="00B050"/>
                </a:solidFill>
                <a:latin typeface="Helvetica"/>
                <a:ea typeface="Helvetica"/>
                <a:cs typeface="Helvetica"/>
                <a:sym typeface="Helvetica"/>
              </a:rPr>
              <a:t>elevado</a:t>
            </a:r>
            <a:r>
              <a:rPr sz="2700" b="1" dirty="0">
                <a:solidFill>
                  <a:srgbClr val="00B050"/>
                </a:solidFill>
                <a:latin typeface="Helvetica"/>
                <a:ea typeface="Helvetica"/>
                <a:cs typeface="Helvetica"/>
                <a:sym typeface="Helvetica"/>
              </a:rPr>
              <a:t> (</a:t>
            </a:r>
            <a:r>
              <a:rPr sz="2700" b="1" dirty="0" err="1">
                <a:solidFill>
                  <a:srgbClr val="00B050"/>
                </a:solidFill>
                <a:latin typeface="Helvetica"/>
                <a:ea typeface="Helvetica"/>
                <a:cs typeface="Helvetica"/>
                <a:sym typeface="Helvetica"/>
              </a:rPr>
              <a:t>enzimas</a:t>
            </a:r>
            <a:r>
              <a:rPr sz="2700" b="1" dirty="0">
                <a:solidFill>
                  <a:srgbClr val="00B050"/>
                </a:solidFill>
                <a:latin typeface="Helvetica"/>
                <a:ea typeface="Helvetica"/>
                <a:cs typeface="Helvetica"/>
                <a:sym typeface="Helvetica"/>
              </a:rPr>
              <a:t>)]</a:t>
            </a:r>
            <a:endParaRPr sz="2700" dirty="0">
              <a:solidFill>
                <a:srgbClr val="00B05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r>
              <a:rPr sz="2700" b="1" i="1" dirty="0">
                <a:solidFill>
                  <a:srgbClr val="E86E8E"/>
                </a:solidFill>
                <a:latin typeface="Helvetica"/>
                <a:ea typeface="Helvetica"/>
                <a:cs typeface="Helvetica"/>
                <a:sym typeface="Helvetica"/>
              </a:rPr>
              <a:t>LP</a:t>
            </a:r>
            <a:r>
              <a:rPr sz="2700" b="1" dirty="0">
                <a:solidFill>
                  <a:srgbClr val="E86E8E"/>
                </a:solidFill>
                <a:latin typeface="Helvetica"/>
                <a:ea typeface="Helvetica"/>
                <a:cs typeface="Helvetica"/>
                <a:sym typeface="Helvetica"/>
              </a:rPr>
              <a:t>: Low Platelets [</a:t>
            </a:r>
            <a:r>
              <a:rPr sz="2700" b="1" dirty="0" err="1">
                <a:solidFill>
                  <a:srgbClr val="E86E8E"/>
                </a:solidFill>
                <a:latin typeface="Helvetica"/>
                <a:ea typeface="Helvetica"/>
                <a:cs typeface="Helvetica"/>
                <a:sym typeface="Helvetica"/>
              </a:rPr>
              <a:t>plaquetas</a:t>
            </a:r>
            <a:r>
              <a:rPr sz="2700" b="1" dirty="0">
                <a:solidFill>
                  <a:srgbClr val="E86E8E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700" b="1" dirty="0" err="1">
                <a:solidFill>
                  <a:srgbClr val="E86E8E"/>
                </a:solidFill>
                <a:latin typeface="Helvetica"/>
                <a:ea typeface="Helvetica"/>
                <a:cs typeface="Helvetica"/>
                <a:sym typeface="Helvetica"/>
              </a:rPr>
              <a:t>bajas</a:t>
            </a:r>
            <a:r>
              <a:rPr sz="2700" b="1" dirty="0">
                <a:solidFill>
                  <a:srgbClr val="E86E8E"/>
                </a:solidFill>
                <a:latin typeface="Helvetica"/>
                <a:ea typeface="Helvetica"/>
                <a:cs typeface="Helvetica"/>
                <a:sym typeface="Helvetica"/>
              </a:rPr>
              <a:t>] </a:t>
            </a:r>
          </a:p>
        </p:txBody>
      </p:sp>
    </p:spTree>
  </p:cSld>
  <p:clrMapOvr>
    <a:masterClrMapping/>
  </p:clrMapOvr>
  <p:transition spd="med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Shape 463"/>
          <p:cNvSpPr>
            <a:spLocks noGrp="1"/>
          </p:cNvSpPr>
          <p:nvPr>
            <p:ph type="title"/>
          </p:nvPr>
        </p:nvSpPr>
        <p:spPr>
          <a:xfrm>
            <a:off x="2044700" y="350520"/>
            <a:ext cx="9575800" cy="1123891"/>
          </a:xfrm>
          <a:prstGeom prst="rect">
            <a:avLst/>
          </a:prstGeom>
          <a:solidFill>
            <a:srgbClr val="8AA4A9"/>
          </a:solidFill>
        </p:spPr>
        <p:txBody>
          <a:bodyPr/>
          <a:lstStyle>
            <a:lvl1pPr defTabSz="448055">
              <a:tabLst>
                <a:tab pos="1460500" algn="l"/>
              </a:tabLst>
              <a:defRPr sz="6664">
                <a:solidFill>
                  <a:srgbClr val="FFFFFF"/>
                </a:solidFill>
                <a:effectLst>
                  <a:outerShdw blurRad="24892" dist="24892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664">
                <a:solidFill>
                  <a:srgbClr val="FFFFFF"/>
                </a:solidFill>
                <a:effectLst>
                  <a:outerShdw blurRad="24892" dist="24892" dir="2700000" rotWithShape="0">
                    <a:srgbClr val="FFFFFF">
                      <a:alpha val="50000"/>
                    </a:srgbClr>
                  </a:outerShdw>
                </a:effectLst>
              </a:rPr>
              <a:t>HELLP</a:t>
            </a:r>
          </a:p>
        </p:txBody>
      </p:sp>
      <p:sp>
        <p:nvSpPr>
          <p:cNvPr id="464" name="Shape 464"/>
          <p:cNvSpPr/>
          <p:nvPr/>
        </p:nvSpPr>
        <p:spPr>
          <a:xfrm>
            <a:off x="1049933" y="2967981"/>
            <a:ext cx="10904934" cy="5392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r>
              <a:rPr sz="5000" b="1" i="1" dirty="0">
                <a:solidFill>
                  <a:srgbClr val="7030A0"/>
                </a:solidFill>
                <a:latin typeface="Helvetica"/>
                <a:ea typeface="Helvetica"/>
                <a:cs typeface="Helvetica"/>
                <a:sym typeface="Helvetica"/>
              </a:rPr>
              <a:t>H</a:t>
            </a:r>
            <a:r>
              <a:rPr sz="5000" b="1" dirty="0">
                <a:solidFill>
                  <a:srgbClr val="7030A0"/>
                </a:solidFill>
                <a:latin typeface="Helvetica"/>
                <a:ea typeface="Helvetica"/>
                <a:cs typeface="Helvetica"/>
                <a:sym typeface="Helvetica"/>
              </a:rPr>
              <a:t>: Hemolysis [</a:t>
            </a:r>
            <a:r>
              <a:rPr sz="5000" b="1" dirty="0" err="1">
                <a:solidFill>
                  <a:srgbClr val="7030A0"/>
                </a:solidFill>
                <a:latin typeface="Helvetica"/>
                <a:ea typeface="Helvetica"/>
                <a:cs typeface="Helvetica"/>
                <a:sym typeface="Helvetica"/>
              </a:rPr>
              <a:t>hemólisis</a:t>
            </a:r>
            <a:r>
              <a:rPr sz="5000" b="1" dirty="0">
                <a:solidFill>
                  <a:srgbClr val="7030A0"/>
                </a:solidFill>
                <a:latin typeface="Helvetica"/>
                <a:ea typeface="Helvetica"/>
                <a:cs typeface="Helvetica"/>
                <a:sym typeface="Helvetica"/>
              </a:rPr>
              <a:t>]</a:t>
            </a:r>
          </a:p>
          <a:p>
            <a:pPr lvl="0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endParaRPr sz="1700" dirty="0"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r>
              <a:rPr sz="5000" b="1" i="1" dirty="0">
                <a:solidFill>
                  <a:srgbClr val="00B050"/>
                </a:solidFill>
                <a:latin typeface="Helvetica"/>
                <a:ea typeface="Helvetica"/>
                <a:cs typeface="Helvetica"/>
                <a:sym typeface="Helvetica"/>
              </a:rPr>
              <a:t>EL</a:t>
            </a:r>
            <a:r>
              <a:rPr sz="5000" b="1" dirty="0">
                <a:solidFill>
                  <a:srgbClr val="00B050"/>
                </a:solidFill>
                <a:latin typeface="Helvetica"/>
                <a:ea typeface="Helvetica"/>
                <a:cs typeface="Helvetica"/>
                <a:sym typeface="Helvetica"/>
              </a:rPr>
              <a:t>: Elevated Liver (enzymes) [</a:t>
            </a:r>
            <a:r>
              <a:rPr sz="5000" b="1" dirty="0" err="1">
                <a:solidFill>
                  <a:srgbClr val="00B050"/>
                </a:solidFill>
                <a:latin typeface="Helvetica"/>
                <a:ea typeface="Helvetica"/>
                <a:cs typeface="Helvetica"/>
                <a:sym typeface="Helvetica"/>
              </a:rPr>
              <a:t>hígado</a:t>
            </a:r>
            <a:r>
              <a:rPr sz="5000" b="1" dirty="0">
                <a:solidFill>
                  <a:srgbClr val="00B050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5000" b="1" dirty="0" err="1">
                <a:solidFill>
                  <a:srgbClr val="00B050"/>
                </a:solidFill>
                <a:latin typeface="Helvetica"/>
                <a:ea typeface="Helvetica"/>
                <a:cs typeface="Helvetica"/>
                <a:sym typeface="Helvetica"/>
              </a:rPr>
              <a:t>elevado</a:t>
            </a:r>
            <a:r>
              <a:rPr sz="5000" b="1" dirty="0">
                <a:solidFill>
                  <a:srgbClr val="00B050"/>
                </a:solidFill>
                <a:latin typeface="Helvetica"/>
                <a:ea typeface="Helvetica"/>
                <a:cs typeface="Helvetica"/>
                <a:sym typeface="Helvetica"/>
              </a:rPr>
              <a:t> (</a:t>
            </a:r>
            <a:r>
              <a:rPr sz="5000" b="1" dirty="0" err="1">
                <a:solidFill>
                  <a:srgbClr val="00B050"/>
                </a:solidFill>
                <a:latin typeface="Helvetica"/>
                <a:ea typeface="Helvetica"/>
                <a:cs typeface="Helvetica"/>
                <a:sym typeface="Helvetica"/>
              </a:rPr>
              <a:t>enzimas</a:t>
            </a:r>
            <a:r>
              <a:rPr sz="5000" b="1" dirty="0">
                <a:solidFill>
                  <a:srgbClr val="00B050"/>
                </a:solidFill>
                <a:latin typeface="Helvetica"/>
                <a:ea typeface="Helvetica"/>
                <a:cs typeface="Helvetica"/>
                <a:sym typeface="Helvetica"/>
              </a:rPr>
              <a:t>)]</a:t>
            </a:r>
          </a:p>
          <a:p>
            <a:pPr lvl="0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endParaRPr sz="1700" dirty="0"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r>
              <a:rPr sz="5000" b="1" i="1" dirty="0">
                <a:solidFill>
                  <a:srgbClr val="E86E8E"/>
                </a:solidFill>
                <a:latin typeface="Helvetica"/>
                <a:ea typeface="Helvetica"/>
                <a:cs typeface="Helvetica"/>
                <a:sym typeface="Helvetica"/>
              </a:rPr>
              <a:t>LP</a:t>
            </a:r>
            <a:r>
              <a:rPr sz="5000" b="1" dirty="0">
                <a:solidFill>
                  <a:srgbClr val="E86E8E"/>
                </a:solidFill>
                <a:latin typeface="Helvetica"/>
                <a:ea typeface="Helvetica"/>
                <a:cs typeface="Helvetica"/>
                <a:sym typeface="Helvetica"/>
              </a:rPr>
              <a:t>: Low Platelets [</a:t>
            </a:r>
            <a:r>
              <a:rPr sz="5000" b="1" dirty="0" err="1">
                <a:solidFill>
                  <a:srgbClr val="E86E8E"/>
                </a:solidFill>
                <a:latin typeface="Helvetica"/>
                <a:ea typeface="Helvetica"/>
                <a:cs typeface="Helvetica"/>
                <a:sym typeface="Helvetica"/>
              </a:rPr>
              <a:t>plaquetas</a:t>
            </a:r>
            <a:r>
              <a:rPr sz="5000" b="1" dirty="0">
                <a:solidFill>
                  <a:srgbClr val="E86E8E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5000" b="1" dirty="0" err="1">
                <a:solidFill>
                  <a:srgbClr val="E86E8E"/>
                </a:solidFill>
                <a:latin typeface="Helvetica"/>
                <a:ea typeface="Helvetica"/>
                <a:cs typeface="Helvetica"/>
                <a:sym typeface="Helvetica"/>
              </a:rPr>
              <a:t>bajas</a:t>
            </a:r>
            <a:r>
              <a:rPr sz="5000" b="1" dirty="0">
                <a:solidFill>
                  <a:srgbClr val="E86E8E"/>
                </a:solidFill>
                <a:latin typeface="Helvetica"/>
                <a:ea typeface="Helvetica"/>
                <a:cs typeface="Helvetica"/>
                <a:sym typeface="Helvetica"/>
              </a:rPr>
              <a:t>] </a:t>
            </a:r>
          </a:p>
        </p:txBody>
      </p:sp>
      <p:sp>
        <p:nvSpPr>
          <p:cNvPr id="465" name="Shape 465"/>
          <p:cNvSpPr/>
          <p:nvPr/>
        </p:nvSpPr>
        <p:spPr>
          <a:xfrm>
            <a:off x="5620756" y="1352095"/>
            <a:ext cx="743793" cy="1145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150000"/>
              </a:lnSpc>
              <a:defRPr sz="5000" b="1" i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 i="0"/>
            </a:pPr>
            <a:r>
              <a:rPr sz="5000" b="1" i="1" dirty="0">
                <a:solidFill>
                  <a:srgbClr val="7030A0"/>
                </a:solidFill>
              </a:rPr>
              <a:t>H</a:t>
            </a:r>
            <a:r>
              <a:rPr sz="5000" b="1" i="1" dirty="0"/>
              <a:t> </a:t>
            </a:r>
          </a:p>
        </p:txBody>
      </p:sp>
      <p:sp>
        <p:nvSpPr>
          <p:cNvPr id="466" name="Shape 466"/>
          <p:cNvSpPr/>
          <p:nvPr/>
        </p:nvSpPr>
        <p:spPr>
          <a:xfrm>
            <a:off x="6238921" y="1352095"/>
            <a:ext cx="921727" cy="1145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150000"/>
              </a:lnSpc>
              <a:defRPr sz="5000" b="1" i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 i="0"/>
            </a:pPr>
            <a:r>
              <a:rPr sz="5000" b="1" i="1" dirty="0">
                <a:solidFill>
                  <a:srgbClr val="00B050"/>
                </a:solidFill>
              </a:rPr>
              <a:t>EL</a:t>
            </a:r>
          </a:p>
        </p:txBody>
      </p:sp>
      <p:sp>
        <p:nvSpPr>
          <p:cNvPr id="467" name="Shape 467"/>
          <p:cNvSpPr/>
          <p:nvPr/>
        </p:nvSpPr>
        <p:spPr>
          <a:xfrm>
            <a:off x="7135351" y="1352095"/>
            <a:ext cx="921727" cy="1145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150000"/>
              </a:lnSpc>
              <a:defRPr sz="5000" b="1" i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 i="0"/>
            </a:pPr>
            <a:r>
              <a:rPr sz="5000" b="1" i="1" dirty="0">
                <a:solidFill>
                  <a:srgbClr val="E86E8E"/>
                </a:solidFill>
              </a:rPr>
              <a:t>LP</a:t>
            </a:r>
          </a:p>
        </p:txBody>
      </p:sp>
    </p:spTree>
  </p:cSld>
  <p:clrMapOvr>
    <a:masterClrMapping/>
  </p:clrMapOvr>
  <p:transition spd="med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Shape 469"/>
          <p:cNvSpPr>
            <a:spLocks noGrp="1"/>
          </p:cNvSpPr>
          <p:nvPr>
            <p:ph type="title"/>
          </p:nvPr>
        </p:nvSpPr>
        <p:spPr>
          <a:xfrm>
            <a:off x="2044700" y="-104510"/>
            <a:ext cx="9575800" cy="1123892"/>
          </a:xfrm>
          <a:prstGeom prst="rect">
            <a:avLst/>
          </a:prstGeom>
          <a:solidFill>
            <a:srgbClr val="8AA4A9"/>
          </a:solidFill>
        </p:spPr>
        <p:txBody>
          <a:bodyPr/>
          <a:lstStyle>
            <a:lvl1pPr defTabSz="448055">
              <a:tabLst>
                <a:tab pos="1460500" algn="l"/>
              </a:tabLst>
              <a:defRPr sz="6664">
                <a:solidFill>
                  <a:srgbClr val="FFFFFF"/>
                </a:solidFill>
                <a:effectLst>
                  <a:outerShdw blurRad="24892" dist="24892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664" dirty="0">
                <a:solidFill>
                  <a:srgbClr val="FFFFFF"/>
                </a:solidFill>
                <a:effectLst>
                  <a:outerShdw blurRad="24892" dist="24892" dir="2700000" rotWithShape="0">
                    <a:srgbClr val="FFFFFF">
                      <a:alpha val="50000"/>
                    </a:srgbClr>
                  </a:outerShdw>
                </a:effectLst>
              </a:rPr>
              <a:t>HELLP</a:t>
            </a:r>
          </a:p>
        </p:txBody>
      </p:sp>
      <p:sp>
        <p:nvSpPr>
          <p:cNvPr id="470" name="Shape 470"/>
          <p:cNvSpPr/>
          <p:nvPr/>
        </p:nvSpPr>
        <p:spPr>
          <a:xfrm>
            <a:off x="742142" y="1809747"/>
            <a:ext cx="11871429" cy="271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09575" lvl="0" indent="-409575" algn="l"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600">
                <a:latin typeface="Helvetica"/>
                <a:ea typeface="Helvetica"/>
                <a:cs typeface="Helvetica"/>
                <a:sym typeface="Helvetica"/>
              </a:rPr>
              <a:t>A medida que la inflamación sistémica de la microvasculatura activa las plaquetas —&gt; activa la cascada de coagulación —&gt; forma tapones de plaquetas y pequeños coágulos de fibrina a lo largo del endotelio microvascular.</a:t>
            </a:r>
          </a:p>
          <a:p>
            <a:pPr marL="457200" lvl="0" indent="-457200" algn="l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sz="1700">
              <a:latin typeface="Helvetica"/>
              <a:ea typeface="Helvetica"/>
              <a:cs typeface="Helvetica"/>
              <a:sym typeface="Helvetica"/>
            </a:endParaRPr>
          </a:p>
          <a:p>
            <a:pPr marL="409575" lvl="0" indent="-409575" algn="l"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600">
                <a:latin typeface="Helvetica"/>
                <a:ea typeface="Helvetica"/>
                <a:cs typeface="Helvetica"/>
                <a:sym typeface="Helvetica"/>
              </a:rPr>
              <a:t>Los glóbulos rojos que flotan a través de estos microvasos se dañan o cortan al raspar estos coágulos de fibrina endurecidos </a:t>
            </a:r>
            <a:r>
              <a:rPr sz="2200" b="1">
                <a:solidFill>
                  <a:srgbClr val="FF331E"/>
                </a:solidFill>
                <a:latin typeface="Helvetica"/>
                <a:ea typeface="Helvetica"/>
                <a:cs typeface="Helvetica"/>
                <a:sym typeface="Helvetica"/>
              </a:rPr>
              <a:t>(ESQUISTOCITOS).</a:t>
            </a:r>
          </a:p>
        </p:txBody>
      </p:sp>
      <p:sp>
        <p:nvSpPr>
          <p:cNvPr id="471" name="Shape 471"/>
          <p:cNvSpPr/>
          <p:nvPr/>
        </p:nvSpPr>
        <p:spPr>
          <a:xfrm>
            <a:off x="5070388" y="1090398"/>
            <a:ext cx="3576300" cy="677108"/>
          </a:xfrm>
          <a:prstGeom prst="rect">
            <a:avLst/>
          </a:prstGeom>
          <a:solidFill>
            <a:schemeClr val="bg1">
              <a:lumMod val="10000"/>
              <a:lumOff val="90000"/>
            </a:schemeClr>
          </a:solidFill>
          <a:ln w="254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44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/>
            </a:pPr>
            <a:r>
              <a:rPr lang="en-US" sz="4400" b="1" dirty="0">
                <a:solidFill>
                  <a:srgbClr val="7030A0"/>
                </a:solidFill>
              </a:rPr>
              <a:t> </a:t>
            </a:r>
            <a:r>
              <a:rPr sz="4400" b="1" dirty="0">
                <a:solidFill>
                  <a:srgbClr val="7030A0"/>
                </a:solidFill>
              </a:rPr>
              <a:t>H: </a:t>
            </a:r>
            <a:r>
              <a:rPr sz="4400" b="1" dirty="0" err="1">
                <a:solidFill>
                  <a:srgbClr val="7030A0"/>
                </a:solidFill>
              </a:rPr>
              <a:t>Hemólisis</a:t>
            </a:r>
            <a:endParaRPr sz="4400" b="1" dirty="0">
              <a:solidFill>
                <a:srgbClr val="7030A0"/>
              </a:solidFill>
            </a:endParaRPr>
          </a:p>
        </p:txBody>
      </p:sp>
      <p:pic>
        <p:nvPicPr>
          <p:cNvPr id="472" name="Screen Shot 2023-06-27 at 8.51.10 PM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619828" y="4700670"/>
            <a:ext cx="4524070" cy="4337363"/>
          </a:xfrm>
          <a:prstGeom prst="rect">
            <a:avLst/>
          </a:prstGeom>
          <a:ln w="12700">
            <a:miter lim="400000"/>
          </a:ln>
          <a:effectLst>
            <a:outerShdw blurRad="190500" dist="8455" dir="5400000" rotWithShape="0">
              <a:srgbClr val="000000"/>
            </a:outerShdw>
          </a:effectLst>
        </p:spPr>
      </p:pic>
      <p:sp>
        <p:nvSpPr>
          <p:cNvPr id="473" name="Shape 473"/>
          <p:cNvSpPr/>
          <p:nvPr/>
        </p:nvSpPr>
        <p:spPr>
          <a:xfrm>
            <a:off x="6820157" y="9134693"/>
            <a:ext cx="6110097" cy="428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100" u="sng">
                <a:hlinkClick r:id="rId3"/>
              </a:defRPr>
            </a:lvl1pPr>
          </a:lstStyle>
          <a:p>
            <a:pPr lvl="0">
              <a:defRPr sz="1800" u="none">
                <a:solidFill>
                  <a:srgbClr val="000000"/>
                </a:solidFill>
              </a:defRPr>
            </a:pPr>
            <a:r>
              <a:rPr sz="1100" u="sng">
                <a:solidFill>
                  <a:srgbClr val="363929"/>
                </a:solidFill>
                <a:hlinkClick r:id="rId3"/>
              </a:rPr>
              <a:t>https://www.labmedica.com/hematology/articles/294741378/fragmented-red-blood-cell-measurement-automated.html</a:t>
            </a:r>
          </a:p>
        </p:txBody>
      </p:sp>
      <p:sp>
        <p:nvSpPr>
          <p:cNvPr id="474" name="Shape 474"/>
          <p:cNvSpPr/>
          <p:nvPr/>
        </p:nvSpPr>
        <p:spPr>
          <a:xfrm>
            <a:off x="901001" y="9033252"/>
            <a:ext cx="5572947" cy="6311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" u="sng">
                <a:hlinkClick r:id="rId4"/>
              </a:defRPr>
            </a:lvl1pPr>
          </a:lstStyle>
          <a:p>
            <a:pPr lvl="0">
              <a:defRPr sz="1800" u="none">
                <a:solidFill>
                  <a:srgbClr val="000000"/>
                </a:solidFill>
              </a:defRPr>
            </a:pPr>
            <a:r>
              <a:rPr sz="1200" u="sng">
                <a:solidFill>
                  <a:srgbClr val="363929"/>
                </a:solidFill>
                <a:hlinkClick r:id="rId4"/>
              </a:rPr>
              <a:t>https://cancer.osu.edu/for-patients-and-caregivers/learn-about-cancers-and-treatments/cancers-conditions-and-treatment/benign-blood-diseases/thrombotic-thrombocytopenic-purpura</a:t>
            </a:r>
          </a:p>
        </p:txBody>
      </p:sp>
      <p:pic>
        <p:nvPicPr>
          <p:cNvPr id="475" name="Screen Shot 2023-06-27 at 8.56.02 PM.png"/>
          <p:cNvPicPr/>
          <p:nvPr/>
        </p:nvPicPr>
        <p:blipFill>
          <a:blip r:embed="rId5"/>
          <a:stretch>
            <a:fillRect/>
          </a:stretch>
        </p:blipFill>
        <p:spPr>
          <a:xfrm>
            <a:off x="7909205" y="4937119"/>
            <a:ext cx="4524071" cy="3965906"/>
          </a:xfrm>
          <a:prstGeom prst="rect">
            <a:avLst/>
          </a:prstGeom>
          <a:ln w="12700">
            <a:miter lim="400000"/>
          </a:ln>
          <a:effectLst>
            <a:outerShdw blurRad="190500" dist="8455" dir="5400000" rotWithShape="0">
              <a:srgbClr val="000000"/>
            </a:outerShdw>
          </a:effectLst>
        </p:spPr>
      </p:pic>
    </p:spTree>
  </p:cSld>
  <p:clrMapOvr>
    <a:masterClrMapping/>
  </p:clrMapOvr>
  <p:transition spd="med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Shape 477"/>
          <p:cNvSpPr>
            <a:spLocks noGrp="1"/>
          </p:cNvSpPr>
          <p:nvPr>
            <p:ph type="title"/>
          </p:nvPr>
        </p:nvSpPr>
        <p:spPr>
          <a:xfrm>
            <a:off x="2044700" y="16748"/>
            <a:ext cx="9575800" cy="1123891"/>
          </a:xfrm>
          <a:prstGeom prst="rect">
            <a:avLst/>
          </a:prstGeom>
          <a:solidFill>
            <a:srgbClr val="8AA4A9"/>
          </a:solidFill>
        </p:spPr>
        <p:txBody>
          <a:bodyPr/>
          <a:lstStyle>
            <a:lvl1pPr defTabSz="448055">
              <a:tabLst>
                <a:tab pos="1460500" algn="l"/>
              </a:tabLst>
              <a:defRPr sz="6664">
                <a:solidFill>
                  <a:srgbClr val="FFFFFF"/>
                </a:solidFill>
                <a:effectLst>
                  <a:outerShdw blurRad="24892" dist="24892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664">
                <a:solidFill>
                  <a:srgbClr val="FFFFFF"/>
                </a:solidFill>
                <a:effectLst>
                  <a:outerShdw blurRad="24892" dist="24892" dir="2700000" rotWithShape="0">
                    <a:srgbClr val="FFFFFF">
                      <a:alpha val="50000"/>
                    </a:srgbClr>
                  </a:outerShdw>
                </a:effectLst>
              </a:rPr>
              <a:t>HELLP</a:t>
            </a:r>
          </a:p>
        </p:txBody>
      </p:sp>
      <p:sp>
        <p:nvSpPr>
          <p:cNvPr id="478" name="Shape 478"/>
          <p:cNvSpPr/>
          <p:nvPr/>
        </p:nvSpPr>
        <p:spPr>
          <a:xfrm>
            <a:off x="349820" y="1981199"/>
            <a:ext cx="12305160" cy="736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57200" lvl="0" indent="-457200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sz="2200">
              <a:latin typeface="Helvetica"/>
              <a:ea typeface="Helvetica"/>
              <a:cs typeface="Helvetica"/>
              <a:sym typeface="Helvetica"/>
            </a:endParaRPr>
          </a:p>
          <a:p>
            <a:pPr marL="914400" lvl="0" indent="-914400" algn="l">
              <a:tabLst>
                <a:tab pos="596900" algn="l"/>
                <a:tab pos="914400" algn="l"/>
              </a:tabLst>
              <a:defRPr sz="1800">
                <a:solidFill>
                  <a:srgbClr val="000000"/>
                </a:solidFill>
              </a:defRPr>
            </a:pPr>
            <a:r>
              <a:rPr sz="2200">
                <a:latin typeface="Helvetica"/>
                <a:ea typeface="Helvetica"/>
                <a:cs typeface="Helvetica"/>
                <a:sym typeface="Helvetica"/>
              </a:rPr>
              <a:t>	•	</a:t>
            </a:r>
            <a:r>
              <a:rPr sz="2200" b="1">
                <a:solidFill>
                  <a:srgbClr val="88428F"/>
                </a:solidFill>
                <a:latin typeface="Helvetica"/>
                <a:ea typeface="Helvetica"/>
                <a:cs typeface="Helvetica"/>
                <a:sym typeface="Helvetica"/>
              </a:rPr>
              <a:t>Schistocytes:</a:t>
            </a:r>
          </a:p>
          <a:p>
            <a:pPr marL="1232001" lvl="2" indent="-139801" algn="l">
              <a:buSzPct val="95000"/>
              <a:buChar char="•"/>
              <a:tabLst>
                <a:tab pos="596900" algn="l"/>
                <a:tab pos="914400" algn="l"/>
              </a:tabLst>
              <a:defRPr sz="1800">
                <a:solidFill>
                  <a:srgbClr val="000000"/>
                </a:solidFill>
              </a:defRPr>
            </a:pPr>
            <a:r>
              <a:rPr sz="220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Indica trombosis microangiopática generalizada profunda</a:t>
            </a:r>
          </a:p>
          <a:p>
            <a:pPr marL="1232001" lvl="2" indent="-139801" algn="l">
              <a:buSzPct val="95000"/>
              <a:buChar char="•"/>
              <a:tabLst>
                <a:tab pos="596900" algn="l"/>
                <a:tab pos="914400" algn="l"/>
              </a:tabLst>
              <a:defRPr sz="1800">
                <a:solidFill>
                  <a:srgbClr val="000000"/>
                </a:solidFill>
              </a:defRPr>
            </a:pPr>
            <a:r>
              <a:rPr sz="2200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Considerada una emergencia hematológica. (NO NEURAXIAL)</a:t>
            </a:r>
          </a:p>
          <a:p>
            <a:pPr marL="1828800" lvl="0" indent="-1828800" algn="l">
              <a:tabLst>
                <a:tab pos="1511300" algn="l"/>
                <a:tab pos="1828800" algn="l"/>
              </a:tabLst>
              <a:defRPr sz="1800">
                <a:solidFill>
                  <a:srgbClr val="000000"/>
                </a:solidFill>
              </a:defRPr>
            </a:pPr>
            <a:r>
              <a:rPr sz="2200">
                <a:latin typeface="Helvetica"/>
                <a:ea typeface="Helvetica"/>
                <a:cs typeface="Helvetica"/>
                <a:sym typeface="Helvetica"/>
              </a:rPr>
              <a:t>	•	(presente en: HELLP, anemia hemolítica, púrpura trombocitopénica trombótica (PTT), síndrome urémico hemolítico (SUH)</a:t>
            </a:r>
          </a:p>
          <a:p>
            <a:pPr marL="1828800" lvl="0" indent="-1828800" algn="l">
              <a:tabLst>
                <a:tab pos="1511300" algn="l"/>
                <a:tab pos="1828800" algn="l"/>
              </a:tabLst>
              <a:defRPr sz="1800">
                <a:solidFill>
                  <a:srgbClr val="000000"/>
                </a:solidFill>
              </a:defRPr>
            </a:pPr>
            <a:endParaRPr sz="2200">
              <a:latin typeface="Helvetica"/>
              <a:ea typeface="Helvetica"/>
              <a:cs typeface="Helvetica"/>
              <a:sym typeface="Helvetica"/>
            </a:endParaRPr>
          </a:p>
          <a:p>
            <a:pPr marL="914400" lvl="0" indent="-914400" algn="l">
              <a:tabLst>
                <a:tab pos="596900" algn="l"/>
                <a:tab pos="914400" algn="l"/>
              </a:tabLst>
              <a:defRPr sz="1800">
                <a:solidFill>
                  <a:srgbClr val="000000"/>
                </a:solidFill>
              </a:defRPr>
            </a:pPr>
            <a:r>
              <a:rPr sz="2200">
                <a:latin typeface="Helvetica"/>
                <a:ea typeface="Helvetica"/>
                <a:cs typeface="Helvetica"/>
                <a:sym typeface="Helvetica"/>
              </a:rPr>
              <a:t>	•	</a:t>
            </a:r>
            <a:r>
              <a:rPr sz="2200" b="1">
                <a:solidFill>
                  <a:srgbClr val="88428F"/>
                </a:solidFill>
                <a:latin typeface="Helvetica"/>
                <a:ea typeface="Helvetica"/>
                <a:cs typeface="Helvetica"/>
                <a:sym typeface="Helvetica"/>
              </a:rPr>
              <a:t>Bilirrubina elevada </a:t>
            </a:r>
            <a:r>
              <a:rPr sz="2200">
                <a:latin typeface="Helvetica"/>
                <a:ea typeface="Helvetica"/>
                <a:cs typeface="Helvetica"/>
                <a:sym typeface="Helvetica"/>
              </a:rPr>
              <a:t> 2/2 aumento del catabolismo de hemoglobina</a:t>
            </a:r>
          </a:p>
          <a:p>
            <a:pPr marL="1735553" lvl="3" indent="-97253" algn="l">
              <a:buSzPct val="35000"/>
              <a:buBlip>
                <a:blip r:embed="rId2"/>
              </a:buBlip>
              <a:tabLst>
                <a:tab pos="596900" algn="l"/>
                <a:tab pos="914400" algn="l"/>
              </a:tabLst>
              <a:defRPr sz="1800">
                <a:solidFill>
                  <a:srgbClr val="000000"/>
                </a:solidFill>
              </a:defRPr>
            </a:pPr>
            <a:r>
              <a:rPr sz="2200" b="1">
                <a:latin typeface="Helvetica"/>
                <a:ea typeface="Helvetica"/>
                <a:cs typeface="Helvetica"/>
                <a:sym typeface="Helvetica"/>
              </a:rPr>
              <a:t> &gt; 1,2 mg</a:t>
            </a:r>
          </a:p>
          <a:p>
            <a:pPr marL="1735553" lvl="3" indent="-97253" algn="l">
              <a:buSzPct val="35000"/>
              <a:buBlip>
                <a:blip r:embed="rId2"/>
              </a:buBlip>
              <a:tabLst>
                <a:tab pos="596900" algn="l"/>
                <a:tab pos="914400" algn="l"/>
              </a:tabLst>
              <a:defRPr sz="1800">
                <a:solidFill>
                  <a:srgbClr val="000000"/>
                </a:solidFill>
              </a:defRPr>
            </a:pPr>
            <a:endParaRPr sz="2200">
              <a:latin typeface="Helvetica"/>
              <a:ea typeface="Helvetica"/>
              <a:cs typeface="Helvetica"/>
              <a:sym typeface="Helvetica"/>
            </a:endParaRPr>
          </a:p>
          <a:p>
            <a:pPr marL="914400" lvl="0" indent="-914400" algn="l">
              <a:tabLst>
                <a:tab pos="596900" algn="l"/>
                <a:tab pos="914400" algn="l"/>
              </a:tabLst>
              <a:defRPr sz="1800">
                <a:solidFill>
                  <a:srgbClr val="000000"/>
                </a:solidFill>
              </a:defRPr>
            </a:pPr>
            <a:r>
              <a:rPr sz="2200">
                <a:latin typeface="Helvetica"/>
                <a:ea typeface="Helvetica"/>
                <a:cs typeface="Helvetica"/>
                <a:sym typeface="Helvetica"/>
              </a:rPr>
              <a:t>	•</a:t>
            </a:r>
            <a:r>
              <a:rPr sz="2200" b="1">
                <a:solidFill>
                  <a:srgbClr val="88428F"/>
                </a:solidFill>
                <a:latin typeface="Helvetica"/>
                <a:ea typeface="Helvetica"/>
                <a:cs typeface="Helvetica"/>
                <a:sym typeface="Helvetica"/>
              </a:rPr>
              <a:t>	Lactato deshidrogenasa elevada.</a:t>
            </a:r>
            <a:r>
              <a:rPr sz="2200">
                <a:latin typeface="Helvetica"/>
                <a:ea typeface="Helvetica"/>
                <a:cs typeface="Helvetica"/>
                <a:sym typeface="Helvetica"/>
              </a:rPr>
              <a:t> LDH liberada del desglose de glóbulos rojo</a:t>
            </a:r>
          </a:p>
          <a:p>
            <a:pPr marL="1735553" lvl="3" indent="-97253" algn="l">
              <a:buSzPct val="35000"/>
              <a:buBlip>
                <a:blip r:embed="rId2"/>
              </a:buBlip>
              <a:tabLst>
                <a:tab pos="596900" algn="l"/>
                <a:tab pos="914400" algn="l"/>
              </a:tabLst>
              <a:defRPr sz="1800">
                <a:solidFill>
                  <a:srgbClr val="000000"/>
                </a:solidFill>
              </a:defRPr>
            </a:pPr>
            <a:r>
              <a:rPr sz="2200">
                <a:latin typeface="Helvetica"/>
                <a:ea typeface="Helvetica"/>
                <a:cs typeface="Helvetica"/>
                <a:sym typeface="Helvetica"/>
              </a:rPr>
              <a:t> (normal ~140-280 u/L, </a:t>
            </a:r>
            <a:r>
              <a:rPr sz="2200" b="1">
                <a:latin typeface="Helvetica"/>
                <a:ea typeface="Helvetica"/>
                <a:cs typeface="Helvetica"/>
                <a:sym typeface="Helvetica"/>
              </a:rPr>
              <a:t>diagnóstico de hemólisis &gt; 600 u/L</a:t>
            </a:r>
            <a:r>
              <a:rPr sz="2200">
                <a:latin typeface="Helvetica"/>
                <a:ea typeface="Helvetica"/>
                <a:cs typeface="Helvetica"/>
                <a:sym typeface="Helvetica"/>
              </a:rPr>
              <a:t>)</a:t>
            </a:r>
          </a:p>
          <a:p>
            <a:pPr marL="1735553" lvl="3" indent="-97253" algn="l">
              <a:buSzPct val="35000"/>
              <a:buBlip>
                <a:blip r:embed="rId2"/>
              </a:buBlip>
              <a:tabLst>
                <a:tab pos="596900" algn="l"/>
                <a:tab pos="914400" algn="l"/>
              </a:tabLst>
              <a:defRPr sz="1800">
                <a:solidFill>
                  <a:srgbClr val="000000"/>
                </a:solidFill>
              </a:defRPr>
            </a:pPr>
            <a:endParaRPr sz="2200">
              <a:latin typeface="Helvetica"/>
              <a:ea typeface="Helvetica"/>
              <a:cs typeface="Helvetica"/>
              <a:sym typeface="Helvetica"/>
            </a:endParaRPr>
          </a:p>
          <a:p>
            <a:pPr marL="914400" lvl="0" indent="-914400" algn="l">
              <a:tabLst>
                <a:tab pos="596900" algn="l"/>
                <a:tab pos="914400" algn="l"/>
              </a:tabLst>
              <a:defRPr sz="1800">
                <a:solidFill>
                  <a:srgbClr val="000000"/>
                </a:solidFill>
              </a:defRPr>
            </a:pPr>
            <a:r>
              <a:rPr sz="2200">
                <a:latin typeface="Helvetica"/>
                <a:ea typeface="Helvetica"/>
                <a:cs typeface="Helvetica"/>
                <a:sym typeface="Helvetica"/>
              </a:rPr>
              <a:t>	•	</a:t>
            </a:r>
            <a:r>
              <a:rPr sz="2200" b="1">
                <a:solidFill>
                  <a:srgbClr val="88428F"/>
                </a:solidFill>
                <a:latin typeface="Helvetica"/>
                <a:ea typeface="Helvetica"/>
                <a:cs typeface="Helvetica"/>
                <a:sym typeface="Helvetica"/>
              </a:rPr>
              <a:t>ALT/AST Elevados</a:t>
            </a:r>
            <a:endParaRPr sz="2200">
              <a:latin typeface="Helvetica"/>
              <a:ea typeface="Helvetica"/>
              <a:cs typeface="Helvetica"/>
              <a:sym typeface="Helvetica"/>
            </a:endParaRPr>
          </a:p>
          <a:p>
            <a:pPr marL="1735553" lvl="3" indent="-97253" algn="l">
              <a:buSzPct val="35000"/>
              <a:buBlip>
                <a:blip r:embed="rId2"/>
              </a:buBlip>
              <a:tabLst>
                <a:tab pos="596900" algn="l"/>
                <a:tab pos="914400" algn="l"/>
              </a:tabLst>
              <a:defRPr sz="1800">
                <a:solidFill>
                  <a:srgbClr val="000000"/>
                </a:solidFill>
              </a:defRPr>
            </a:pPr>
            <a:r>
              <a:rPr sz="2200">
                <a:latin typeface="Helvetica"/>
                <a:ea typeface="Helvetica"/>
                <a:cs typeface="Helvetica"/>
                <a:sym typeface="Helvetica"/>
              </a:rPr>
              <a:t> (normal ~8-50 u/L, </a:t>
            </a:r>
            <a:r>
              <a:rPr sz="2200" b="1">
                <a:latin typeface="Helvetica"/>
                <a:ea typeface="Helvetica"/>
                <a:cs typeface="Helvetica"/>
                <a:sym typeface="Helvetica"/>
              </a:rPr>
              <a:t>elevado &gt; 70 IU/L)</a:t>
            </a:r>
          </a:p>
          <a:p>
            <a:pPr marL="1735553" lvl="3" indent="-97253" algn="l">
              <a:buSzPct val="35000"/>
              <a:buBlip>
                <a:blip r:embed="rId2"/>
              </a:buBlip>
              <a:tabLst>
                <a:tab pos="596900" algn="l"/>
                <a:tab pos="914400" algn="l"/>
              </a:tabLst>
              <a:defRPr sz="1800">
                <a:solidFill>
                  <a:srgbClr val="000000"/>
                </a:solidFill>
              </a:defRPr>
            </a:pPr>
            <a:endParaRPr sz="2200">
              <a:latin typeface="Helvetica"/>
              <a:ea typeface="Helvetica"/>
              <a:cs typeface="Helvetica"/>
              <a:sym typeface="Helvetica"/>
            </a:endParaRPr>
          </a:p>
          <a:p>
            <a:pPr marL="914400" lvl="0" indent="-914400" algn="l">
              <a:tabLst>
                <a:tab pos="596900" algn="l"/>
                <a:tab pos="914400" algn="l"/>
              </a:tabLst>
              <a:defRPr sz="1800">
                <a:solidFill>
                  <a:srgbClr val="000000"/>
                </a:solidFill>
              </a:defRPr>
            </a:pPr>
            <a:r>
              <a:rPr sz="2200">
                <a:latin typeface="Helvetica"/>
                <a:ea typeface="Helvetica"/>
                <a:cs typeface="Helvetica"/>
                <a:sym typeface="Helvetica"/>
              </a:rPr>
              <a:t>	•	</a:t>
            </a:r>
            <a:r>
              <a:rPr sz="2200" b="1">
                <a:solidFill>
                  <a:srgbClr val="88428F"/>
                </a:solidFill>
                <a:latin typeface="Helvetica"/>
                <a:ea typeface="Helvetica"/>
                <a:cs typeface="Helvetica"/>
                <a:sym typeface="Helvetica"/>
              </a:rPr>
              <a:t>Trombocitopenia</a:t>
            </a:r>
            <a:endParaRPr sz="2200">
              <a:latin typeface="Helvetica"/>
              <a:ea typeface="Helvetica"/>
              <a:cs typeface="Helvetica"/>
              <a:sym typeface="Helvetica"/>
            </a:endParaRPr>
          </a:p>
          <a:p>
            <a:pPr marL="1735553" lvl="3" indent="-97253" algn="l">
              <a:buSzPct val="35000"/>
              <a:buBlip>
                <a:blip r:embed="rId2"/>
              </a:buBlip>
              <a:tabLst>
                <a:tab pos="596900" algn="l"/>
                <a:tab pos="914400" algn="l"/>
              </a:tabLst>
              <a:defRPr sz="1800">
                <a:solidFill>
                  <a:srgbClr val="000000"/>
                </a:solidFill>
              </a:defRPr>
            </a:pPr>
            <a:r>
              <a:rPr sz="220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b="1">
                <a:latin typeface="Helvetica"/>
                <a:ea typeface="Helvetica"/>
                <a:cs typeface="Helvetica"/>
                <a:sym typeface="Helvetica"/>
              </a:rPr>
              <a:t>&lt; 100K de consumo</a:t>
            </a:r>
          </a:p>
          <a:p>
            <a:pPr marL="1735553" lvl="3" indent="-97253" algn="l">
              <a:buSzPct val="35000"/>
              <a:buBlip>
                <a:blip r:embed="rId2"/>
              </a:buBlip>
              <a:tabLst>
                <a:tab pos="596900" algn="l"/>
                <a:tab pos="914400" algn="l"/>
              </a:tabLst>
              <a:defRPr sz="1800">
                <a:solidFill>
                  <a:srgbClr val="000000"/>
                </a:solidFill>
              </a:defRPr>
            </a:pPr>
            <a:endParaRPr sz="2200">
              <a:latin typeface="Helvetica"/>
              <a:ea typeface="Helvetica"/>
              <a:cs typeface="Helvetica"/>
              <a:sym typeface="Helvetica"/>
            </a:endParaRPr>
          </a:p>
          <a:p>
            <a:pPr marL="914400" lvl="0" indent="-914400" algn="l">
              <a:tabLst>
                <a:tab pos="596900" algn="l"/>
                <a:tab pos="914400" algn="l"/>
              </a:tabLst>
              <a:defRPr sz="1800">
                <a:solidFill>
                  <a:srgbClr val="000000"/>
                </a:solidFill>
              </a:defRPr>
            </a:pPr>
            <a:r>
              <a:rPr sz="2200">
                <a:latin typeface="Helvetica"/>
                <a:ea typeface="Helvetica"/>
                <a:cs typeface="Helvetica"/>
                <a:sym typeface="Helvetica"/>
              </a:rPr>
              <a:t>	</a:t>
            </a:r>
            <a:r>
              <a:rPr sz="2200" b="1">
                <a:solidFill>
                  <a:srgbClr val="88428F"/>
                </a:solidFill>
                <a:latin typeface="Helvetica"/>
                <a:ea typeface="Helvetica"/>
                <a:cs typeface="Helvetica"/>
                <a:sym typeface="Helvetica"/>
              </a:rPr>
              <a:t>•	Haptoglobina sérica disminuida. </a:t>
            </a:r>
            <a:r>
              <a:rPr sz="2200">
                <a:latin typeface="Helvetica"/>
                <a:ea typeface="Helvetica"/>
                <a:cs typeface="Helvetica"/>
                <a:sym typeface="Helvetica"/>
              </a:rPr>
              <a:t>Haptoglobina se une a la hemoglobina libre de los glóbulos rojos lisados, que se consume rápidamente en estados hemolíticos.</a:t>
            </a:r>
          </a:p>
          <a:p>
            <a:pPr marL="1938654" lvl="3" indent="-300354" algn="l">
              <a:buSzPct val="35000"/>
              <a:buBlip>
                <a:blip r:embed="rId2"/>
              </a:buBlip>
              <a:tabLst>
                <a:tab pos="596900" algn="l"/>
                <a:tab pos="914400" algn="l"/>
              </a:tabLst>
              <a:defRPr sz="1800">
                <a:solidFill>
                  <a:srgbClr val="000000"/>
                </a:solidFill>
              </a:defRPr>
            </a:pPr>
            <a:r>
              <a:rPr sz="2200">
                <a:latin typeface="Helvetica"/>
                <a:ea typeface="Helvetica"/>
                <a:cs typeface="Helvetica"/>
                <a:sym typeface="Helvetica"/>
              </a:rPr>
              <a:t> (normal 40-200, </a:t>
            </a:r>
            <a:r>
              <a:rPr sz="2200" b="1">
                <a:latin typeface="Helvetica"/>
                <a:ea typeface="Helvetica"/>
                <a:cs typeface="Helvetica"/>
                <a:sym typeface="Helvetica"/>
              </a:rPr>
              <a:t>&lt; 40 mg/dL</a:t>
            </a:r>
            <a:r>
              <a:rPr sz="2200">
                <a:latin typeface="Helvetica"/>
                <a:ea typeface="Helvetica"/>
                <a:cs typeface="Helvetica"/>
                <a:sym typeface="Helvetica"/>
              </a:rPr>
              <a:t>)</a:t>
            </a:r>
          </a:p>
        </p:txBody>
      </p:sp>
      <p:sp>
        <p:nvSpPr>
          <p:cNvPr id="479" name="Shape 479"/>
          <p:cNvSpPr/>
          <p:nvPr/>
        </p:nvSpPr>
        <p:spPr>
          <a:xfrm>
            <a:off x="5070388" y="1109246"/>
            <a:ext cx="3419206" cy="677108"/>
          </a:xfrm>
          <a:prstGeom prst="rect">
            <a:avLst/>
          </a:prstGeom>
          <a:solidFill>
            <a:schemeClr val="bg1">
              <a:lumMod val="10000"/>
              <a:lumOff val="90000"/>
            </a:schemeClr>
          </a:solidFill>
          <a:ln w="254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44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/>
            </a:pPr>
            <a:r>
              <a:rPr sz="4400" b="1" dirty="0">
                <a:solidFill>
                  <a:srgbClr val="7030A0"/>
                </a:solidFill>
              </a:rPr>
              <a:t>H: </a:t>
            </a:r>
            <a:r>
              <a:rPr sz="4400" b="1" dirty="0" err="1">
                <a:solidFill>
                  <a:srgbClr val="7030A0"/>
                </a:solidFill>
              </a:rPr>
              <a:t>Hemólisis</a:t>
            </a:r>
            <a:endParaRPr sz="4400" b="1" dirty="0">
              <a:solidFill>
                <a:srgbClr val="7030A0"/>
              </a:solidFill>
            </a:endParaRPr>
          </a:p>
        </p:txBody>
      </p:sp>
      <p:grpSp>
        <p:nvGrpSpPr>
          <p:cNvPr id="482" name="Group 482"/>
          <p:cNvGrpSpPr/>
          <p:nvPr/>
        </p:nvGrpSpPr>
        <p:grpSpPr>
          <a:xfrm>
            <a:off x="4026854" y="1786354"/>
            <a:ext cx="5611492" cy="647701"/>
            <a:chOff x="-38099" y="-38100"/>
            <a:chExt cx="5611490" cy="647700"/>
          </a:xfrm>
        </p:grpSpPr>
        <p:sp>
          <p:nvSpPr>
            <p:cNvPr id="481" name="Shape 481"/>
            <p:cNvSpPr/>
            <p:nvPr/>
          </p:nvSpPr>
          <p:spPr>
            <a:xfrm>
              <a:off x="0" y="0"/>
              <a:ext cx="5535291" cy="571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marL="457200" indent="-457200">
                <a:tabLst>
                  <a:tab pos="139700" algn="l"/>
                  <a:tab pos="457200" algn="l"/>
                </a:tabLst>
                <a:defRPr sz="2600" b="1" u="sng">
                  <a:solidFill>
                    <a:srgbClr val="88428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 b="0" u="none">
                  <a:solidFill>
                    <a:srgbClr val="000000"/>
                  </a:solidFill>
                </a:defRPr>
              </a:pPr>
              <a:r>
                <a:rPr sz="2600" b="1" u="sng">
                  <a:solidFill>
                    <a:srgbClr val="88428F"/>
                  </a:solidFill>
                </a:rPr>
                <a:t>LABORATORIOS con HEMOLISIS:</a:t>
              </a:r>
            </a:p>
          </p:txBody>
        </p:sp>
        <p:pic>
          <p:nvPicPr>
            <p:cNvPr id="480" name="Picture 479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-38100" y="-38100"/>
              <a:ext cx="5611491" cy="6477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Shape 484"/>
          <p:cNvSpPr>
            <a:spLocks noGrp="1"/>
          </p:cNvSpPr>
          <p:nvPr>
            <p:ph type="title"/>
          </p:nvPr>
        </p:nvSpPr>
        <p:spPr>
          <a:xfrm>
            <a:off x="2044700" y="132388"/>
            <a:ext cx="9575800" cy="1123891"/>
          </a:xfrm>
          <a:prstGeom prst="rect">
            <a:avLst/>
          </a:prstGeom>
          <a:solidFill>
            <a:srgbClr val="8AA4A9"/>
          </a:solidFill>
        </p:spPr>
        <p:txBody>
          <a:bodyPr/>
          <a:lstStyle>
            <a:lvl1pPr defTabSz="448055">
              <a:tabLst>
                <a:tab pos="1460500" algn="l"/>
              </a:tabLst>
              <a:defRPr sz="6664">
                <a:solidFill>
                  <a:srgbClr val="FFFFFF"/>
                </a:solidFill>
                <a:effectLst>
                  <a:outerShdw blurRad="24892" dist="24892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664">
                <a:solidFill>
                  <a:srgbClr val="FFFFFF"/>
                </a:solidFill>
                <a:effectLst>
                  <a:outerShdw blurRad="24892" dist="24892" dir="2700000" rotWithShape="0">
                    <a:srgbClr val="FFFFFF">
                      <a:alpha val="50000"/>
                    </a:srgbClr>
                  </a:outerShdw>
                </a:effectLst>
              </a:rPr>
              <a:t>HELLP</a:t>
            </a:r>
          </a:p>
        </p:txBody>
      </p:sp>
      <p:sp>
        <p:nvSpPr>
          <p:cNvPr id="485" name="Shape 485"/>
          <p:cNvSpPr/>
          <p:nvPr/>
        </p:nvSpPr>
        <p:spPr>
          <a:xfrm>
            <a:off x="699631" y="1948179"/>
            <a:ext cx="11605539" cy="7432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</a:defRPr>
            </a:pPr>
            <a:endParaRPr sz="3200" dirty="0">
              <a:latin typeface="Helvetica"/>
              <a:ea typeface="Helvetica"/>
              <a:cs typeface="Helvetica"/>
              <a:sym typeface="Helvetica"/>
            </a:endParaRPr>
          </a:p>
          <a:p>
            <a:pPr marL="457200" lvl="0" indent="-457200" algn="l">
              <a:lnSpc>
                <a:spcPct val="120000"/>
              </a:lnSpc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3200" i="1" dirty="0">
                <a:latin typeface="Helvetica"/>
                <a:ea typeface="Helvetica"/>
                <a:cs typeface="Helvetica"/>
                <a:sym typeface="Helvetica"/>
              </a:rPr>
              <a:t>	•</a:t>
            </a:r>
            <a:r>
              <a:rPr sz="2800" i="1" dirty="0">
                <a:latin typeface="Helvetica"/>
                <a:ea typeface="Helvetica"/>
                <a:cs typeface="Helvetica"/>
                <a:sym typeface="Helvetica"/>
              </a:rPr>
              <a:t>	Solo la </a:t>
            </a:r>
            <a:r>
              <a:rPr sz="2800" i="1" dirty="0" err="1">
                <a:latin typeface="Helvetica"/>
                <a:ea typeface="Helvetica"/>
                <a:cs typeface="Helvetica"/>
                <a:sym typeface="Helvetica"/>
              </a:rPr>
              <a:t>fosfatasa</a:t>
            </a:r>
            <a:r>
              <a:rPr sz="2800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800" i="1" dirty="0" err="1">
                <a:latin typeface="Helvetica"/>
                <a:ea typeface="Helvetica"/>
                <a:cs typeface="Helvetica"/>
                <a:sym typeface="Helvetica"/>
              </a:rPr>
              <a:t>alcalina</a:t>
            </a:r>
            <a:r>
              <a:rPr sz="2800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800" i="1" dirty="0" err="1">
                <a:latin typeface="Helvetica"/>
                <a:ea typeface="Helvetica"/>
                <a:cs typeface="Helvetica"/>
                <a:sym typeface="Helvetica"/>
              </a:rPr>
              <a:t>normalmente</a:t>
            </a:r>
            <a:r>
              <a:rPr sz="2800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800" i="1" dirty="0" err="1">
                <a:latin typeface="Helvetica"/>
                <a:ea typeface="Helvetica"/>
                <a:cs typeface="Helvetica"/>
                <a:sym typeface="Helvetica"/>
              </a:rPr>
              <a:t>está</a:t>
            </a:r>
            <a:r>
              <a:rPr sz="2800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800" i="1" dirty="0" err="1">
                <a:latin typeface="Helvetica"/>
                <a:ea typeface="Helvetica"/>
                <a:cs typeface="Helvetica"/>
                <a:sym typeface="Helvetica"/>
              </a:rPr>
              <a:t>elevada</a:t>
            </a:r>
            <a:r>
              <a:rPr sz="2800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800" i="1" dirty="0" err="1">
                <a:latin typeface="Helvetica"/>
                <a:ea typeface="Helvetica"/>
                <a:cs typeface="Helvetica"/>
                <a:sym typeface="Helvetica"/>
              </a:rPr>
              <a:t>en</a:t>
            </a:r>
            <a:r>
              <a:rPr sz="2800" i="1" dirty="0">
                <a:latin typeface="Helvetica"/>
                <a:ea typeface="Helvetica"/>
                <a:cs typeface="Helvetica"/>
                <a:sym typeface="Helvetica"/>
              </a:rPr>
              <a:t> el </a:t>
            </a:r>
            <a:r>
              <a:rPr sz="2800" i="1" dirty="0" err="1">
                <a:latin typeface="Helvetica"/>
                <a:ea typeface="Helvetica"/>
                <a:cs typeface="Helvetica"/>
                <a:sym typeface="Helvetica"/>
              </a:rPr>
              <a:t>embarazo</a:t>
            </a:r>
            <a:r>
              <a:rPr sz="2800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endParaRPr sz="3200" i="1" dirty="0">
              <a:latin typeface="Helvetica"/>
              <a:ea typeface="Helvetica"/>
              <a:cs typeface="Helvetica"/>
              <a:sym typeface="Helvetica"/>
            </a:endParaRPr>
          </a:p>
          <a:p>
            <a:pPr marL="2075179" lvl="3" indent="-436879" algn="l">
              <a:lnSpc>
                <a:spcPct val="120000"/>
              </a:lnSpc>
              <a:buSzPct val="35000"/>
              <a:buBlip>
                <a:blip r:embed="rId2"/>
              </a:buBlip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600" i="1" dirty="0">
                <a:latin typeface="Helvetica"/>
                <a:ea typeface="Helvetica"/>
                <a:cs typeface="Helvetica"/>
                <a:sym typeface="Helvetica"/>
              </a:rPr>
              <a:t>(</a:t>
            </a:r>
            <a:r>
              <a:rPr sz="2600" i="1" dirty="0" err="1">
                <a:latin typeface="Helvetica"/>
                <a:ea typeface="Helvetica"/>
                <a:cs typeface="Helvetica"/>
                <a:sym typeface="Helvetica"/>
              </a:rPr>
              <a:t>producida</a:t>
            </a:r>
            <a:r>
              <a:rPr sz="2600" i="1" dirty="0">
                <a:latin typeface="Helvetica"/>
                <a:ea typeface="Helvetica"/>
                <a:cs typeface="Helvetica"/>
                <a:sym typeface="Helvetica"/>
              </a:rPr>
              <a:t> por la placenta y el </a:t>
            </a:r>
            <a:r>
              <a:rPr sz="2600" i="1" dirty="0" err="1">
                <a:latin typeface="Helvetica"/>
                <a:ea typeface="Helvetica"/>
                <a:cs typeface="Helvetica"/>
                <a:sym typeface="Helvetica"/>
              </a:rPr>
              <a:t>desarrollo</a:t>
            </a:r>
            <a:r>
              <a:rPr sz="2600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600" i="1" dirty="0" err="1">
                <a:latin typeface="Helvetica"/>
                <a:ea typeface="Helvetica"/>
                <a:cs typeface="Helvetica"/>
                <a:sym typeface="Helvetica"/>
              </a:rPr>
              <a:t>óseo</a:t>
            </a:r>
            <a:r>
              <a:rPr sz="2600" i="1" dirty="0">
                <a:latin typeface="Helvetica"/>
                <a:ea typeface="Helvetica"/>
                <a:cs typeface="Helvetica"/>
                <a:sym typeface="Helvetica"/>
              </a:rPr>
              <a:t> fetal)</a:t>
            </a:r>
            <a:endParaRPr sz="2600" dirty="0">
              <a:latin typeface="Helvetica"/>
              <a:ea typeface="Helvetica"/>
              <a:cs typeface="Helvetica"/>
              <a:sym typeface="Helvetica"/>
            </a:endParaRPr>
          </a:p>
          <a:p>
            <a:pPr marL="457200" lvl="0" indent="-457200" algn="l">
              <a:lnSpc>
                <a:spcPct val="120000"/>
              </a:lnSpc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sz="3200" dirty="0">
              <a:latin typeface="Helvetica"/>
              <a:ea typeface="Helvetica"/>
              <a:cs typeface="Helvetica"/>
              <a:sym typeface="Helvetica"/>
            </a:endParaRPr>
          </a:p>
          <a:p>
            <a:pPr marL="457200" lvl="0" indent="-457200" algn="l">
              <a:lnSpc>
                <a:spcPct val="120000"/>
              </a:lnSpc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3200" dirty="0">
                <a:latin typeface="Helvetica"/>
                <a:ea typeface="Helvetica"/>
                <a:cs typeface="Helvetica"/>
                <a:sym typeface="Helvetica"/>
              </a:rPr>
              <a:t>	•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	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PreE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pt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con 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elevación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transaminasas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hepáticas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(AST, ALT), 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lactato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deshidrogenasa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(LDH) y 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ácido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úrico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podría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estar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progresando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a HELLP. </a:t>
            </a:r>
          </a:p>
          <a:p>
            <a:pPr marL="457200" lvl="0" indent="-457200" algn="l">
              <a:lnSpc>
                <a:spcPct val="120000"/>
              </a:lnSpc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sz="2800" dirty="0">
              <a:latin typeface="Helvetica"/>
              <a:ea typeface="Helvetica"/>
              <a:cs typeface="Helvetica"/>
              <a:sym typeface="Helvetica"/>
            </a:endParaRPr>
          </a:p>
          <a:p>
            <a:pPr marL="914400" lvl="0" indent="-914400" algn="l">
              <a:lnSpc>
                <a:spcPct val="120000"/>
              </a:lnSpc>
              <a:tabLst>
                <a:tab pos="596900" algn="l"/>
                <a:tab pos="914400" algn="l"/>
              </a:tabLst>
              <a:defRPr sz="1800">
                <a:solidFill>
                  <a:srgbClr val="000000"/>
                </a:solidFill>
              </a:defRPr>
            </a:pP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	•	</a:t>
            </a:r>
            <a:r>
              <a:rPr sz="2800" b="1" dirty="0">
                <a:latin typeface="Helvetica"/>
                <a:ea typeface="Helvetica"/>
                <a:cs typeface="Helvetica"/>
                <a:sym typeface="Helvetica"/>
              </a:rPr>
              <a:t>ALTOS: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AST, ALT, 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bilirrubina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y LDH.</a:t>
            </a:r>
            <a:endParaRPr sz="3200" dirty="0">
              <a:latin typeface="Helvetica"/>
              <a:ea typeface="Helvetica"/>
              <a:cs typeface="Helvetica"/>
              <a:sym typeface="Helvetica"/>
            </a:endParaRPr>
          </a:p>
          <a:p>
            <a:pPr marL="914400" lvl="0" indent="-914400" algn="l">
              <a:lnSpc>
                <a:spcPct val="120000"/>
              </a:lnSpc>
              <a:tabLst>
                <a:tab pos="596900" algn="l"/>
                <a:tab pos="914400" algn="l"/>
              </a:tabLst>
              <a:defRPr sz="1800">
                <a:solidFill>
                  <a:srgbClr val="000000"/>
                </a:solidFill>
              </a:defRPr>
            </a:pPr>
            <a:endParaRPr sz="3200" dirty="0">
              <a:latin typeface="Helvetica"/>
              <a:ea typeface="Helvetica"/>
              <a:cs typeface="Helvetica"/>
              <a:sym typeface="Helvetica"/>
            </a:endParaRPr>
          </a:p>
          <a:p>
            <a:pPr marL="914400" lvl="0" indent="-914400" algn="l">
              <a:lnSpc>
                <a:spcPct val="120000"/>
              </a:lnSpc>
              <a:tabLst>
                <a:tab pos="596900" algn="l"/>
                <a:tab pos="914400" algn="l"/>
              </a:tabLst>
              <a:defRPr sz="1800">
                <a:solidFill>
                  <a:srgbClr val="000000"/>
                </a:solidFill>
              </a:defRPr>
            </a:pP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	•	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Transaminasas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hepáticas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normalmente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 &gt; 500 U/L 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en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HELLP. (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Mucho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más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alto 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en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HELLP que 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en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preE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. 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PreE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puede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ver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solo un 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aumento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de 2 a 3 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veces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en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800" dirty="0" err="1">
                <a:latin typeface="Helvetica"/>
                <a:ea typeface="Helvetica"/>
                <a:cs typeface="Helvetica"/>
                <a:sym typeface="Helvetica"/>
              </a:rPr>
              <a:t>casos</a:t>
            </a:r>
            <a:r>
              <a:rPr sz="2800" dirty="0">
                <a:latin typeface="Helvetica"/>
                <a:ea typeface="Helvetica"/>
                <a:cs typeface="Helvetica"/>
                <a:sym typeface="Helvetica"/>
              </a:rPr>
              <a:t> graves)</a:t>
            </a:r>
          </a:p>
        </p:txBody>
      </p:sp>
      <p:sp>
        <p:nvSpPr>
          <p:cNvPr id="486" name="Shape 486"/>
          <p:cNvSpPr/>
          <p:nvPr/>
        </p:nvSpPr>
        <p:spPr>
          <a:xfrm>
            <a:off x="1103467" y="1256279"/>
            <a:ext cx="11458265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40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/>
            </a:pPr>
            <a:r>
              <a:rPr lang="en-US" sz="4000" b="1" dirty="0">
                <a:solidFill>
                  <a:srgbClr val="00B050"/>
                </a:solidFill>
              </a:rPr>
              <a:t> </a:t>
            </a:r>
            <a:r>
              <a:rPr sz="4000" b="1" dirty="0">
                <a:solidFill>
                  <a:srgbClr val="00B050"/>
                </a:solidFill>
              </a:rPr>
              <a:t>EL: Elevated Liver [</a:t>
            </a:r>
            <a:r>
              <a:rPr sz="4000" b="1" dirty="0" err="1">
                <a:solidFill>
                  <a:srgbClr val="00B050"/>
                </a:solidFill>
              </a:rPr>
              <a:t>hígado</a:t>
            </a:r>
            <a:r>
              <a:rPr sz="4000" b="1" dirty="0">
                <a:solidFill>
                  <a:srgbClr val="00B050"/>
                </a:solidFill>
              </a:rPr>
              <a:t> </a:t>
            </a:r>
            <a:r>
              <a:rPr sz="4000" b="1" dirty="0" err="1">
                <a:solidFill>
                  <a:srgbClr val="00B050"/>
                </a:solidFill>
              </a:rPr>
              <a:t>elevado</a:t>
            </a:r>
            <a:r>
              <a:rPr sz="4000" b="1" dirty="0">
                <a:solidFill>
                  <a:srgbClr val="00B050"/>
                </a:solidFill>
              </a:rPr>
              <a:t> (</a:t>
            </a:r>
            <a:r>
              <a:rPr sz="4000" b="1" dirty="0" err="1">
                <a:solidFill>
                  <a:srgbClr val="00B050"/>
                </a:solidFill>
              </a:rPr>
              <a:t>enzimas</a:t>
            </a:r>
            <a:r>
              <a:rPr sz="4000" b="1" dirty="0">
                <a:solidFill>
                  <a:srgbClr val="00B050"/>
                </a:solidFill>
              </a:rPr>
              <a:t>)] </a:t>
            </a:r>
          </a:p>
        </p:txBody>
      </p:sp>
      <p:sp>
        <p:nvSpPr>
          <p:cNvPr id="487" name="Shape 487"/>
          <p:cNvSpPr/>
          <p:nvPr/>
        </p:nvSpPr>
        <p:spPr>
          <a:xfrm>
            <a:off x="2558702" y="9230124"/>
            <a:ext cx="8547796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600" u="sng">
                <a:solidFill>
                  <a:srgbClr val="0000EE"/>
                </a:solidFill>
                <a:uFill>
                  <a:solidFill>
                    <a:srgbClr val="0000EE"/>
                  </a:solidFill>
                </a:uFill>
                <a:latin typeface="Helvetica"/>
                <a:ea typeface="Helvetica"/>
                <a:cs typeface="Helvetica"/>
                <a:sym typeface="Helvetica"/>
                <a:hlinkClick r:id="rId3"/>
              </a:defRPr>
            </a:lvl1pPr>
          </a:lstStyle>
          <a:p>
            <a:pPr lvl="0">
              <a:defRPr sz="1800" u="none">
                <a:solidFill>
                  <a:srgbClr val="000000"/>
                </a:solidFill>
                <a:uFillTx/>
              </a:defRPr>
            </a:pPr>
            <a:r>
              <a:rPr sz="1600" u="sng">
                <a:solidFill>
                  <a:srgbClr val="0000EE"/>
                </a:solidFill>
                <a:uFill>
                  <a:solidFill>
                    <a:srgbClr val="0000EE"/>
                  </a:solidFill>
                </a:uFill>
                <a:hlinkClick r:id="rId3"/>
              </a:rPr>
              <a:t>Preeclampsia‐induced Liver Dysfunction, HELLP syndrome, and acute fatty liver of pregnancy</a:t>
            </a:r>
          </a:p>
        </p:txBody>
      </p:sp>
    </p:spTree>
  </p:cSld>
  <p:clrMapOvr>
    <a:masterClrMapping/>
  </p:clrMapOvr>
  <p:transition spd="med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>
            <a:spLocks noGrp="1"/>
          </p:cNvSpPr>
          <p:nvPr>
            <p:ph type="title"/>
          </p:nvPr>
        </p:nvSpPr>
        <p:spPr>
          <a:xfrm>
            <a:off x="2044700" y="7741"/>
            <a:ext cx="9575800" cy="1123892"/>
          </a:xfrm>
          <a:prstGeom prst="rect">
            <a:avLst/>
          </a:prstGeom>
          <a:solidFill>
            <a:srgbClr val="8AA4A9"/>
          </a:solidFill>
        </p:spPr>
        <p:txBody>
          <a:bodyPr/>
          <a:lstStyle>
            <a:lvl1pPr defTabSz="448055">
              <a:tabLst>
                <a:tab pos="1460500" algn="l"/>
              </a:tabLst>
              <a:defRPr sz="6664">
                <a:solidFill>
                  <a:srgbClr val="FFFFFF"/>
                </a:solidFill>
                <a:effectLst>
                  <a:outerShdw blurRad="24892" dist="24892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664">
                <a:solidFill>
                  <a:srgbClr val="FFFFFF"/>
                </a:solidFill>
                <a:effectLst>
                  <a:outerShdw blurRad="24892" dist="24892" dir="2700000" rotWithShape="0">
                    <a:srgbClr val="FFFFFF">
                      <a:alpha val="50000"/>
                    </a:srgbClr>
                  </a:outerShdw>
                </a:effectLst>
              </a:rPr>
              <a:t>HELLP</a:t>
            </a:r>
          </a:p>
        </p:txBody>
      </p:sp>
      <p:sp>
        <p:nvSpPr>
          <p:cNvPr id="490" name="Shape 490"/>
          <p:cNvSpPr/>
          <p:nvPr/>
        </p:nvSpPr>
        <p:spPr>
          <a:xfrm>
            <a:off x="2044700" y="3743778"/>
            <a:ext cx="9575800" cy="11238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tabLst>
                <a:tab pos="1485900" algn="l"/>
              </a:tabLst>
              <a:defRPr b="1"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3000" b="1">
                <a:solidFill>
                  <a:srgbClr val="363929"/>
                </a:solidFill>
                <a:effectLst>
                  <a:outerShdw blurRad="25400" dist="25400" dir="2700000" rotWithShape="0">
                    <a:srgbClr val="FFFFFF">
                      <a:alpha val="50000"/>
                    </a:srgbClr>
                  </a:outerShdw>
                </a:effectLst>
              </a:rPr>
              <a:t>Hematoma de la cápsula de Glisson/cápsula hepática::</a:t>
            </a:r>
          </a:p>
        </p:txBody>
      </p:sp>
      <p:pic>
        <p:nvPicPr>
          <p:cNvPr id="491" name="Screen Shot 2023-06-27 at 9.08.48 PM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155911" y="4656254"/>
            <a:ext cx="5626205" cy="4606692"/>
          </a:xfrm>
          <a:prstGeom prst="rect">
            <a:avLst/>
          </a:prstGeom>
          <a:ln w="12700">
            <a:miter lim="400000"/>
          </a:ln>
        </p:spPr>
      </p:pic>
      <p:sp>
        <p:nvSpPr>
          <p:cNvPr id="492" name="Shape 492"/>
          <p:cNvSpPr/>
          <p:nvPr/>
        </p:nvSpPr>
        <p:spPr>
          <a:xfrm>
            <a:off x="1421130" y="9164213"/>
            <a:ext cx="4541485" cy="403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000">
                <a:solidFill>
                  <a:srgbClr val="363929"/>
                </a:solidFill>
              </a:rPr>
              <a:t>http://www.casereports.in/articles/6/1/Rupture-of-Subcapsular-Hematoma-of-Liver-in-Severe-Preeclampsia-with-HELLP-syndrome.html</a:t>
            </a:r>
          </a:p>
        </p:txBody>
      </p:sp>
      <p:pic>
        <p:nvPicPr>
          <p:cNvPr id="493" name="Screen Shot 2023-06-27 at 9.09.50 PM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6799782" y="4665447"/>
            <a:ext cx="5844037" cy="4022519"/>
          </a:xfrm>
          <a:prstGeom prst="rect">
            <a:avLst/>
          </a:prstGeom>
          <a:ln w="12700">
            <a:miter lim="400000"/>
          </a:ln>
        </p:spPr>
      </p:pic>
      <p:sp>
        <p:nvSpPr>
          <p:cNvPr id="494" name="Shape 494"/>
          <p:cNvSpPr/>
          <p:nvPr/>
        </p:nvSpPr>
        <p:spPr>
          <a:xfrm>
            <a:off x="7308339" y="8672011"/>
            <a:ext cx="5626205" cy="275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363929"/>
                </a:solidFill>
              </a:rPr>
              <a:t>https://www.degruyter.com/document/doi/10.1515/crpm-2013-0083/html</a:t>
            </a:r>
          </a:p>
        </p:txBody>
      </p:sp>
      <p:sp>
        <p:nvSpPr>
          <p:cNvPr id="495" name="Shape 495"/>
          <p:cNvSpPr/>
          <p:nvPr/>
        </p:nvSpPr>
        <p:spPr>
          <a:xfrm>
            <a:off x="959680" y="2234182"/>
            <a:ext cx="11745839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 b="1" u="sng" dirty="0">
                <a:latin typeface="Helvetica"/>
                <a:ea typeface="Helvetica"/>
                <a:cs typeface="Helvetica"/>
                <a:sym typeface="Helvetica"/>
              </a:rPr>
              <a:t>HELLP </a:t>
            </a:r>
            <a:r>
              <a:rPr sz="5000" b="1" u="sng" dirty="0" err="1">
                <a:latin typeface="Helvetica"/>
                <a:ea typeface="Helvetica"/>
                <a:cs typeface="Helvetica"/>
                <a:sym typeface="Helvetica"/>
              </a:rPr>
              <a:t>Complicación</a:t>
            </a:r>
            <a:r>
              <a:rPr sz="5000" b="1" u="sng" dirty="0">
                <a:latin typeface="Helvetica"/>
                <a:ea typeface="Helvetica"/>
                <a:cs typeface="Helvetica"/>
                <a:sym typeface="Helvetica"/>
              </a:rPr>
              <a:t> fatal del </a:t>
            </a:r>
            <a:r>
              <a:rPr sz="5000" b="1" u="sng" dirty="0" err="1">
                <a:latin typeface="Helvetica"/>
                <a:ea typeface="Helvetica"/>
                <a:cs typeface="Helvetica"/>
                <a:sym typeface="Helvetica"/>
              </a:rPr>
              <a:t>hígado</a:t>
            </a:r>
            <a:r>
              <a:rPr sz="5000" b="1" u="sng" dirty="0">
                <a:latin typeface="Helvetica"/>
                <a:ea typeface="Helvetica"/>
                <a:cs typeface="Helvetica"/>
                <a:sym typeface="Helvetica"/>
              </a:rPr>
              <a:t>:</a:t>
            </a:r>
            <a:endParaRPr sz="5000" b="1" u="sng" dirty="0">
              <a:solidFill>
                <a:srgbClr val="C82506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 b="1" i="1" u="sng" dirty="0" err="1">
                <a:latin typeface="Helvetica"/>
                <a:ea typeface="Helvetica"/>
                <a:cs typeface="Helvetica"/>
                <a:sym typeface="Helvetica"/>
              </a:rPr>
              <a:t>Ruptura</a:t>
            </a:r>
            <a:r>
              <a:rPr sz="5000" b="1" u="sng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de la </a:t>
            </a:r>
            <a:r>
              <a:rPr sz="5000" b="1" u="sng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cápsula</a:t>
            </a:r>
            <a:r>
              <a:rPr sz="5000" b="1" u="sng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de Glisson</a:t>
            </a:r>
          </a:p>
        </p:txBody>
      </p:sp>
      <p:sp>
        <p:nvSpPr>
          <p:cNvPr id="496" name="Shape 496"/>
          <p:cNvSpPr/>
          <p:nvPr/>
        </p:nvSpPr>
        <p:spPr>
          <a:xfrm>
            <a:off x="1159245" y="1298468"/>
            <a:ext cx="11458265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40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/>
            </a:pPr>
            <a:r>
              <a:rPr lang="en-US" sz="4000" b="1" dirty="0">
                <a:solidFill>
                  <a:srgbClr val="00B050"/>
                </a:solidFill>
              </a:rPr>
              <a:t> </a:t>
            </a:r>
            <a:r>
              <a:rPr sz="4000" b="1" dirty="0">
                <a:solidFill>
                  <a:srgbClr val="00B050"/>
                </a:solidFill>
              </a:rPr>
              <a:t>EL: Elevated Liver [</a:t>
            </a:r>
            <a:r>
              <a:rPr sz="4000" b="1" dirty="0" err="1">
                <a:solidFill>
                  <a:srgbClr val="00B050"/>
                </a:solidFill>
              </a:rPr>
              <a:t>hígado</a:t>
            </a:r>
            <a:r>
              <a:rPr sz="4000" b="1" dirty="0">
                <a:solidFill>
                  <a:srgbClr val="00B050"/>
                </a:solidFill>
              </a:rPr>
              <a:t> </a:t>
            </a:r>
            <a:r>
              <a:rPr sz="4000" b="1" dirty="0" err="1">
                <a:solidFill>
                  <a:srgbClr val="00B050"/>
                </a:solidFill>
              </a:rPr>
              <a:t>elevado</a:t>
            </a:r>
            <a:r>
              <a:rPr sz="4000" b="1" dirty="0">
                <a:solidFill>
                  <a:srgbClr val="00B050"/>
                </a:solidFill>
              </a:rPr>
              <a:t> (</a:t>
            </a:r>
            <a:r>
              <a:rPr sz="4000" b="1" dirty="0" err="1">
                <a:solidFill>
                  <a:srgbClr val="00B050"/>
                </a:solidFill>
              </a:rPr>
              <a:t>enzimas</a:t>
            </a:r>
            <a:r>
              <a:rPr sz="4000" b="1" dirty="0">
                <a:solidFill>
                  <a:srgbClr val="00B050"/>
                </a:solidFill>
              </a:rPr>
              <a:t>)] </a:t>
            </a:r>
          </a:p>
        </p:txBody>
      </p:sp>
    </p:spTree>
  </p:cSld>
  <p:clrMapOvr>
    <a:masterClrMapping/>
  </p:clrMapOvr>
  <p:transition spd="med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Shape 498"/>
          <p:cNvSpPr>
            <a:spLocks noGrp="1"/>
          </p:cNvSpPr>
          <p:nvPr>
            <p:ph type="title"/>
          </p:nvPr>
        </p:nvSpPr>
        <p:spPr>
          <a:xfrm>
            <a:off x="2044700" y="31477"/>
            <a:ext cx="9575800" cy="1123891"/>
          </a:xfrm>
          <a:prstGeom prst="rect">
            <a:avLst/>
          </a:prstGeom>
          <a:solidFill>
            <a:srgbClr val="8AA4A9"/>
          </a:solidFill>
        </p:spPr>
        <p:txBody>
          <a:bodyPr/>
          <a:lstStyle>
            <a:lvl1pPr defTabSz="448055">
              <a:tabLst>
                <a:tab pos="1460500" algn="l"/>
              </a:tabLst>
              <a:defRPr sz="6664">
                <a:solidFill>
                  <a:srgbClr val="FFFFFF"/>
                </a:solidFill>
                <a:effectLst>
                  <a:outerShdw blurRad="24892" dist="24892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664">
                <a:solidFill>
                  <a:srgbClr val="FFFFFF"/>
                </a:solidFill>
                <a:effectLst>
                  <a:outerShdw blurRad="24892" dist="24892" dir="2700000" rotWithShape="0">
                    <a:srgbClr val="FFFFFF">
                      <a:alpha val="50000"/>
                    </a:srgbClr>
                  </a:outerShdw>
                </a:effectLst>
              </a:rPr>
              <a:t>HELLP</a:t>
            </a:r>
          </a:p>
        </p:txBody>
      </p:sp>
      <p:sp>
        <p:nvSpPr>
          <p:cNvPr id="499" name="Shape 499"/>
          <p:cNvSpPr/>
          <p:nvPr/>
        </p:nvSpPr>
        <p:spPr>
          <a:xfrm>
            <a:off x="779326" y="2092160"/>
            <a:ext cx="12106547" cy="6708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0" algn="l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endParaRPr sz="2800" dirty="0">
              <a:latin typeface="Helvetica"/>
              <a:ea typeface="Helvetica"/>
              <a:cs typeface="Helvetica"/>
              <a:sym typeface="Helvetica"/>
            </a:endParaRPr>
          </a:p>
          <a:p>
            <a:pPr marL="368617" lvl="0" indent="-368617" algn="l">
              <a:lnSpc>
                <a:spcPct val="150000"/>
              </a:lnSpc>
              <a:buSzPct val="3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2900" dirty="0" err="1">
                <a:latin typeface="Helvetica"/>
                <a:ea typeface="Helvetica"/>
                <a:cs typeface="Helvetica"/>
                <a:sym typeface="Helvetica"/>
              </a:rPr>
              <a:t>Trombocitopenia</a:t>
            </a:r>
            <a:r>
              <a:rPr sz="2900" dirty="0">
                <a:latin typeface="Helvetica"/>
                <a:ea typeface="Helvetica"/>
                <a:cs typeface="Helvetica"/>
                <a:sym typeface="Helvetica"/>
              </a:rPr>
              <a:t> por </a:t>
            </a:r>
            <a:r>
              <a:rPr sz="2900" dirty="0" err="1">
                <a:latin typeface="Helvetica"/>
                <a:ea typeface="Helvetica"/>
                <a:cs typeface="Helvetica"/>
                <a:sym typeface="Helvetica"/>
              </a:rPr>
              <a:t>activación</a:t>
            </a:r>
            <a:r>
              <a:rPr sz="2900" dirty="0">
                <a:latin typeface="Helvetica"/>
                <a:ea typeface="Helvetica"/>
                <a:cs typeface="Helvetica"/>
                <a:sym typeface="Helvetica"/>
              </a:rPr>
              <a:t> y </a:t>
            </a:r>
            <a:r>
              <a:rPr sz="2900" dirty="0" err="1">
                <a:latin typeface="Helvetica"/>
                <a:ea typeface="Helvetica"/>
                <a:cs typeface="Helvetica"/>
                <a:sym typeface="Helvetica"/>
              </a:rPr>
              <a:t>consumo</a:t>
            </a:r>
            <a:r>
              <a:rPr sz="2900" dirty="0">
                <a:latin typeface="Helvetica"/>
                <a:ea typeface="Helvetica"/>
                <a:cs typeface="Helvetica"/>
                <a:sym typeface="Helvetica"/>
              </a:rPr>
              <a:t> de PLT </a:t>
            </a:r>
            <a:r>
              <a:rPr sz="2900" dirty="0" err="1">
                <a:latin typeface="Helvetica"/>
                <a:ea typeface="Helvetica"/>
                <a:cs typeface="Helvetica"/>
                <a:sym typeface="Helvetica"/>
              </a:rPr>
              <a:t>secundaria</a:t>
            </a:r>
            <a:r>
              <a:rPr sz="2900" dirty="0">
                <a:latin typeface="Helvetica"/>
                <a:ea typeface="Helvetica"/>
                <a:cs typeface="Helvetica"/>
                <a:sym typeface="Helvetica"/>
              </a:rPr>
              <a:t> a </a:t>
            </a:r>
            <a:r>
              <a:rPr sz="2900" dirty="0" err="1">
                <a:latin typeface="Helvetica"/>
                <a:ea typeface="Helvetica"/>
                <a:cs typeface="Helvetica"/>
                <a:sym typeface="Helvetica"/>
              </a:rPr>
              <a:t>inflamación</a:t>
            </a:r>
            <a:r>
              <a:rPr sz="2900" dirty="0">
                <a:latin typeface="Helvetica"/>
                <a:ea typeface="Helvetica"/>
                <a:cs typeface="Helvetica"/>
                <a:sym typeface="Helvetica"/>
              </a:rPr>
              <a:t> que </a:t>
            </a:r>
            <a:r>
              <a:rPr sz="2900" dirty="0" err="1">
                <a:latin typeface="Helvetica"/>
                <a:ea typeface="Helvetica"/>
                <a:cs typeface="Helvetica"/>
                <a:sym typeface="Helvetica"/>
              </a:rPr>
              <a:t>activa</a:t>
            </a:r>
            <a:r>
              <a:rPr sz="2900" dirty="0">
                <a:latin typeface="Helvetica"/>
                <a:ea typeface="Helvetica"/>
                <a:cs typeface="Helvetica"/>
                <a:sym typeface="Helvetica"/>
              </a:rPr>
              <a:t> la </a:t>
            </a:r>
            <a:r>
              <a:rPr sz="2900" dirty="0" err="1">
                <a:latin typeface="Helvetica"/>
                <a:ea typeface="Helvetica"/>
                <a:cs typeface="Helvetica"/>
                <a:sym typeface="Helvetica"/>
              </a:rPr>
              <a:t>cascada</a:t>
            </a:r>
            <a:r>
              <a:rPr sz="2900" dirty="0"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sz="2900" dirty="0" err="1">
                <a:latin typeface="Helvetica"/>
                <a:ea typeface="Helvetica"/>
                <a:cs typeface="Helvetica"/>
                <a:sym typeface="Helvetica"/>
              </a:rPr>
              <a:t>coagulación</a:t>
            </a:r>
            <a:r>
              <a:rPr sz="29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900" dirty="0" err="1">
                <a:latin typeface="Helvetica"/>
                <a:ea typeface="Helvetica"/>
                <a:cs typeface="Helvetica"/>
                <a:sym typeface="Helvetica"/>
              </a:rPr>
              <a:t>en</a:t>
            </a:r>
            <a:r>
              <a:rPr sz="29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900" dirty="0" err="1">
                <a:latin typeface="Helvetica"/>
                <a:ea typeface="Helvetica"/>
                <a:cs typeface="Helvetica"/>
                <a:sym typeface="Helvetica"/>
              </a:rPr>
              <a:t>todo</a:t>
            </a:r>
            <a:r>
              <a:rPr sz="2900" dirty="0">
                <a:latin typeface="Helvetica"/>
                <a:ea typeface="Helvetica"/>
                <a:cs typeface="Helvetica"/>
                <a:sym typeface="Helvetica"/>
              </a:rPr>
              <a:t> el </a:t>
            </a:r>
            <a:r>
              <a:rPr sz="2900" dirty="0" err="1">
                <a:latin typeface="Helvetica"/>
                <a:ea typeface="Helvetica"/>
                <a:cs typeface="Helvetica"/>
                <a:sym typeface="Helvetica"/>
              </a:rPr>
              <a:t>cuerpo</a:t>
            </a:r>
            <a:r>
              <a:rPr sz="2900" dirty="0">
                <a:latin typeface="Helvetica"/>
                <a:ea typeface="Helvetica"/>
                <a:cs typeface="Helvetica"/>
                <a:sym typeface="Helvetica"/>
              </a:rPr>
              <a:t>.</a:t>
            </a:r>
          </a:p>
          <a:p>
            <a:pPr marL="457200" lvl="1" indent="-228600" algn="l">
              <a:lnSpc>
                <a:spcPct val="150000"/>
              </a:lnSpc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900" dirty="0">
                <a:latin typeface="Helvetica"/>
                <a:ea typeface="Helvetica"/>
                <a:cs typeface="Helvetica"/>
                <a:sym typeface="Helvetica"/>
              </a:rPr>
              <a:t>	•	A menudo no </a:t>
            </a:r>
            <a:r>
              <a:rPr sz="2900" dirty="0" err="1">
                <a:latin typeface="Helvetica"/>
                <a:ea typeface="Helvetica"/>
                <a:cs typeface="Helvetica"/>
                <a:sym typeface="Helvetica"/>
              </a:rPr>
              <a:t>puede</a:t>
            </a:r>
            <a:r>
              <a:rPr sz="29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900" dirty="0" err="1">
                <a:latin typeface="Helvetica"/>
                <a:ea typeface="Helvetica"/>
                <a:cs typeface="Helvetica"/>
                <a:sym typeface="Helvetica"/>
              </a:rPr>
              <a:t>tener</a:t>
            </a:r>
            <a:r>
              <a:rPr sz="29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900" dirty="0" err="1">
                <a:latin typeface="Helvetica"/>
                <a:ea typeface="Helvetica"/>
                <a:cs typeface="Helvetica"/>
                <a:sym typeface="Helvetica"/>
              </a:rPr>
              <a:t>neuroaxial</a:t>
            </a:r>
            <a:r>
              <a:rPr sz="2900" dirty="0">
                <a:latin typeface="Helvetica"/>
                <a:ea typeface="Helvetica"/>
                <a:cs typeface="Helvetica"/>
                <a:sym typeface="Helvetica"/>
              </a:rPr>
              <a:t> (PLT &lt; 70.000/mm3)</a:t>
            </a:r>
          </a:p>
          <a:p>
            <a:pPr marL="1460817" lvl="2" indent="-368617" algn="l">
              <a:lnSpc>
                <a:spcPct val="15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900" b="1" i="1" dirty="0" err="1">
                <a:latin typeface="Helvetica"/>
                <a:ea typeface="Helvetica"/>
                <a:cs typeface="Helvetica"/>
                <a:sym typeface="Helvetica"/>
              </a:rPr>
              <a:t>Asi</a:t>
            </a:r>
            <a:r>
              <a:rPr sz="2900" b="1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900" b="1" i="1" dirty="0" err="1">
                <a:latin typeface="Helvetica"/>
                <a:ea typeface="Helvetica"/>
                <a:cs typeface="Helvetica"/>
                <a:sym typeface="Helvetica"/>
              </a:rPr>
              <a:t>generalmente</a:t>
            </a:r>
            <a:r>
              <a:rPr sz="2900" b="1" i="1" dirty="0">
                <a:latin typeface="Helvetica"/>
                <a:ea typeface="Helvetica"/>
                <a:cs typeface="Helvetica"/>
                <a:sym typeface="Helvetica"/>
              </a:rPr>
              <a:t>, la AG es el </a:t>
            </a:r>
            <a:r>
              <a:rPr sz="2900" b="1" i="1" dirty="0" err="1">
                <a:latin typeface="Helvetica"/>
                <a:ea typeface="Helvetica"/>
                <a:cs typeface="Helvetica"/>
                <a:sym typeface="Helvetica"/>
              </a:rPr>
              <a:t>único</a:t>
            </a:r>
            <a:r>
              <a:rPr sz="2900" b="1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900" b="1" i="1" dirty="0" err="1">
                <a:latin typeface="Helvetica"/>
                <a:ea typeface="Helvetica"/>
                <a:cs typeface="Helvetica"/>
                <a:sym typeface="Helvetica"/>
              </a:rPr>
              <a:t>método</a:t>
            </a:r>
            <a:r>
              <a:rPr sz="2900" b="1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900" b="1" i="1" dirty="0" err="1">
                <a:latin typeface="Helvetica"/>
                <a:ea typeface="Helvetica"/>
                <a:cs typeface="Helvetica"/>
                <a:sym typeface="Helvetica"/>
              </a:rPr>
              <a:t>seguro</a:t>
            </a:r>
            <a:r>
              <a:rPr sz="2900" b="1" i="1" dirty="0">
                <a:latin typeface="Helvetica"/>
                <a:ea typeface="Helvetica"/>
                <a:cs typeface="Helvetica"/>
                <a:sym typeface="Helvetica"/>
              </a:rPr>
              <a:t> para la </a:t>
            </a:r>
            <a:r>
              <a:rPr sz="2900" b="1" i="1" dirty="0" err="1">
                <a:latin typeface="Helvetica"/>
                <a:ea typeface="Helvetica"/>
                <a:cs typeface="Helvetica"/>
                <a:sym typeface="Helvetica"/>
              </a:rPr>
              <a:t>cesárea</a:t>
            </a:r>
            <a:r>
              <a:rPr sz="2900" b="1" i="1" dirty="0">
                <a:latin typeface="Helvetica"/>
                <a:ea typeface="Helvetica"/>
                <a:cs typeface="Helvetica"/>
                <a:sym typeface="Helvetica"/>
              </a:rPr>
              <a:t>.</a:t>
            </a:r>
          </a:p>
          <a:p>
            <a:pPr marL="1460817" lvl="2" indent="-368617" algn="l">
              <a:lnSpc>
                <a:spcPct val="150000"/>
              </a:lnSpc>
              <a:buSzPct val="35000"/>
              <a:buBlip>
                <a:blip r:embed="rId2"/>
              </a:buBlip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lang="es-ES" sz="2900" b="1" dirty="0">
                <a:solidFill>
                  <a:srgbClr val="FF0000"/>
                </a:solidFill>
                <a:latin typeface="Helvetica" pitchFamily="2" charset="0"/>
              </a:rPr>
              <a:t>Las vías respiratorias pueden estar MUY </a:t>
            </a:r>
            <a:r>
              <a:rPr lang="en-US" sz="2900" b="1" dirty="0" err="1">
                <a:solidFill>
                  <a:srgbClr val="FF0000"/>
                </a:solidFill>
                <a:latin typeface="Helvetica" pitchFamily="2" charset="0"/>
              </a:rPr>
              <a:t>edematizada</a:t>
            </a:r>
            <a:endParaRPr sz="2900" b="1" dirty="0">
              <a:solidFill>
                <a:srgbClr val="FF0000"/>
              </a:solidFill>
              <a:latin typeface="Helvetica" pitchFamily="2" charset="0"/>
              <a:ea typeface="Helvetica"/>
              <a:cs typeface="Helvetica"/>
              <a:sym typeface="Helvetica"/>
            </a:endParaRPr>
          </a:p>
          <a:p>
            <a:pPr marL="2553017" lvl="4" indent="-368617" algn="l">
              <a:lnSpc>
                <a:spcPct val="150000"/>
              </a:lnSpc>
              <a:buSzPct val="35000"/>
              <a:buBlip>
                <a:blip r:embed="rId2"/>
              </a:buBlip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lang="es-ES" sz="2900" dirty="0">
                <a:latin typeface="Helvetica" pitchFamily="2" charset="0"/>
              </a:rPr>
              <a:t>Mayor probabilidad </a:t>
            </a:r>
            <a:r>
              <a:rPr lang="en-US" sz="2900" dirty="0">
                <a:latin typeface="Helvetica" pitchFamily="2" charset="0"/>
              </a:rPr>
              <a:t>de edema de </a:t>
            </a:r>
            <a:r>
              <a:rPr lang="en-US" sz="2900" dirty="0" err="1">
                <a:latin typeface="Helvetica" pitchFamily="2" charset="0"/>
              </a:rPr>
              <a:t>mucosas</a:t>
            </a:r>
            <a:r>
              <a:rPr lang="en-US" sz="2900" dirty="0">
                <a:latin typeface="Helvetica" pitchFamily="2" charset="0"/>
              </a:rPr>
              <a:t> y </a:t>
            </a:r>
            <a:r>
              <a:rPr lang="en-US" sz="2900" dirty="0" err="1">
                <a:latin typeface="Helvetica" pitchFamily="2" charset="0"/>
              </a:rPr>
              <a:t>sangrado</a:t>
            </a:r>
            <a:r>
              <a:rPr lang="en-US" sz="2900" dirty="0">
                <a:latin typeface="Helvetica" pitchFamily="2" charset="0"/>
              </a:rPr>
              <a:t>.</a:t>
            </a:r>
            <a:endParaRPr sz="2900" dirty="0">
              <a:latin typeface="Helvetica" pitchFamily="2" charset="0"/>
              <a:ea typeface="Helvetica"/>
              <a:cs typeface="Helvetica"/>
              <a:sym typeface="Helvetica"/>
            </a:endParaRPr>
          </a:p>
          <a:p>
            <a:pPr marL="1460817" lvl="2" indent="-368617" algn="l">
              <a:lnSpc>
                <a:spcPct val="150000"/>
              </a:lnSpc>
              <a:buSzPct val="35000"/>
              <a:buBlip>
                <a:blip r:embed="rId2"/>
              </a:buBlip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lang="es-ES" sz="2900" b="1" dirty="0">
                <a:solidFill>
                  <a:srgbClr val="FF0000"/>
                </a:solidFill>
                <a:latin typeface="Helvetica" pitchFamily="2" charset="0"/>
              </a:rPr>
              <a:t>Intubación y</a:t>
            </a:r>
            <a:r>
              <a:rPr lang="es-ES" sz="2900" b="1" u="sng" dirty="0">
                <a:solidFill>
                  <a:srgbClr val="FF0000"/>
                </a:solidFill>
                <a:latin typeface="Helvetica" pitchFamily="2" charset="0"/>
              </a:rPr>
              <a:t> </a:t>
            </a:r>
            <a:r>
              <a:rPr lang="es-ES" sz="2900" b="1" u="sng" dirty="0" err="1">
                <a:solidFill>
                  <a:srgbClr val="FF0000"/>
                </a:solidFill>
                <a:latin typeface="Helvetica" pitchFamily="2" charset="0"/>
              </a:rPr>
              <a:t>extubación</a:t>
            </a:r>
            <a:r>
              <a:rPr lang="es-ES" sz="2900" b="1" dirty="0">
                <a:solidFill>
                  <a:srgbClr val="FF0000"/>
                </a:solidFill>
                <a:latin typeface="Helvetica" pitchFamily="2" charset="0"/>
              </a:rPr>
              <a:t> CUIDADOSA**</a:t>
            </a:r>
          </a:p>
          <a:p>
            <a:pPr marL="1460817" lvl="6" indent="-368617" algn="l">
              <a:lnSpc>
                <a:spcPct val="150000"/>
              </a:lnSpc>
              <a:buSzPct val="35000"/>
              <a:buBlip>
                <a:blip r:embed="rId2"/>
              </a:buBlip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lang="en-US" sz="2900" b="1" dirty="0">
                <a:highlight>
                  <a:srgbClr val="FFFF00"/>
                </a:highlight>
                <a:latin typeface="Helvetica" pitchFamily="2" charset="0"/>
                <a:ea typeface="Helvetica"/>
                <a:cs typeface="Helvetica"/>
                <a:sym typeface="Helvetica"/>
              </a:rPr>
              <a:t>*** </a:t>
            </a:r>
            <a:r>
              <a:rPr lang="es-ES" sz="2900" b="1" dirty="0" err="1">
                <a:highlight>
                  <a:srgbClr val="FFFF00"/>
                </a:highlight>
                <a:latin typeface="Helvetica" pitchFamily="2" charset="0"/>
              </a:rPr>
              <a:t>Extubar</a:t>
            </a:r>
            <a:r>
              <a:rPr lang="es-ES" sz="2900" b="1" dirty="0">
                <a:highlight>
                  <a:srgbClr val="FFFF00"/>
                </a:highlight>
                <a:latin typeface="Helvetica" pitchFamily="2" charset="0"/>
              </a:rPr>
              <a:t> completamente despierta</a:t>
            </a:r>
            <a:endParaRPr lang="en-US" sz="2900" b="1" dirty="0">
              <a:highlight>
                <a:srgbClr val="FFFF00"/>
              </a:highlight>
              <a:latin typeface="Helvetica" pitchFamily="2" charset="0"/>
              <a:ea typeface="Helvetica"/>
              <a:cs typeface="Helvetica"/>
              <a:sym typeface="Helvetica"/>
            </a:endParaRPr>
          </a:p>
        </p:txBody>
      </p:sp>
      <p:sp>
        <p:nvSpPr>
          <p:cNvPr id="500" name="Shape 500"/>
          <p:cNvSpPr/>
          <p:nvPr/>
        </p:nvSpPr>
        <p:spPr>
          <a:xfrm>
            <a:off x="4222055" y="9342381"/>
            <a:ext cx="456069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600" u="sng">
                <a:solidFill>
                  <a:srgbClr val="0000EE"/>
                </a:solidFill>
                <a:uFill>
                  <a:solidFill>
                    <a:srgbClr val="0000EE"/>
                  </a:solidFill>
                </a:uFill>
                <a:latin typeface="Helvetica"/>
                <a:ea typeface="Helvetica"/>
                <a:cs typeface="Helvetica"/>
                <a:sym typeface="Helvetica"/>
                <a:hlinkClick r:id="rId3"/>
              </a:defRPr>
            </a:lvl1pPr>
          </a:lstStyle>
          <a:p>
            <a:pPr lvl="0">
              <a:defRPr sz="1800" u="none">
                <a:solidFill>
                  <a:srgbClr val="000000"/>
                </a:solidFill>
                <a:uFillTx/>
              </a:defRPr>
            </a:pPr>
            <a:r>
              <a:rPr sz="1600" u="sng">
                <a:solidFill>
                  <a:srgbClr val="0000EE"/>
                </a:solidFill>
                <a:uFill>
                  <a:solidFill>
                    <a:srgbClr val="0000EE"/>
                  </a:solidFill>
                </a:uFill>
                <a:hlinkClick r:id="rId3"/>
              </a:rPr>
              <a:t>HELLP Syndrome – StatPearls – NCBI Bookshelf</a:t>
            </a:r>
          </a:p>
        </p:txBody>
      </p:sp>
      <p:sp>
        <p:nvSpPr>
          <p:cNvPr id="501" name="Shape 501"/>
          <p:cNvSpPr/>
          <p:nvPr/>
        </p:nvSpPr>
        <p:spPr>
          <a:xfrm>
            <a:off x="1834330" y="1277515"/>
            <a:ext cx="10179069" cy="6924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45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/>
            </a:pPr>
            <a:r>
              <a:rPr lang="en-US" sz="4500" b="1" dirty="0">
                <a:solidFill>
                  <a:srgbClr val="E86E8E"/>
                </a:solidFill>
              </a:rPr>
              <a:t> </a:t>
            </a:r>
            <a:r>
              <a:rPr sz="4500" b="1" dirty="0">
                <a:solidFill>
                  <a:srgbClr val="E86E8E"/>
                </a:solidFill>
              </a:rPr>
              <a:t>LP: Low PLT = TROMBOCITOPENIA </a:t>
            </a:r>
          </a:p>
        </p:txBody>
      </p:sp>
    </p:spTree>
  </p:cSld>
  <p:clrMapOvr>
    <a:masterClrMapping/>
  </p:clrMapOvr>
  <p:transition spd="med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Shape 508"/>
          <p:cNvSpPr>
            <a:spLocks noGrp="1"/>
          </p:cNvSpPr>
          <p:nvPr>
            <p:ph type="title"/>
          </p:nvPr>
        </p:nvSpPr>
        <p:spPr>
          <a:xfrm>
            <a:off x="2044700" y="31477"/>
            <a:ext cx="9575800" cy="1123891"/>
          </a:xfrm>
          <a:prstGeom prst="rect">
            <a:avLst/>
          </a:prstGeom>
          <a:solidFill>
            <a:srgbClr val="8AA4A9"/>
          </a:solidFill>
        </p:spPr>
        <p:txBody>
          <a:bodyPr/>
          <a:lstStyle>
            <a:lvl1pPr defTabSz="448055">
              <a:tabLst>
                <a:tab pos="1460500" algn="l"/>
              </a:tabLst>
              <a:defRPr sz="6664">
                <a:solidFill>
                  <a:srgbClr val="FFFFFF"/>
                </a:solidFill>
                <a:effectLst>
                  <a:outerShdw blurRad="24892" dist="24892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664">
                <a:solidFill>
                  <a:srgbClr val="FFFFFF"/>
                </a:solidFill>
                <a:effectLst>
                  <a:outerShdw blurRad="24892" dist="24892" dir="2700000" rotWithShape="0">
                    <a:srgbClr val="FFFFFF">
                      <a:alpha val="50000"/>
                    </a:srgbClr>
                  </a:outerShdw>
                </a:effectLst>
              </a:rPr>
              <a:t>HELLP</a:t>
            </a:r>
          </a:p>
        </p:txBody>
      </p:sp>
      <p:sp>
        <p:nvSpPr>
          <p:cNvPr id="509" name="Shape 509"/>
          <p:cNvSpPr/>
          <p:nvPr/>
        </p:nvSpPr>
        <p:spPr>
          <a:xfrm>
            <a:off x="637953" y="1978158"/>
            <a:ext cx="11999988" cy="7372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57200" lvl="0" indent="-457200">
              <a:lnSpc>
                <a:spcPct val="120000"/>
              </a:lnSpc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500" b="1" dirty="0">
                <a:latin typeface="Helvetica"/>
                <a:ea typeface="Helvetica"/>
                <a:cs typeface="Helvetica"/>
                <a:sym typeface="Helvetica"/>
              </a:rPr>
              <a:t>	</a:t>
            </a:r>
            <a:r>
              <a:rPr sz="2500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Por lo general, no son </a:t>
            </a:r>
            <a:r>
              <a:rPr sz="2500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candidatos</a:t>
            </a:r>
            <a:r>
              <a:rPr sz="2500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para </a:t>
            </a:r>
            <a:r>
              <a:rPr sz="2500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anestesia</a:t>
            </a:r>
            <a:r>
              <a:rPr sz="2500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neuroaxial</a:t>
            </a:r>
            <a:r>
              <a:rPr sz="2500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, y </a:t>
            </a:r>
            <a:r>
              <a:rPr sz="2500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necesitarían</a:t>
            </a:r>
            <a:r>
              <a:rPr sz="2500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una AG para una </a:t>
            </a:r>
            <a:r>
              <a:rPr sz="2500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cesárea</a:t>
            </a:r>
            <a:endParaRPr sz="2500" b="1" i="1" u="sng" dirty="0">
              <a:latin typeface="Helvetica"/>
              <a:ea typeface="Helvetica"/>
              <a:cs typeface="Helvetica"/>
              <a:sym typeface="Helvetica"/>
            </a:endParaRPr>
          </a:p>
          <a:p>
            <a:pPr marL="764540" lvl="1" indent="-218440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300" b="1" dirty="0">
                <a:latin typeface="Helvetica"/>
                <a:ea typeface="Helvetica"/>
                <a:cs typeface="Helvetica"/>
                <a:sym typeface="Helvetica"/>
              </a:rPr>
              <a:t>La </a:t>
            </a:r>
            <a:r>
              <a:rPr sz="2300" b="1" dirty="0" err="1">
                <a:latin typeface="Helvetica"/>
                <a:ea typeface="Helvetica"/>
                <a:cs typeface="Helvetica"/>
                <a:sym typeface="Helvetica"/>
              </a:rPr>
              <a:t>disfunción</a:t>
            </a:r>
            <a:r>
              <a:rPr sz="2300" b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b="1" dirty="0" err="1">
                <a:latin typeface="Helvetica"/>
                <a:ea typeface="Helvetica"/>
                <a:cs typeface="Helvetica"/>
                <a:sym typeface="Helvetica"/>
              </a:rPr>
              <a:t>hepática</a:t>
            </a:r>
            <a:r>
              <a:rPr sz="2300" b="1" dirty="0">
                <a:latin typeface="Helvetica"/>
                <a:ea typeface="Helvetica"/>
                <a:cs typeface="Helvetica"/>
                <a:sym typeface="Helvetica"/>
              </a:rPr>
              <a:t> y la </a:t>
            </a:r>
            <a:r>
              <a:rPr sz="2300" b="1" dirty="0" err="1">
                <a:latin typeface="Helvetica"/>
                <a:ea typeface="Helvetica"/>
                <a:cs typeface="Helvetica"/>
                <a:sym typeface="Helvetica"/>
              </a:rPr>
              <a:t>trombocitopenia</a:t>
            </a:r>
            <a:r>
              <a:rPr sz="2300" b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b="1" dirty="0" err="1">
                <a:latin typeface="Helvetica"/>
                <a:ea typeface="Helvetica"/>
                <a:cs typeface="Helvetica"/>
                <a:sym typeface="Helvetica"/>
              </a:rPr>
              <a:t>continúan</a:t>
            </a:r>
            <a:r>
              <a:rPr sz="2300" b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b="1" dirty="0" err="1">
                <a:latin typeface="Helvetica"/>
                <a:ea typeface="Helvetica"/>
                <a:cs typeface="Helvetica"/>
                <a:sym typeface="Helvetica"/>
              </a:rPr>
              <a:t>empeorando</a:t>
            </a:r>
            <a:r>
              <a:rPr sz="2300" b="1" dirty="0">
                <a:latin typeface="Helvetica"/>
                <a:ea typeface="Helvetica"/>
                <a:cs typeface="Helvetica"/>
                <a:sym typeface="Helvetica"/>
              </a:rPr>
              <a:t> hasta el </a:t>
            </a:r>
            <a:r>
              <a:rPr sz="2300" b="1" dirty="0" err="1">
                <a:latin typeface="Helvetica"/>
                <a:ea typeface="Helvetica"/>
                <a:cs typeface="Helvetica"/>
                <a:sym typeface="Helvetica"/>
              </a:rPr>
              <a:t>parto</a:t>
            </a:r>
            <a:r>
              <a:rPr sz="2300" b="1" dirty="0">
                <a:latin typeface="Helvetica"/>
                <a:ea typeface="Helvetica"/>
                <a:cs typeface="Helvetica"/>
                <a:sym typeface="Helvetica"/>
              </a:rPr>
              <a:t>.</a:t>
            </a:r>
          </a:p>
          <a:p>
            <a:pPr marL="764540" lvl="1" indent="-218440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300" b="1" dirty="0" err="1">
                <a:latin typeface="Helvetica"/>
                <a:ea typeface="Helvetica"/>
                <a:cs typeface="Helvetica"/>
                <a:sym typeface="Helvetica"/>
              </a:rPr>
              <a:t>Caída</a:t>
            </a:r>
            <a:r>
              <a:rPr sz="2300" b="1" dirty="0">
                <a:latin typeface="Helvetica"/>
                <a:ea typeface="Helvetica"/>
                <a:cs typeface="Helvetica"/>
                <a:sym typeface="Helvetica"/>
              </a:rPr>
              <a:t> RÁPIDA y continua de PLT.</a:t>
            </a:r>
          </a:p>
          <a:p>
            <a:pPr marL="764540" lvl="1" indent="-218440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sz="2300" b="1" dirty="0">
              <a:latin typeface="Helvetica"/>
              <a:ea typeface="Helvetica"/>
              <a:cs typeface="Helvetica"/>
              <a:sym typeface="Helvetica"/>
            </a:endParaRPr>
          </a:p>
          <a:p>
            <a:pPr marL="1310639" lvl="2" indent="-218439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Laboratorios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 Q6h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como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mínimo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, o lo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más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cerca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posible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 de la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colocación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 neuraxial.</a:t>
            </a:r>
          </a:p>
          <a:p>
            <a:pPr marL="764540" lvl="1" indent="-218440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La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disfunción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hepática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puede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aumentar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 la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coagulopatía</a:t>
            </a:r>
            <a:endParaRPr sz="2300" dirty="0">
              <a:latin typeface="Helvetica"/>
              <a:ea typeface="Helvetica"/>
              <a:cs typeface="Helvetica"/>
              <a:sym typeface="Helvetica"/>
            </a:endParaRPr>
          </a:p>
          <a:p>
            <a:pPr marL="1310639" lvl="2" indent="-218439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300" b="1" dirty="0">
                <a:solidFill>
                  <a:srgbClr val="FF331E"/>
                </a:solidFill>
                <a:highlight>
                  <a:srgbClr val="FFFF00"/>
                </a:highlight>
                <a:latin typeface="Helvetica"/>
                <a:ea typeface="Helvetica"/>
                <a:cs typeface="Helvetica"/>
                <a:sym typeface="Helvetica"/>
              </a:rPr>
              <a:t>Alto </a:t>
            </a:r>
            <a:r>
              <a:rPr sz="2300" b="1" dirty="0" err="1">
                <a:solidFill>
                  <a:srgbClr val="FF331E"/>
                </a:solidFill>
                <a:highlight>
                  <a:srgbClr val="FFFF00"/>
                </a:highlight>
                <a:latin typeface="Helvetica"/>
                <a:ea typeface="Helvetica"/>
                <a:cs typeface="Helvetica"/>
                <a:sym typeface="Helvetica"/>
              </a:rPr>
              <a:t>riesgo</a:t>
            </a:r>
            <a:r>
              <a:rPr sz="2300" b="1" dirty="0">
                <a:solidFill>
                  <a:srgbClr val="FF331E"/>
                </a:solidFill>
                <a:highlight>
                  <a:srgbClr val="FFFF00"/>
                </a:highlight>
                <a:latin typeface="Helvetica"/>
                <a:ea typeface="Helvetica"/>
                <a:cs typeface="Helvetica"/>
                <a:sym typeface="Helvetica"/>
              </a:rPr>
              <a:t> de CID (20-30%) </a:t>
            </a:r>
          </a:p>
          <a:p>
            <a:pPr marL="1856739" lvl="3" indent="-218439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Q6h PLT y </a:t>
            </a:r>
            <a:r>
              <a:rPr sz="2300" b="1" dirty="0" err="1">
                <a:latin typeface="Helvetica"/>
                <a:ea typeface="Helvetica"/>
                <a:cs typeface="Helvetica"/>
                <a:sym typeface="Helvetica"/>
              </a:rPr>
              <a:t>coags</a:t>
            </a:r>
            <a:r>
              <a:rPr sz="2300" b="1" dirty="0">
                <a:latin typeface="Helvetica"/>
                <a:ea typeface="Helvetica"/>
                <a:cs typeface="Helvetica"/>
                <a:sym typeface="Helvetica"/>
              </a:rPr>
              <a:t>/TEG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si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 hay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problemas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/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dudas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coagulopatía</a:t>
            </a:r>
            <a:endParaRPr sz="2300" dirty="0">
              <a:latin typeface="Helvetica"/>
              <a:ea typeface="Helvetica"/>
              <a:cs typeface="Helvetica"/>
              <a:sym typeface="Helvetica"/>
            </a:endParaRPr>
          </a:p>
          <a:p>
            <a:pPr marL="1856739" lvl="3" indent="-218439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Cesárea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 por lo general con AG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si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 no se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colocó</a:t>
            </a:r>
            <a:r>
              <a:rPr sz="2300" dirty="0">
                <a:latin typeface="Helvetica"/>
                <a:ea typeface="Helvetica"/>
                <a:cs typeface="Helvetica"/>
                <a:sym typeface="Helvetica"/>
              </a:rPr>
              <a:t> una epidural antes del </a:t>
            </a:r>
            <a:r>
              <a:rPr sz="2300" dirty="0" err="1">
                <a:latin typeface="Helvetica"/>
                <a:ea typeface="Helvetica"/>
                <a:cs typeface="Helvetica"/>
                <a:sym typeface="Helvetica"/>
              </a:rPr>
              <a:t>diagnóstico</a:t>
            </a:r>
            <a:endParaRPr sz="2300" dirty="0">
              <a:latin typeface="Helvetica"/>
              <a:ea typeface="Helvetica"/>
              <a:cs typeface="Helvetica"/>
              <a:sym typeface="Helvetica"/>
            </a:endParaRPr>
          </a:p>
          <a:p>
            <a:pPr marL="2402839" lvl="4" indent="-218439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300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¡</a:t>
            </a:r>
            <a:r>
              <a:rPr sz="2300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Cuidado</a:t>
            </a:r>
            <a:r>
              <a:rPr sz="2300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con el </a:t>
            </a:r>
            <a:r>
              <a:rPr sz="2300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aumento</a:t>
            </a:r>
            <a:r>
              <a:rPr sz="2300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de la </a:t>
            </a:r>
            <a:r>
              <a:rPr sz="2300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inflamación</a:t>
            </a:r>
            <a:r>
              <a:rPr sz="2300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de las </a:t>
            </a:r>
            <a:r>
              <a:rPr sz="2300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vías</a:t>
            </a:r>
            <a:r>
              <a:rPr sz="2300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respiratorias</a:t>
            </a:r>
            <a:r>
              <a:rPr sz="2300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!</a:t>
            </a:r>
          </a:p>
          <a:p>
            <a:pPr marL="2402839" lvl="4" indent="-218439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300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POSICIONAMIENTO/RAMPA, PREOXIGENADO</a:t>
            </a:r>
          </a:p>
          <a:p>
            <a:pPr marL="2402839" lvl="4" indent="-218439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300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Glidescope</a:t>
            </a:r>
            <a:r>
              <a:rPr sz="2300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para </a:t>
            </a:r>
            <a:r>
              <a:rPr sz="2300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disminuir</a:t>
            </a:r>
            <a:r>
              <a:rPr sz="2300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la </a:t>
            </a:r>
            <a:r>
              <a:rPr sz="2300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instrumentación</a:t>
            </a:r>
            <a:r>
              <a:rPr sz="2300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y </a:t>
            </a:r>
            <a:r>
              <a:rPr sz="2300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aumentar</a:t>
            </a:r>
            <a:r>
              <a:rPr sz="2300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el </a:t>
            </a:r>
            <a:r>
              <a:rPr sz="2300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éxito</a:t>
            </a:r>
            <a:r>
              <a:rPr sz="2300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lang="en-US" sz="2300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en</a:t>
            </a:r>
            <a:r>
              <a:rPr lang="en-US" sz="2300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el</a:t>
            </a:r>
            <a:r>
              <a:rPr sz="2300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primer </a:t>
            </a:r>
            <a:r>
              <a:rPr lang="en-US" sz="2300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intento</a:t>
            </a:r>
            <a:r>
              <a:rPr sz="2300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.</a:t>
            </a:r>
          </a:p>
        </p:txBody>
      </p:sp>
      <p:grpSp>
        <p:nvGrpSpPr>
          <p:cNvPr id="512" name="Group 512"/>
          <p:cNvGrpSpPr/>
          <p:nvPr/>
        </p:nvGrpSpPr>
        <p:grpSpPr>
          <a:xfrm>
            <a:off x="2744032" y="1028539"/>
            <a:ext cx="8177136" cy="838522"/>
            <a:chOff x="-38099" y="-38099"/>
            <a:chExt cx="8177135" cy="838520"/>
          </a:xfrm>
        </p:grpSpPr>
        <p:sp>
          <p:nvSpPr>
            <p:cNvPr id="511" name="Shape 511"/>
            <p:cNvSpPr/>
            <p:nvPr/>
          </p:nvSpPr>
          <p:spPr>
            <a:xfrm>
              <a:off x="0" y="0"/>
              <a:ext cx="8100937" cy="762321"/>
            </a:xfrm>
            <a:prstGeom prst="rect">
              <a:avLst/>
            </a:prstGeom>
            <a:solidFill>
              <a:srgbClr val="C23632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900" b="1">
                  <a:solidFill>
                    <a:srgbClr val="FFFFFF"/>
                  </a:solidFill>
                  <a:effectLst>
                    <a:outerShdw blurRad="254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effectLst/>
                </a:defRPr>
              </a:pPr>
              <a:r>
                <a:rPr sz="3900" b="1">
                  <a:solidFill>
                    <a:srgbClr val="FFFFFF"/>
                  </a:solidFill>
                  <a:effectLst>
                    <a:outerShdw blurRad="25400" dist="12700" dir="5400000" rotWithShape="0">
                      <a:srgbClr val="000000">
                        <a:alpha val="50000"/>
                      </a:srgbClr>
                    </a:outerShdw>
                  </a:effectLst>
                </a:rPr>
                <a:t>CONSIDERACIONES NEURAXIALES</a:t>
              </a:r>
            </a:p>
          </p:txBody>
        </p:sp>
        <p:pic>
          <p:nvPicPr>
            <p:cNvPr id="510" name="Picture 509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38101" y="-38100"/>
              <a:ext cx="8177138" cy="83852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Shape 514"/>
          <p:cNvSpPr/>
          <p:nvPr/>
        </p:nvSpPr>
        <p:spPr>
          <a:xfrm>
            <a:off x="222113" y="4004537"/>
            <a:ext cx="7246850" cy="505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433512" lvl="2" indent="-341312" algn="l">
              <a:lnSpc>
                <a:spcPct val="120000"/>
              </a:lnSpc>
              <a:buSzPct val="35000"/>
              <a:buBlip>
                <a:blip r:embed="rId2"/>
              </a:buBlip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500">
                <a:latin typeface="Helvetica"/>
                <a:ea typeface="Helvetica"/>
                <a:cs typeface="Helvetica"/>
                <a:sym typeface="Helvetica"/>
              </a:rPr>
              <a:t>Los laboratorios generalmente mejoran a las 72 horas después del parto, pero algunos valores, especialmente los LFT, pueden tardar varias semanas en recuperarse.</a:t>
            </a:r>
          </a:p>
          <a:p>
            <a:pPr marL="1433512" lvl="2" indent="-341312" algn="l">
              <a:lnSpc>
                <a:spcPct val="120000"/>
              </a:lnSpc>
              <a:buSzPct val="35000"/>
              <a:buBlip>
                <a:blip r:embed="rId2"/>
              </a:buBlip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500">
                <a:latin typeface="Helvetica"/>
                <a:ea typeface="Helvetica"/>
                <a:cs typeface="Helvetica"/>
                <a:sym typeface="Helvetica"/>
              </a:rPr>
              <a:t>Las PLT generalmente se normalizan dentro de las 24-48 horas posparto</a:t>
            </a:r>
          </a:p>
          <a:p>
            <a:pPr marL="1979612" lvl="3" indent="-341312" algn="l">
              <a:lnSpc>
                <a:spcPct val="120000"/>
              </a:lnSpc>
              <a:buSzPct val="35000"/>
              <a:buBlip>
                <a:blip r:embed="rId2"/>
              </a:buBlip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500">
                <a:latin typeface="Helvetica"/>
                <a:ea typeface="Helvetica"/>
                <a:cs typeface="Helvetica"/>
                <a:sym typeface="Helvetica"/>
              </a:rPr>
              <a:t>Si el catéter epidural está colocado, antes de retirarlo. vuelva a verificar el recuento de CBC/PLT posparto.</a:t>
            </a:r>
          </a:p>
        </p:txBody>
      </p:sp>
      <p:pic>
        <p:nvPicPr>
          <p:cNvPr id="515" name="Screen Shot 2023-08-04 at 7.20.44 PM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8153817" y="1343191"/>
            <a:ext cx="4258212" cy="7832279"/>
          </a:xfrm>
          <a:prstGeom prst="rect">
            <a:avLst/>
          </a:prstGeom>
          <a:ln w="12700">
            <a:miter lim="400000"/>
          </a:ln>
          <a:effectLst>
            <a:outerShdw blurRad="190500" dist="8455" dir="5400000" rotWithShape="0">
              <a:srgbClr val="000000"/>
            </a:outerShdw>
          </a:effectLst>
        </p:spPr>
      </p:pic>
      <p:grpSp>
        <p:nvGrpSpPr>
          <p:cNvPr id="518" name="Group 518"/>
          <p:cNvGrpSpPr/>
          <p:nvPr/>
        </p:nvGrpSpPr>
        <p:grpSpPr>
          <a:xfrm>
            <a:off x="1445733" y="3172673"/>
            <a:ext cx="6023230" cy="714379"/>
            <a:chOff x="-38100" y="-38099"/>
            <a:chExt cx="6023229" cy="714377"/>
          </a:xfrm>
        </p:grpSpPr>
        <p:sp>
          <p:nvSpPr>
            <p:cNvPr id="517" name="Shape 517"/>
            <p:cNvSpPr/>
            <p:nvPr/>
          </p:nvSpPr>
          <p:spPr>
            <a:xfrm>
              <a:off x="0" y="0"/>
              <a:ext cx="5947030" cy="638178"/>
            </a:xfrm>
            <a:prstGeom prst="rect">
              <a:avLst/>
            </a:prstGeom>
            <a:solidFill>
              <a:srgbClr val="C23632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b="1">
                  <a:solidFill>
                    <a:srgbClr val="FDF9FF"/>
                  </a:solid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3000" b="1">
                  <a:solidFill>
                    <a:srgbClr val="FDF9FF"/>
                  </a:solidFill>
                </a:rPr>
                <a:t>Riesgo DIC = Riesgo de hematoma</a:t>
              </a:r>
            </a:p>
          </p:txBody>
        </p:sp>
        <p:pic>
          <p:nvPicPr>
            <p:cNvPr id="516" name="Picture 51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-38100" y="-38100"/>
              <a:ext cx="6023230" cy="714378"/>
            </a:xfrm>
            <a:prstGeom prst="rect">
              <a:avLst/>
            </a:prstGeom>
            <a:effectLst/>
          </p:spPr>
        </p:pic>
      </p:grpSp>
      <p:sp>
        <p:nvSpPr>
          <p:cNvPr id="519" name="Shape 519"/>
          <p:cNvSpPr/>
          <p:nvPr/>
        </p:nvSpPr>
        <p:spPr>
          <a:xfrm>
            <a:off x="2187901" y="61280"/>
            <a:ext cx="9575801" cy="1123891"/>
          </a:xfrm>
          <a:prstGeom prst="rect">
            <a:avLst/>
          </a:prstGeom>
          <a:solidFill>
            <a:srgbClr val="8AA4A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 defTabSz="448055">
              <a:tabLst>
                <a:tab pos="1460500" algn="l"/>
              </a:tabLst>
              <a:defRPr sz="6664">
                <a:solidFill>
                  <a:srgbClr val="FFFFFF"/>
                </a:solidFill>
                <a:effectLst>
                  <a:outerShdw blurRad="24892" dist="24892" dir="2700000" rotWithShape="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664">
                <a:solidFill>
                  <a:srgbClr val="FFFFFF"/>
                </a:solidFill>
                <a:effectLst>
                  <a:outerShdw blurRad="24892" dist="24892" dir="2700000" rotWithShape="0">
                    <a:srgbClr val="FFFFFF">
                      <a:alpha val="50000"/>
                    </a:srgbClr>
                  </a:outerShdw>
                </a:effectLst>
              </a:rPr>
              <a:t>HELLP</a:t>
            </a:r>
          </a:p>
        </p:txBody>
      </p:sp>
      <p:sp>
        <p:nvSpPr>
          <p:cNvPr id="520" name="Shape 520"/>
          <p:cNvSpPr/>
          <p:nvPr/>
        </p:nvSpPr>
        <p:spPr>
          <a:xfrm>
            <a:off x="831115" y="952110"/>
            <a:ext cx="4890762" cy="1872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r>
              <a:rPr sz="3100" b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400" b="1" i="1" dirty="0">
                <a:solidFill>
                  <a:srgbClr val="7030A0"/>
                </a:solidFill>
                <a:latin typeface="Helvetica"/>
                <a:ea typeface="Helvetica"/>
                <a:cs typeface="Helvetica"/>
                <a:sym typeface="Helvetica"/>
              </a:rPr>
              <a:t>H</a:t>
            </a:r>
            <a:r>
              <a:rPr sz="2400" b="1" dirty="0">
                <a:solidFill>
                  <a:srgbClr val="7030A0"/>
                </a:solidFill>
                <a:latin typeface="Helvetica"/>
                <a:ea typeface="Helvetica"/>
                <a:cs typeface="Helvetica"/>
                <a:sym typeface="Helvetica"/>
              </a:rPr>
              <a:t>: </a:t>
            </a:r>
            <a:r>
              <a:rPr sz="2400" b="1" dirty="0" err="1">
                <a:solidFill>
                  <a:srgbClr val="7030A0"/>
                </a:solidFill>
                <a:latin typeface="Helvetica"/>
                <a:ea typeface="Helvetica"/>
                <a:cs typeface="Helvetica"/>
                <a:sym typeface="Helvetica"/>
              </a:rPr>
              <a:t>Hemólisis</a:t>
            </a:r>
            <a:r>
              <a:rPr sz="2400" b="1" dirty="0">
                <a:solidFill>
                  <a:srgbClr val="7030A0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endParaRPr sz="2400" dirty="0">
              <a:solidFill>
                <a:srgbClr val="7030A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r>
              <a:rPr sz="2400" b="1" i="1" dirty="0">
                <a:solidFill>
                  <a:srgbClr val="00B050"/>
                </a:solidFill>
                <a:latin typeface="Helvetica"/>
                <a:ea typeface="Helvetica"/>
                <a:cs typeface="Helvetica"/>
                <a:sym typeface="Helvetica"/>
              </a:rPr>
              <a:t>EL</a:t>
            </a:r>
            <a:r>
              <a:rPr sz="2400" b="1" dirty="0">
                <a:solidFill>
                  <a:srgbClr val="00B050"/>
                </a:solidFill>
                <a:latin typeface="Helvetica"/>
                <a:ea typeface="Helvetica"/>
                <a:cs typeface="Helvetica"/>
                <a:sym typeface="Helvetica"/>
              </a:rPr>
              <a:t>: </a:t>
            </a:r>
            <a:r>
              <a:rPr sz="2400" b="1" dirty="0" err="1">
                <a:solidFill>
                  <a:srgbClr val="00B050"/>
                </a:solidFill>
                <a:latin typeface="Helvetica"/>
                <a:ea typeface="Helvetica"/>
                <a:cs typeface="Helvetica"/>
                <a:sym typeface="Helvetica"/>
              </a:rPr>
              <a:t>Hígado</a:t>
            </a:r>
            <a:r>
              <a:rPr sz="2400" b="1" dirty="0">
                <a:solidFill>
                  <a:srgbClr val="00B050"/>
                </a:solidFill>
                <a:latin typeface="Helvetica"/>
                <a:ea typeface="Helvetica"/>
                <a:cs typeface="Helvetica"/>
                <a:sym typeface="Helvetica"/>
              </a:rPr>
              <a:t> Elevado (</a:t>
            </a:r>
            <a:r>
              <a:rPr sz="2400" b="1" dirty="0" err="1">
                <a:solidFill>
                  <a:srgbClr val="00B050"/>
                </a:solidFill>
                <a:latin typeface="Helvetica"/>
                <a:ea typeface="Helvetica"/>
                <a:cs typeface="Helvetica"/>
                <a:sym typeface="Helvetica"/>
              </a:rPr>
              <a:t>enzimas</a:t>
            </a:r>
            <a:r>
              <a:rPr sz="2400" b="1" dirty="0">
                <a:solidFill>
                  <a:srgbClr val="00B050"/>
                </a:solidFill>
                <a:latin typeface="Helvetica"/>
                <a:ea typeface="Helvetica"/>
                <a:cs typeface="Helvetica"/>
                <a:sym typeface="Helvetica"/>
              </a:rPr>
              <a:t>)</a:t>
            </a:r>
            <a:endParaRPr sz="2400" dirty="0">
              <a:solidFill>
                <a:srgbClr val="00B05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algn="l">
              <a:lnSpc>
                <a:spcPct val="150000"/>
              </a:lnSpc>
              <a:defRPr sz="1800">
                <a:solidFill>
                  <a:srgbClr val="000000"/>
                </a:solidFill>
              </a:defRPr>
            </a:pPr>
            <a:r>
              <a:rPr sz="2400" b="1" i="1" dirty="0">
                <a:solidFill>
                  <a:srgbClr val="E86E8E"/>
                </a:solidFill>
                <a:latin typeface="Helvetica"/>
                <a:ea typeface="Helvetica"/>
                <a:cs typeface="Helvetica"/>
                <a:sym typeface="Helvetica"/>
              </a:rPr>
              <a:t>LP</a:t>
            </a:r>
            <a:r>
              <a:rPr sz="2400" b="1" dirty="0">
                <a:solidFill>
                  <a:srgbClr val="E86E8E"/>
                </a:solidFill>
                <a:latin typeface="Helvetica"/>
                <a:ea typeface="Helvetica"/>
                <a:cs typeface="Helvetica"/>
                <a:sym typeface="Helvetica"/>
              </a:rPr>
              <a:t>: Low PLT = </a:t>
            </a:r>
            <a:r>
              <a:rPr sz="2400" b="1" dirty="0" err="1">
                <a:solidFill>
                  <a:srgbClr val="E86E8E"/>
                </a:solidFill>
                <a:latin typeface="Helvetica"/>
                <a:ea typeface="Helvetica"/>
                <a:cs typeface="Helvetica"/>
                <a:sym typeface="Helvetica"/>
              </a:rPr>
              <a:t>Trombocitopenia</a:t>
            </a:r>
            <a:r>
              <a:rPr sz="2400" b="1" dirty="0">
                <a:solidFill>
                  <a:srgbClr val="E86E8E"/>
                </a:solidFill>
                <a:latin typeface="Helvetica"/>
                <a:ea typeface="Helvetica"/>
                <a:cs typeface="Helvetica"/>
                <a:sym typeface="Helvetica"/>
              </a:rPr>
              <a:t> </a:t>
            </a:r>
          </a:p>
        </p:txBody>
      </p:sp>
    </p:spTree>
  </p:cSld>
  <p:clrMapOvr>
    <a:masterClrMapping/>
  </p:clrMapOvr>
  <p:transition spd="med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4" name="Group 524"/>
          <p:cNvGrpSpPr/>
          <p:nvPr/>
        </p:nvGrpSpPr>
        <p:grpSpPr>
          <a:xfrm>
            <a:off x="2006600" y="878377"/>
            <a:ext cx="9652000" cy="7768407"/>
            <a:chOff x="-38100" y="-38099"/>
            <a:chExt cx="9652000" cy="7768405"/>
          </a:xfrm>
        </p:grpSpPr>
        <p:sp>
          <p:nvSpPr>
            <p:cNvPr id="523" name="Shape 523"/>
            <p:cNvSpPr/>
            <p:nvPr/>
          </p:nvSpPr>
          <p:spPr>
            <a:xfrm>
              <a:off x="0" y="0"/>
              <a:ext cx="9575800" cy="7692206"/>
            </a:xfrm>
            <a:prstGeom prst="rect">
              <a:avLst/>
            </a:prstGeom>
            <a:solidFill>
              <a:srgbClr val="4D3E45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rmAutofit/>
            </a:bodyPr>
            <a:lstStyle/>
            <a:p>
              <a:pPr lvl="0">
                <a:tabLst>
                  <a:tab pos="1485900" algn="l"/>
                </a:tabLst>
                <a:defRPr sz="1800">
                  <a:solidFill>
                    <a:srgbClr val="000000"/>
                  </a:solidFill>
                </a:defRPr>
              </a:pPr>
              <a:r>
                <a:rPr sz="8100">
                  <a:solidFill>
                    <a:srgbClr val="FFFFFF"/>
                  </a:solidFill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rPr>
                <a:t>DESPRENDIMIENTO</a:t>
              </a:r>
              <a:r>
                <a:rPr sz="8300">
                  <a:solidFill>
                    <a:srgbClr val="FFFFFF"/>
                  </a:solidFill>
                  <a:effectLst>
                    <a:outerShdw blurRad="25400" dist="25400" dir="2700000" rotWithShape="0">
                      <a:srgbClr val="FFFFFF">
                        <a:alpha val="50000"/>
                      </a:srgbClr>
                    </a:outerShdw>
                  </a:effectLst>
                </a:rPr>
                <a:t> DE LA PLACENTA</a:t>
              </a:r>
            </a:p>
          </p:txBody>
        </p:sp>
        <p:pic>
          <p:nvPicPr>
            <p:cNvPr id="522" name="Picture 521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38100" y="-38100"/>
              <a:ext cx="9652000" cy="776840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Shape 526"/>
          <p:cNvSpPr/>
          <p:nvPr/>
        </p:nvSpPr>
        <p:spPr>
          <a:xfrm>
            <a:off x="2044700" y="167639"/>
            <a:ext cx="9575800" cy="1032392"/>
          </a:xfrm>
          <a:prstGeom prst="rect">
            <a:avLst/>
          </a:prstGeom>
          <a:solidFill>
            <a:srgbClr val="4D3E4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defTabSz="242315">
              <a:tabLst>
                <a:tab pos="787400" algn="l"/>
              </a:tabLst>
              <a:defRPr sz="1800">
                <a:solidFill>
                  <a:srgbClr val="000000"/>
                </a:solidFill>
              </a:defRPr>
            </a:pPr>
            <a:r>
              <a:rPr sz="4292">
                <a:solidFill>
                  <a:srgbClr val="FFFFFF"/>
                </a:solidFill>
                <a:effectLst>
                  <a:outerShdw blurRad="13461" dist="13461" dir="2700000" rotWithShape="0">
                    <a:srgbClr val="FFFFFF">
                      <a:alpha val="50000"/>
                    </a:srgbClr>
                  </a:outerShdw>
                </a:effectLst>
              </a:rPr>
              <a:t>DESPRENDIMIENTO</a:t>
            </a:r>
            <a:r>
              <a:rPr sz="4399">
                <a:solidFill>
                  <a:srgbClr val="FFFFFF"/>
                </a:solidFill>
                <a:effectLst>
                  <a:outerShdw blurRad="13461" dist="13461" dir="2700000" rotWithShape="0">
                    <a:srgbClr val="FFFFFF">
                      <a:alpha val="50000"/>
                    </a:srgbClr>
                  </a:outerShdw>
                </a:effectLst>
              </a:rPr>
              <a:t> DE LA PLACENTA</a:t>
            </a:r>
          </a:p>
        </p:txBody>
      </p:sp>
      <p:sp>
        <p:nvSpPr>
          <p:cNvPr id="527" name="Shape 527"/>
          <p:cNvSpPr/>
          <p:nvPr/>
        </p:nvSpPr>
        <p:spPr>
          <a:xfrm>
            <a:off x="4269549" y="9306454"/>
            <a:ext cx="4465702" cy="2508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" u="sng">
                <a:hlinkClick r:id="rId2"/>
              </a:defRPr>
            </a:lvl1pPr>
          </a:lstStyle>
          <a:p>
            <a:pPr lvl="0">
              <a:defRPr sz="1800" u="none">
                <a:solidFill>
                  <a:srgbClr val="000000"/>
                </a:solidFill>
              </a:defRPr>
            </a:pPr>
            <a:r>
              <a:rPr sz="1000" u="sng">
                <a:solidFill>
                  <a:srgbClr val="363929"/>
                </a:solidFill>
                <a:hlinkClick r:id="rId2"/>
              </a:rPr>
              <a:t>https://www.ncbi.nlm.nih.gov/books/NBK482335/figure/article-17041.image.f1/</a:t>
            </a:r>
          </a:p>
        </p:txBody>
      </p:sp>
      <p:pic>
        <p:nvPicPr>
          <p:cNvPr id="528" name="Screen Shot 2023-08-03 at 8.56.34 AM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2203876" y="4110396"/>
            <a:ext cx="8851894" cy="5054771"/>
          </a:xfrm>
          <a:prstGeom prst="rect">
            <a:avLst/>
          </a:prstGeom>
          <a:ln w="12700">
            <a:miter lim="400000"/>
          </a:ln>
          <a:effectLst>
            <a:outerShdw blurRad="190500" dist="8455" dir="5400000" rotWithShape="0">
              <a:srgbClr val="000000"/>
            </a:outerShdw>
          </a:effectLst>
        </p:spPr>
      </p:pic>
      <p:sp>
        <p:nvSpPr>
          <p:cNvPr id="529" name="Shape 529"/>
          <p:cNvSpPr/>
          <p:nvPr/>
        </p:nvSpPr>
        <p:spPr>
          <a:xfrm>
            <a:off x="859889" y="1531261"/>
            <a:ext cx="11945422" cy="22479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82270" lvl="0" indent="-382270" algn="l">
              <a:lnSpc>
                <a:spcPct val="120000"/>
              </a:lnSpc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3000"/>
              <a:t>La placenta se desprende de la pared uterina.</a:t>
            </a:r>
          </a:p>
          <a:p>
            <a:pPr marL="382270" lvl="0" indent="-382270" algn="l">
              <a:lnSpc>
                <a:spcPct val="120000"/>
              </a:lnSpc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3000"/>
              <a:t>Deterioro del flujo sanguíneo fetal/suministro de O2</a:t>
            </a:r>
          </a:p>
          <a:p>
            <a:pPr marL="382270" lvl="0" indent="-382270" algn="l">
              <a:lnSpc>
                <a:spcPct val="120000"/>
              </a:lnSpc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3000"/>
              <a:t>Pérdida de sangre materna por hemorragia y espacio retroplacentario.</a:t>
            </a:r>
          </a:p>
          <a:p>
            <a:pPr marL="382270" lvl="0" indent="-382270" algn="l">
              <a:lnSpc>
                <a:spcPct val="120000"/>
              </a:lnSpc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3000"/>
              <a:t>La hemorragia puede ser visible u oculta.</a:t>
            </a:r>
          </a:p>
        </p:txBody>
      </p:sp>
    </p:spTree>
  </p:cSld>
  <p:clrMapOvr>
    <a:masterClrMapping/>
  </p:clrMapOvr>
  <p:transition spd="med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Shape 531"/>
          <p:cNvSpPr/>
          <p:nvPr/>
        </p:nvSpPr>
        <p:spPr>
          <a:xfrm>
            <a:off x="677640" y="1069954"/>
            <a:ext cx="12005120" cy="36574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 dirty="0">
                <a:solidFill>
                  <a:srgbClr val="6D0419"/>
                </a:solidFill>
              </a:rPr>
              <a:t>Un </a:t>
            </a:r>
            <a:r>
              <a:rPr sz="3000" dirty="0" err="1">
                <a:solidFill>
                  <a:srgbClr val="6D0419"/>
                </a:solidFill>
              </a:rPr>
              <a:t>signo</a:t>
            </a:r>
            <a:r>
              <a:rPr sz="3000" dirty="0">
                <a:solidFill>
                  <a:srgbClr val="6D0419"/>
                </a:solidFill>
              </a:rPr>
              <a:t> cardinal: El </a:t>
            </a:r>
            <a:r>
              <a:rPr sz="3000" dirty="0" err="1">
                <a:solidFill>
                  <a:srgbClr val="6D0419"/>
                </a:solidFill>
              </a:rPr>
              <a:t>sangrado</a:t>
            </a:r>
            <a:r>
              <a:rPr sz="3000" dirty="0">
                <a:solidFill>
                  <a:srgbClr val="6D0419"/>
                </a:solidFill>
              </a:rPr>
              <a:t> vaginal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900" u="sng" dirty="0">
                <a:solidFill>
                  <a:srgbClr val="6D1404"/>
                </a:solidFill>
              </a:rPr>
              <a:t>ROJO OSCURO Y DOLOROSO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3000" b="1" dirty="0">
              <a:solidFill>
                <a:srgbClr val="92051F"/>
              </a:solidFill>
            </a:endParaRPr>
          </a:p>
          <a:p>
            <a:pPr marL="259397" lvl="0" indent="-259397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 dirty="0" err="1">
                <a:latin typeface="Helvetica"/>
                <a:ea typeface="Helvetica"/>
                <a:cs typeface="Helvetica"/>
                <a:sym typeface="Helvetica"/>
              </a:rPr>
              <a:t>Inestabilidad</a:t>
            </a:r>
            <a:r>
              <a:rPr sz="26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600" dirty="0" err="1">
                <a:latin typeface="Helvetica"/>
                <a:ea typeface="Helvetica"/>
                <a:cs typeface="Helvetica"/>
                <a:sym typeface="Helvetica"/>
              </a:rPr>
              <a:t>materna</a:t>
            </a:r>
            <a:r>
              <a:rPr sz="2600" dirty="0">
                <a:latin typeface="Helvetica"/>
                <a:ea typeface="Helvetica"/>
                <a:cs typeface="Helvetica"/>
                <a:sym typeface="Helvetica"/>
              </a:rPr>
              <a:t> y, por lo general, FCF anormal </a:t>
            </a:r>
            <a:r>
              <a:rPr sz="2600" dirty="0" err="1">
                <a:latin typeface="Helvetica"/>
                <a:ea typeface="Helvetica"/>
                <a:cs typeface="Helvetica"/>
                <a:sym typeface="Helvetica"/>
              </a:rPr>
              <a:t>debido</a:t>
            </a:r>
            <a:r>
              <a:rPr sz="2600" dirty="0">
                <a:latin typeface="Helvetica"/>
                <a:ea typeface="Helvetica"/>
                <a:cs typeface="Helvetica"/>
                <a:sym typeface="Helvetica"/>
              </a:rPr>
              <a:t> a la </a:t>
            </a:r>
            <a:r>
              <a:rPr sz="2600" dirty="0" err="1">
                <a:latin typeface="Helvetica"/>
                <a:ea typeface="Helvetica"/>
                <a:cs typeface="Helvetica"/>
                <a:sym typeface="Helvetica"/>
              </a:rPr>
              <a:t>alteración</a:t>
            </a:r>
            <a:r>
              <a:rPr sz="2600" dirty="0">
                <a:latin typeface="Helvetica"/>
                <a:ea typeface="Helvetica"/>
                <a:cs typeface="Helvetica"/>
                <a:sym typeface="Helvetica"/>
              </a:rPr>
              <a:t> del </a:t>
            </a:r>
            <a:r>
              <a:rPr sz="2600" dirty="0" err="1">
                <a:latin typeface="Helvetica"/>
                <a:ea typeface="Helvetica"/>
                <a:cs typeface="Helvetica"/>
                <a:sym typeface="Helvetica"/>
              </a:rPr>
              <a:t>suministro</a:t>
            </a:r>
            <a:r>
              <a:rPr sz="2600" dirty="0">
                <a:latin typeface="Helvetica"/>
                <a:ea typeface="Helvetica"/>
                <a:cs typeface="Helvetica"/>
                <a:sym typeface="Helvetica"/>
              </a:rPr>
              <a:t> de O2 al </a:t>
            </a:r>
            <a:r>
              <a:rPr sz="2600" dirty="0" err="1">
                <a:latin typeface="Helvetica"/>
                <a:ea typeface="Helvetica"/>
                <a:cs typeface="Helvetica"/>
                <a:sym typeface="Helvetica"/>
              </a:rPr>
              <a:t>feto</a:t>
            </a:r>
            <a:endParaRPr sz="2600" dirty="0">
              <a:latin typeface="Helvetica"/>
              <a:ea typeface="Helvetica"/>
              <a:cs typeface="Helvetica"/>
              <a:sym typeface="Helvetica"/>
            </a:endParaRPr>
          </a:p>
          <a:p>
            <a:pPr marL="259397" lvl="0" indent="-259397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2600" dirty="0" err="1">
                <a:latin typeface="Helvetica"/>
                <a:ea typeface="Helvetica"/>
                <a:cs typeface="Helvetica"/>
                <a:sym typeface="Helvetica"/>
              </a:rPr>
              <a:t>Ces</a:t>
            </a:r>
            <a:r>
              <a:rPr lang="en-US" sz="2800" dirty="0" err="1">
                <a:latin typeface="Helvetica"/>
                <a:ea typeface="Helvetica"/>
                <a:cs typeface="Helvetica"/>
                <a:sym typeface="Helvetica"/>
              </a:rPr>
              <a:t>á</a:t>
            </a:r>
            <a:r>
              <a:rPr lang="en-US" sz="2600" dirty="0" err="1">
                <a:latin typeface="Helvetica"/>
                <a:ea typeface="Helvetica"/>
                <a:cs typeface="Helvetica"/>
                <a:sym typeface="Helvetica"/>
              </a:rPr>
              <a:t>rea</a:t>
            </a:r>
            <a:r>
              <a:rPr lang="en-US" sz="2600" dirty="0"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lang="en-US" sz="2600" dirty="0" err="1">
                <a:latin typeface="Helvetica"/>
                <a:ea typeface="Helvetica"/>
                <a:cs typeface="Helvetica"/>
                <a:sym typeface="Helvetica"/>
              </a:rPr>
              <a:t>emergencia</a:t>
            </a:r>
            <a:endParaRPr sz="2600" dirty="0">
              <a:latin typeface="Helvetica"/>
              <a:ea typeface="Helvetica"/>
              <a:cs typeface="Helvetica"/>
              <a:sym typeface="Helvetica"/>
            </a:endParaRPr>
          </a:p>
          <a:p>
            <a:pPr marL="259397" lvl="0" indent="-259397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600" dirty="0">
                <a:latin typeface="Helvetica"/>
                <a:ea typeface="Helvetica"/>
                <a:cs typeface="Helvetica"/>
                <a:sym typeface="Helvetica"/>
              </a:rPr>
              <a:t>ALTO RIESGO de CID - NORMALMENTE AG </a:t>
            </a:r>
            <a:r>
              <a:rPr sz="2600" dirty="0" err="1">
                <a:latin typeface="Helvetica"/>
                <a:ea typeface="Helvetica"/>
                <a:cs typeface="Helvetica"/>
                <a:sym typeface="Helvetica"/>
              </a:rPr>
              <a:t>si</a:t>
            </a:r>
            <a:r>
              <a:rPr sz="2600" dirty="0">
                <a:latin typeface="Helvetica"/>
                <a:ea typeface="Helvetica"/>
                <a:cs typeface="Helvetica"/>
                <a:sym typeface="Helvetica"/>
              </a:rPr>
              <a:t> no hay una epidural de </a:t>
            </a:r>
            <a:r>
              <a:rPr sz="2600" dirty="0" err="1">
                <a:latin typeface="Helvetica"/>
                <a:ea typeface="Helvetica"/>
                <a:cs typeface="Helvetica"/>
                <a:sym typeface="Helvetica"/>
              </a:rPr>
              <a:t>trabajo</a:t>
            </a:r>
            <a:r>
              <a:rPr sz="2600" dirty="0"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sz="2600" dirty="0" err="1">
                <a:latin typeface="Helvetica"/>
                <a:ea typeface="Helvetica"/>
                <a:cs typeface="Helvetica"/>
                <a:sym typeface="Helvetica"/>
              </a:rPr>
              <a:t>parto</a:t>
            </a:r>
            <a:r>
              <a:rPr sz="26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600" dirty="0" err="1">
                <a:latin typeface="Helvetica"/>
                <a:ea typeface="Helvetica"/>
                <a:cs typeface="Helvetica"/>
                <a:sym typeface="Helvetica"/>
              </a:rPr>
              <a:t>colocada</a:t>
            </a:r>
            <a:r>
              <a:rPr sz="2600" dirty="0">
                <a:latin typeface="Helvetica"/>
                <a:ea typeface="Helvetica"/>
                <a:cs typeface="Helvetica"/>
                <a:sym typeface="Helvetica"/>
              </a:rPr>
              <a:t>.</a:t>
            </a:r>
          </a:p>
        </p:txBody>
      </p:sp>
      <p:grpSp>
        <p:nvGrpSpPr>
          <p:cNvPr id="534" name="Group 534"/>
          <p:cNvGrpSpPr/>
          <p:nvPr/>
        </p:nvGrpSpPr>
        <p:grpSpPr>
          <a:xfrm>
            <a:off x="1073836" y="5253363"/>
            <a:ext cx="6165506" cy="3927998"/>
            <a:chOff x="-222367" y="-88899"/>
            <a:chExt cx="6165504" cy="3927996"/>
          </a:xfrm>
        </p:grpSpPr>
        <p:pic>
          <p:nvPicPr>
            <p:cNvPr id="533" name="Screen Shot 2023-08-03 at 9.01.54 AM.png"/>
            <p:cNvPicPr/>
            <p:nvPr/>
          </p:nvPicPr>
          <p:blipFill>
            <a:blip r:embed="rId2"/>
            <a:srcRect t="18837"/>
            <a:stretch>
              <a:fillRect/>
            </a:stretch>
          </p:blipFill>
          <p:spPr>
            <a:xfrm>
              <a:off x="0" y="0"/>
              <a:ext cx="5720771" cy="359779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32" name="Picture 53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-222368" y="-88900"/>
              <a:ext cx="6165506" cy="3927997"/>
            </a:xfrm>
            <a:prstGeom prst="rect">
              <a:avLst/>
            </a:prstGeom>
            <a:effectLst/>
          </p:spPr>
        </p:pic>
      </p:grpSp>
      <p:sp>
        <p:nvSpPr>
          <p:cNvPr id="535" name="Shape 535"/>
          <p:cNvSpPr/>
          <p:nvPr/>
        </p:nvSpPr>
        <p:spPr>
          <a:xfrm>
            <a:off x="7386662" y="5172661"/>
            <a:ext cx="4927916" cy="408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59397" lvl="0" indent="-259397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200" b="1" dirty="0" err="1">
                <a:latin typeface="Helvetica"/>
                <a:ea typeface="Helvetica"/>
                <a:cs typeface="Helvetica"/>
                <a:sym typeface="Helvetica"/>
              </a:rPr>
              <a:t>D</a:t>
            </a:r>
            <a:r>
              <a:rPr sz="2200" b="1" i="1" dirty="0" err="1">
                <a:latin typeface="Helvetica"/>
                <a:ea typeface="Helvetica"/>
                <a:cs typeface="Helvetica"/>
                <a:sym typeface="Helvetica"/>
              </a:rPr>
              <a:t>esprendimiento</a:t>
            </a:r>
            <a:r>
              <a:rPr sz="2200" b="1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b="1" i="1" u="sng" dirty="0">
                <a:latin typeface="Helvetica"/>
                <a:ea typeface="Helvetica"/>
                <a:cs typeface="Helvetica"/>
                <a:sym typeface="Helvetica"/>
              </a:rPr>
              <a:t>**OCULTO:</a:t>
            </a:r>
            <a:endParaRPr sz="2200" b="1" i="1" dirty="0">
              <a:latin typeface="Helvetica"/>
              <a:ea typeface="Helvetica"/>
              <a:cs typeface="Helvetica"/>
              <a:sym typeface="Helvetica"/>
            </a:endParaRPr>
          </a:p>
          <a:p>
            <a:pPr marL="259397" lvl="0" indent="-259397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200" i="1" dirty="0">
                <a:latin typeface="Helvetica"/>
                <a:ea typeface="Helvetica"/>
                <a:cs typeface="Helvetica"/>
                <a:sym typeface="Helvetica"/>
              </a:rPr>
              <a:t>No hay </a:t>
            </a:r>
            <a:r>
              <a:rPr sz="2200" i="1" dirty="0" err="1">
                <a:latin typeface="Helvetica"/>
                <a:ea typeface="Helvetica"/>
                <a:cs typeface="Helvetica"/>
                <a:sym typeface="Helvetica"/>
              </a:rPr>
              <a:t>sangrado</a:t>
            </a:r>
            <a:r>
              <a:rPr sz="2200" i="1" dirty="0">
                <a:latin typeface="Helvetica"/>
                <a:ea typeface="Helvetica"/>
                <a:cs typeface="Helvetica"/>
                <a:sym typeface="Helvetica"/>
              </a:rPr>
              <a:t> visible </a:t>
            </a:r>
            <a:r>
              <a:rPr sz="2200" i="1" dirty="0" err="1">
                <a:latin typeface="Helvetica"/>
                <a:ea typeface="Helvetica"/>
                <a:cs typeface="Helvetica"/>
                <a:sym typeface="Helvetica"/>
              </a:rPr>
              <a:t>ya</a:t>
            </a:r>
            <a:r>
              <a:rPr sz="2200" i="1" dirty="0">
                <a:latin typeface="Helvetica"/>
                <a:ea typeface="Helvetica"/>
                <a:cs typeface="Helvetica"/>
                <a:sym typeface="Helvetica"/>
              </a:rPr>
              <a:t> que el </a:t>
            </a:r>
            <a:r>
              <a:rPr sz="2200" i="1" dirty="0" err="1">
                <a:latin typeface="Helvetica"/>
                <a:ea typeface="Helvetica"/>
                <a:cs typeface="Helvetica"/>
                <a:sym typeface="Helvetica"/>
              </a:rPr>
              <a:t>coágulo</a:t>
            </a:r>
            <a:r>
              <a:rPr sz="2200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i="1" dirty="0" err="1">
                <a:latin typeface="Helvetica"/>
                <a:ea typeface="Helvetica"/>
                <a:cs typeface="Helvetica"/>
                <a:sym typeface="Helvetica"/>
              </a:rPr>
              <a:t>retroplacentario</a:t>
            </a:r>
            <a:r>
              <a:rPr sz="2200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i="1" dirty="0" err="1">
                <a:latin typeface="Helvetica"/>
                <a:ea typeface="Helvetica"/>
                <a:cs typeface="Helvetica"/>
                <a:sym typeface="Helvetica"/>
              </a:rPr>
              <a:t>continúa</a:t>
            </a:r>
            <a:r>
              <a:rPr sz="2200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i="1" dirty="0" err="1">
                <a:latin typeface="Helvetica"/>
                <a:ea typeface="Helvetica"/>
                <a:cs typeface="Helvetica"/>
                <a:sym typeface="Helvetica"/>
              </a:rPr>
              <a:t>formándose</a:t>
            </a:r>
            <a:r>
              <a:rPr sz="2200" i="1" dirty="0">
                <a:latin typeface="Helvetica"/>
                <a:ea typeface="Helvetica"/>
                <a:cs typeface="Helvetica"/>
                <a:sym typeface="Helvetica"/>
              </a:rPr>
              <a:t>.</a:t>
            </a:r>
          </a:p>
          <a:p>
            <a:pPr marL="259397" lvl="0" indent="-259397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200" i="1" dirty="0">
                <a:latin typeface="Helvetica"/>
                <a:ea typeface="Helvetica"/>
                <a:cs typeface="Helvetica"/>
                <a:sym typeface="Helvetica"/>
              </a:rPr>
              <a:t>El </a:t>
            </a:r>
            <a:r>
              <a:rPr sz="2200" i="1" dirty="0" err="1">
                <a:latin typeface="Helvetica"/>
                <a:ea typeface="Helvetica"/>
                <a:cs typeface="Helvetica"/>
                <a:sym typeface="Helvetica"/>
              </a:rPr>
              <a:t>paciente</a:t>
            </a:r>
            <a:r>
              <a:rPr sz="2200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i="1" dirty="0" err="1">
                <a:latin typeface="Helvetica"/>
                <a:ea typeface="Helvetica"/>
                <a:cs typeface="Helvetica"/>
                <a:sym typeface="Helvetica"/>
              </a:rPr>
              <a:t>seguirá</a:t>
            </a:r>
            <a:r>
              <a:rPr sz="2200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i="1" dirty="0" err="1">
                <a:latin typeface="Helvetica"/>
                <a:ea typeface="Helvetica"/>
                <a:cs typeface="Helvetica"/>
                <a:sym typeface="Helvetica"/>
              </a:rPr>
              <a:t>informando</a:t>
            </a:r>
            <a:r>
              <a:rPr sz="2200" i="1" dirty="0">
                <a:latin typeface="Helvetica"/>
                <a:ea typeface="Helvetica"/>
                <a:cs typeface="Helvetica"/>
                <a:sym typeface="Helvetica"/>
              </a:rPr>
              <a:t> dolor.</a:t>
            </a:r>
          </a:p>
          <a:p>
            <a:pPr marL="259397" lvl="0" indent="-259397" algn="l">
              <a:buSzPct val="95000"/>
              <a:buChar char="•"/>
              <a:defRPr sz="1800">
                <a:solidFill>
                  <a:srgbClr val="000000"/>
                </a:solidFill>
              </a:defRPr>
            </a:pPr>
            <a:r>
              <a:rPr sz="2200" i="1" dirty="0" err="1">
                <a:latin typeface="Helvetica"/>
                <a:ea typeface="Helvetica"/>
                <a:cs typeface="Helvetica"/>
                <a:sym typeface="Helvetica"/>
              </a:rPr>
              <a:t>Puede</a:t>
            </a:r>
            <a:r>
              <a:rPr sz="2200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i="1" dirty="0" err="1">
                <a:latin typeface="Helvetica"/>
                <a:ea typeface="Helvetica"/>
                <a:cs typeface="Helvetica"/>
                <a:sym typeface="Helvetica"/>
              </a:rPr>
              <a:t>confundirse</a:t>
            </a:r>
            <a:r>
              <a:rPr sz="2200" i="1" dirty="0">
                <a:latin typeface="Helvetica"/>
                <a:ea typeface="Helvetica"/>
                <a:cs typeface="Helvetica"/>
                <a:sym typeface="Helvetica"/>
              </a:rPr>
              <a:t> con dolor de </a:t>
            </a:r>
            <a:r>
              <a:rPr sz="2200" i="1" dirty="0" err="1">
                <a:latin typeface="Helvetica"/>
                <a:ea typeface="Helvetica"/>
                <a:cs typeface="Helvetica"/>
                <a:sym typeface="Helvetica"/>
              </a:rPr>
              <a:t>contracciones</a:t>
            </a:r>
            <a:r>
              <a:rPr sz="2200" i="1" dirty="0">
                <a:latin typeface="Helvetica"/>
                <a:ea typeface="Helvetica"/>
                <a:cs typeface="Helvetica"/>
                <a:sym typeface="Helvetica"/>
              </a:rPr>
              <a:t>, </a:t>
            </a:r>
            <a:r>
              <a:rPr sz="2200" i="1" dirty="0" err="1">
                <a:latin typeface="Helvetica"/>
                <a:ea typeface="Helvetica"/>
                <a:cs typeface="Helvetica"/>
                <a:sym typeface="Helvetica"/>
              </a:rPr>
              <a:t>excepto</a:t>
            </a:r>
            <a:r>
              <a:rPr sz="2200" i="1" dirty="0">
                <a:latin typeface="Helvetica"/>
                <a:ea typeface="Helvetica"/>
                <a:cs typeface="Helvetica"/>
                <a:sym typeface="Helvetica"/>
              </a:rPr>
              <a:t> que </a:t>
            </a:r>
            <a:r>
              <a:rPr sz="2200" i="1" dirty="0" err="1">
                <a:latin typeface="Helvetica"/>
                <a:ea typeface="Helvetica"/>
                <a:cs typeface="Helvetica"/>
                <a:sym typeface="Helvetica"/>
              </a:rPr>
              <a:t>persiste</a:t>
            </a:r>
            <a:r>
              <a:rPr sz="2200" i="1" dirty="0">
                <a:latin typeface="Helvetica"/>
                <a:ea typeface="Helvetica"/>
                <a:cs typeface="Helvetica"/>
                <a:sym typeface="Helvetica"/>
              </a:rPr>
              <a:t> entre </a:t>
            </a:r>
            <a:r>
              <a:rPr sz="2200" i="1" dirty="0" err="1">
                <a:latin typeface="Helvetica"/>
                <a:ea typeface="Helvetica"/>
                <a:cs typeface="Helvetica"/>
                <a:sym typeface="Helvetica"/>
              </a:rPr>
              <a:t>cxns</a:t>
            </a:r>
            <a:r>
              <a:rPr sz="2200" i="1" dirty="0">
                <a:latin typeface="Helvetica"/>
                <a:ea typeface="Helvetica"/>
                <a:cs typeface="Helvetica"/>
                <a:sym typeface="Helvetica"/>
              </a:rPr>
              <a:t>.</a:t>
            </a:r>
          </a:p>
          <a:p>
            <a:pPr lvl="0" algn="l">
              <a:lnSpc>
                <a:spcPts val="5900"/>
              </a:lnSpc>
              <a:defRPr sz="1800">
                <a:solidFill>
                  <a:srgbClr val="000000"/>
                </a:solidFill>
              </a:defRPr>
            </a:pPr>
            <a:r>
              <a:rPr sz="2200" dirty="0">
                <a:latin typeface="Times"/>
                <a:ea typeface="Times"/>
                <a:cs typeface="Times"/>
                <a:sym typeface="Times"/>
              </a:rPr>
              <a:t>•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Puede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tener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un FCF con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taquisistolia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con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cxns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muy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frecuentes</a:t>
            </a:r>
            <a:endParaRPr sz="1200" dirty="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536" name="Shape 536"/>
          <p:cNvSpPr/>
          <p:nvPr/>
        </p:nvSpPr>
        <p:spPr>
          <a:xfrm>
            <a:off x="2044700" y="-35561"/>
            <a:ext cx="9575800" cy="1032392"/>
          </a:xfrm>
          <a:prstGeom prst="rect">
            <a:avLst/>
          </a:prstGeom>
          <a:solidFill>
            <a:srgbClr val="4D3E4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defTabSz="242315">
              <a:tabLst>
                <a:tab pos="787400" algn="l"/>
              </a:tabLst>
              <a:defRPr sz="1800">
                <a:solidFill>
                  <a:srgbClr val="000000"/>
                </a:solidFill>
              </a:defRPr>
            </a:pPr>
            <a:r>
              <a:rPr sz="4292">
                <a:solidFill>
                  <a:srgbClr val="FFFFFF"/>
                </a:solidFill>
                <a:effectLst>
                  <a:outerShdw blurRad="13461" dist="13461" dir="2700000" rotWithShape="0">
                    <a:srgbClr val="FFFFFF">
                      <a:alpha val="50000"/>
                    </a:srgbClr>
                  </a:outerShdw>
                </a:effectLst>
              </a:rPr>
              <a:t>DESPRENDIMIENTO</a:t>
            </a:r>
            <a:r>
              <a:rPr sz="4399">
                <a:solidFill>
                  <a:srgbClr val="FFFFFF"/>
                </a:solidFill>
                <a:effectLst>
                  <a:outerShdw blurRad="13461" dist="13461" dir="2700000" rotWithShape="0">
                    <a:srgbClr val="FFFFFF">
                      <a:alpha val="50000"/>
                    </a:srgbClr>
                  </a:outerShdw>
                </a:effectLst>
              </a:rPr>
              <a:t> DE LA PLACENTA</a:t>
            </a:r>
          </a:p>
        </p:txBody>
      </p:sp>
    </p:spTree>
  </p:cSld>
  <p:clrMapOvr>
    <a:masterClrMapping/>
  </p:clrMapOvr>
  <p:transition spd="med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Shape 538"/>
          <p:cNvSpPr/>
          <p:nvPr/>
        </p:nvSpPr>
        <p:spPr>
          <a:xfrm>
            <a:off x="854148" y="2029742"/>
            <a:ext cx="11956904" cy="280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0355" lvl="0" indent="-300355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200">
                <a:latin typeface="Helvetica"/>
                <a:ea typeface="Helvetica"/>
                <a:cs typeface="Helvetica"/>
                <a:sym typeface="Helvetica"/>
              </a:rPr>
              <a:t>A medida que la placenta se desprende de la pared uterina e interrumpe la interfaz materno-placentaria normal (donde la sangre materna y fetal normalmente nunca se mezclan), la CID puede ocurrir si el factor tisular (FT) embrionario o placentario/decidual (tromboplastina/FIII) del coágulo retroplacentario ingresa a la circulación materna, causando activación sistémica generalizada de la cascada de la coagulación..</a:t>
            </a:r>
          </a:p>
          <a:p>
            <a:pPr marL="457200" lvl="0" indent="-457200" algn="l">
              <a:lnSpc>
                <a:spcPct val="120000"/>
              </a:lnSpc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sz="2200"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539" name="Shape 539"/>
          <p:cNvSpPr/>
          <p:nvPr/>
        </p:nvSpPr>
        <p:spPr>
          <a:xfrm>
            <a:off x="4016375" y="1296273"/>
            <a:ext cx="5278768" cy="8353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900" b="1">
                <a:solidFill>
                  <a:srgbClr val="AA52B2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900" b="1">
                <a:solidFill>
                  <a:srgbClr val="AA52B2"/>
                </a:solidFill>
              </a:rPr>
              <a:t>Riesgo Alto de CID</a:t>
            </a:r>
          </a:p>
        </p:txBody>
      </p:sp>
      <p:sp>
        <p:nvSpPr>
          <p:cNvPr id="540" name="Shape 540"/>
          <p:cNvSpPr/>
          <p:nvPr/>
        </p:nvSpPr>
        <p:spPr>
          <a:xfrm>
            <a:off x="2616650" y="9366007"/>
            <a:ext cx="8078217" cy="250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000">
                <a:solidFill>
                  <a:srgbClr val="363929"/>
                </a:solidFill>
              </a:rPr>
              <a:t>https://www.researchgate.net/publication/320196932_Mechanism_Action_of_Platelets_and_Crucial_Blood_Coagulation_Pathways_in_Hemostasis</a:t>
            </a:r>
          </a:p>
        </p:txBody>
      </p:sp>
      <p:pic>
        <p:nvPicPr>
          <p:cNvPr id="541" name="Screen Shot 2023-08-03 at 10.56.38 AM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7171518" y="4189774"/>
            <a:ext cx="5630966" cy="2957840"/>
          </a:xfrm>
          <a:prstGeom prst="rect">
            <a:avLst/>
          </a:prstGeom>
          <a:ln w="12700">
            <a:miter lim="400000"/>
          </a:ln>
        </p:spPr>
      </p:pic>
      <p:sp>
        <p:nvSpPr>
          <p:cNvPr id="542" name="Shape 542"/>
          <p:cNvSpPr/>
          <p:nvPr/>
        </p:nvSpPr>
        <p:spPr>
          <a:xfrm>
            <a:off x="92778" y="4410496"/>
            <a:ext cx="7174456" cy="25163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32802" lvl="1" indent="-286702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La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tromboplastina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normalmente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está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presente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en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la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superficie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de las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células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(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macrófagos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,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células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endoteliales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y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monocitos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) y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está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expuesta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a la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circulación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i="1" dirty="0">
                <a:latin typeface="Helvetica"/>
                <a:ea typeface="Helvetica"/>
                <a:cs typeface="Helvetica"/>
                <a:sym typeface="Helvetica"/>
              </a:rPr>
              <a:t>local </a:t>
            </a:r>
            <a:r>
              <a:rPr sz="2200" i="1" dirty="0" err="1">
                <a:latin typeface="Helvetica"/>
                <a:ea typeface="Helvetica"/>
                <a:cs typeface="Helvetica"/>
                <a:sym typeface="Helvetica"/>
              </a:rPr>
              <a:t>cercana</a:t>
            </a:r>
            <a:r>
              <a:rPr sz="2200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después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de una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lesión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endotelial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local para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iniciar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la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cascada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coagulación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lang="en-US" sz="2200" i="1" dirty="0">
                <a:latin typeface="Helvetica"/>
                <a:ea typeface="Helvetica"/>
                <a:cs typeface="Helvetica"/>
                <a:sym typeface="Helvetica"/>
              </a:rPr>
              <a:t>local </a:t>
            </a:r>
            <a:r>
              <a:rPr lang="en-US" sz="2200" i="1" dirty="0" err="1">
                <a:latin typeface="Helvetica"/>
                <a:ea typeface="Helvetica"/>
                <a:cs typeface="Helvetica"/>
                <a:sym typeface="Helvetica"/>
              </a:rPr>
              <a:t>cercana</a:t>
            </a:r>
            <a:r>
              <a:rPr lang="en-US" sz="22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para la hemostasia.</a:t>
            </a:r>
          </a:p>
        </p:txBody>
      </p:sp>
      <p:sp>
        <p:nvSpPr>
          <p:cNvPr id="543" name="Shape 543"/>
          <p:cNvSpPr/>
          <p:nvPr/>
        </p:nvSpPr>
        <p:spPr>
          <a:xfrm>
            <a:off x="-17118" y="7288103"/>
            <a:ext cx="12501980" cy="2016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378902" lvl="2" indent="-286702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Sin embargo,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normalmente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no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viaja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libremente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a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través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de la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circulación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. El bolo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sistémico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de FT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provoca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la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activación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de la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cascada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coagulación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a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través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toda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la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vasculatura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materna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,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consumiendo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rápidamente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los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factores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coagulación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.</a:t>
            </a:r>
          </a:p>
          <a:p>
            <a:pPr marL="1378902" lvl="2" indent="-286702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Puede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ocurrir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una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hemorragia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incontrolable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después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consumir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todos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los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factores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sz="2200" dirty="0" err="1">
                <a:latin typeface="Helvetica"/>
                <a:ea typeface="Helvetica"/>
                <a:cs typeface="Helvetica"/>
                <a:sym typeface="Helvetica"/>
              </a:rPr>
              <a:t>coagulación</a:t>
            </a:r>
            <a:r>
              <a:rPr sz="2200" dirty="0">
                <a:latin typeface="Helvetica"/>
                <a:ea typeface="Helvetica"/>
                <a:cs typeface="Helvetica"/>
                <a:sym typeface="Helvetica"/>
              </a:rPr>
              <a:t>.</a:t>
            </a:r>
          </a:p>
        </p:txBody>
      </p:sp>
      <p:sp>
        <p:nvSpPr>
          <p:cNvPr id="544" name="Shape 544"/>
          <p:cNvSpPr/>
          <p:nvPr/>
        </p:nvSpPr>
        <p:spPr>
          <a:xfrm>
            <a:off x="2044700" y="32173"/>
            <a:ext cx="9575800" cy="1032392"/>
          </a:xfrm>
          <a:prstGeom prst="rect">
            <a:avLst/>
          </a:prstGeom>
          <a:solidFill>
            <a:srgbClr val="4D3E4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defTabSz="242315">
              <a:tabLst>
                <a:tab pos="787400" algn="l"/>
              </a:tabLst>
              <a:defRPr sz="1800">
                <a:solidFill>
                  <a:srgbClr val="000000"/>
                </a:solidFill>
              </a:defRPr>
            </a:pPr>
            <a:r>
              <a:rPr sz="4292">
                <a:solidFill>
                  <a:srgbClr val="FFFFFF"/>
                </a:solidFill>
                <a:effectLst>
                  <a:outerShdw blurRad="13461" dist="13461" dir="2700000" rotWithShape="0">
                    <a:srgbClr val="FFFFFF">
                      <a:alpha val="50000"/>
                    </a:srgbClr>
                  </a:outerShdw>
                </a:effectLst>
              </a:rPr>
              <a:t>DESPRENDIMIENTO</a:t>
            </a:r>
            <a:r>
              <a:rPr sz="4399">
                <a:solidFill>
                  <a:srgbClr val="FFFFFF"/>
                </a:solidFill>
                <a:effectLst>
                  <a:outerShdw blurRad="13461" dist="13461" dir="2700000" rotWithShape="0">
                    <a:srgbClr val="FFFFFF">
                      <a:alpha val="50000"/>
                    </a:srgbClr>
                  </a:outerShdw>
                </a:effectLst>
              </a:rPr>
              <a:t> DE LA PLACENTA</a:t>
            </a:r>
          </a:p>
        </p:txBody>
      </p:sp>
    </p:spTree>
  </p:cSld>
  <p:clrMapOvr>
    <a:masterClrMapping/>
  </p:clrMapOvr>
  <p:transition spd="med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/>
          <p:nvPr/>
        </p:nvSpPr>
        <p:spPr>
          <a:xfrm>
            <a:off x="764133" y="894926"/>
            <a:ext cx="11871491" cy="8387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57200" lvl="1" indent="-228600" algn="l">
              <a:lnSpc>
                <a:spcPct val="120000"/>
              </a:lnSpc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sz="2600">
              <a:latin typeface="Helvetica"/>
              <a:ea typeface="Helvetica"/>
              <a:cs typeface="Helvetica"/>
              <a:sym typeface="Helvetica"/>
            </a:endParaRPr>
          </a:p>
          <a:p>
            <a:pPr marL="457200" lvl="0" indent="-457200">
              <a:lnSpc>
                <a:spcPct val="120000"/>
              </a:lnSpc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900">
                <a:latin typeface="Helvetica"/>
                <a:ea typeface="Helvetica"/>
                <a:cs typeface="Helvetica"/>
                <a:sym typeface="Helvetica"/>
              </a:rPr>
              <a:t>		</a:t>
            </a:r>
            <a:r>
              <a:rPr sz="2900" b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El riesgo de desarrollo rápido de CID hace que la anesthesia neuroaxial sea de alto riesgo.</a:t>
            </a:r>
          </a:p>
          <a:p>
            <a:pPr marL="457200" lvl="0" indent="-457200" algn="l">
              <a:lnSpc>
                <a:spcPct val="120000"/>
              </a:lnSpc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sz="2600">
              <a:latin typeface="Helvetica"/>
              <a:ea typeface="Helvetica"/>
              <a:cs typeface="Helvetica"/>
              <a:sym typeface="Helvetica"/>
            </a:endParaRPr>
          </a:p>
          <a:p>
            <a:pPr marL="457200" lvl="1" indent="-228600" algn="l">
              <a:lnSpc>
                <a:spcPct val="120000"/>
              </a:lnSpc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200">
                <a:latin typeface="Helvetica"/>
                <a:ea typeface="Helvetica"/>
                <a:cs typeface="Helvetica"/>
                <a:sym typeface="Helvetica"/>
              </a:rPr>
              <a:t>	• Si la coagulación/fibrinógeno y PLT son normales después del diagnóstico de desprendimiento:</a:t>
            </a:r>
          </a:p>
          <a:p>
            <a:pPr marL="1492127" lvl="2" indent="-399927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200">
                <a:latin typeface="Helvetica"/>
                <a:ea typeface="Helvetica"/>
                <a:cs typeface="Helvetica"/>
                <a:sym typeface="Helvetica"/>
              </a:rPr>
              <a:t>Espinal probablemente OK, y conversión GA si inestabilidad severa/larga duración del caso, etc..</a:t>
            </a:r>
          </a:p>
          <a:p>
            <a:pPr marL="457200" lvl="0" indent="-457200" algn="l">
              <a:lnSpc>
                <a:spcPct val="120000"/>
              </a:lnSpc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sz="2200">
              <a:latin typeface="Helvetica"/>
              <a:ea typeface="Helvetica"/>
              <a:cs typeface="Helvetica"/>
              <a:sym typeface="Helvetica"/>
            </a:endParaRPr>
          </a:p>
          <a:p>
            <a:pPr marL="457200" lvl="1" indent="-228600" algn="l">
              <a:lnSpc>
                <a:spcPct val="120000"/>
              </a:lnSpc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200">
                <a:latin typeface="Helvetica"/>
                <a:ea typeface="Helvetica"/>
                <a:cs typeface="Helvetica"/>
                <a:sym typeface="Helvetica"/>
              </a:rPr>
              <a:t>	•	Si no hay pruebas de coagulación recientes desde el diagnóstico:</a:t>
            </a:r>
          </a:p>
          <a:p>
            <a:pPr marL="2038227" lvl="3" indent="-399927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200">
                <a:latin typeface="Helvetica"/>
                <a:ea typeface="Helvetica"/>
                <a:cs typeface="Helvetica"/>
                <a:sym typeface="Helvetica"/>
              </a:rPr>
              <a:t>NO NEURAXIAL hasta que las pruebas de coagulación demuestren que no hay CID</a:t>
            </a:r>
          </a:p>
          <a:p>
            <a:pPr marL="2038227" lvl="3" indent="-399927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200">
                <a:latin typeface="Helvetica"/>
                <a:ea typeface="Helvetica"/>
                <a:cs typeface="Helvetica"/>
                <a:sym typeface="Helvetica"/>
              </a:rPr>
              <a:t>AG en una situación emergente en la que no podemos esperar los laboratorios. (Por lo general, inestabilidad fetal en desprendimiento = cesárea emergente)</a:t>
            </a:r>
          </a:p>
          <a:p>
            <a:pPr marL="457200" lvl="1" indent="-228600" algn="l">
              <a:lnSpc>
                <a:spcPct val="120000"/>
              </a:lnSpc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200">
                <a:latin typeface="Helvetica"/>
                <a:ea typeface="Helvetica"/>
                <a:cs typeface="Helvetica"/>
                <a:sym typeface="Helvetica"/>
              </a:rPr>
              <a:t>	•	Espere inestabilidad materna por hemorragia oculta:</a:t>
            </a:r>
          </a:p>
          <a:p>
            <a:pPr marL="1492127" lvl="2" indent="-399927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200">
                <a:solidFill>
                  <a:srgbClr val="FF331E"/>
                </a:solidFill>
                <a:latin typeface="Helvetica"/>
                <a:ea typeface="Helvetica"/>
                <a:cs typeface="Helvetica"/>
                <a:sym typeface="Helvetica"/>
              </a:rPr>
              <a:t>La hipovolemia por hemorragia causando inestabilidad es también una contraindicación relativa para la simpatectomía neuroaxial</a:t>
            </a:r>
            <a:r>
              <a:rPr sz="2200">
                <a:latin typeface="Helvetica"/>
                <a:ea typeface="Helvetica"/>
                <a:cs typeface="Helvetica"/>
                <a:sym typeface="Helvetica"/>
              </a:rPr>
              <a:t>.</a:t>
            </a:r>
          </a:p>
          <a:p>
            <a:pPr marL="2038227" lvl="3" indent="-399927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200">
                <a:latin typeface="Helvetica"/>
                <a:ea typeface="Helvetica"/>
                <a:cs typeface="Helvetica"/>
                <a:sym typeface="Helvetica"/>
              </a:rPr>
              <a:t>Juicio clínico cuidadoso en caso de vía aérea difícil. Riesgo vs beneficio del neuroaxial.</a:t>
            </a:r>
          </a:p>
        </p:txBody>
      </p:sp>
      <p:sp>
        <p:nvSpPr>
          <p:cNvPr id="547" name="Shape 547"/>
          <p:cNvSpPr/>
          <p:nvPr/>
        </p:nvSpPr>
        <p:spPr>
          <a:xfrm>
            <a:off x="2044700" y="15239"/>
            <a:ext cx="9575800" cy="1032392"/>
          </a:xfrm>
          <a:prstGeom prst="rect">
            <a:avLst/>
          </a:prstGeom>
          <a:solidFill>
            <a:srgbClr val="4D3E4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defTabSz="242315">
              <a:tabLst>
                <a:tab pos="787400" algn="l"/>
              </a:tabLst>
              <a:defRPr sz="1800">
                <a:solidFill>
                  <a:srgbClr val="000000"/>
                </a:solidFill>
              </a:defRPr>
            </a:pPr>
            <a:r>
              <a:rPr sz="4292">
                <a:solidFill>
                  <a:srgbClr val="FFFFFF"/>
                </a:solidFill>
                <a:effectLst>
                  <a:outerShdw blurRad="13461" dist="13461" dir="2700000" rotWithShape="0">
                    <a:srgbClr val="FFFFFF">
                      <a:alpha val="50000"/>
                    </a:srgbClr>
                  </a:outerShdw>
                </a:effectLst>
              </a:rPr>
              <a:t>DESPRENDIMIENTO</a:t>
            </a:r>
            <a:r>
              <a:rPr sz="4399">
                <a:solidFill>
                  <a:srgbClr val="FFFFFF"/>
                </a:solidFill>
                <a:effectLst>
                  <a:outerShdw blurRad="13461" dist="13461" dir="2700000" rotWithShape="0">
                    <a:srgbClr val="FFFFFF">
                      <a:alpha val="50000"/>
                    </a:srgbClr>
                  </a:outerShdw>
                </a:effectLst>
              </a:rPr>
              <a:t> DE LA PLACENTA</a:t>
            </a:r>
          </a:p>
        </p:txBody>
      </p:sp>
    </p:spTree>
  </p:cSld>
  <p:clrMapOvr>
    <a:masterClrMapping/>
  </p:clrMapOvr>
  <p:transition spd="med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Shape 549"/>
          <p:cNvSpPr/>
          <p:nvPr/>
        </p:nvSpPr>
        <p:spPr>
          <a:xfrm>
            <a:off x="931530" y="2225349"/>
            <a:ext cx="6896303" cy="70005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82270" lvl="0" indent="-382270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Si el </a:t>
            </a:r>
            <a:r>
              <a:rPr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catéter</a:t>
            </a: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epidural </a:t>
            </a:r>
            <a:r>
              <a:rPr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está</a:t>
            </a: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colocado</a:t>
            </a: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desde</a:t>
            </a: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antes del </a:t>
            </a:r>
            <a:r>
              <a:rPr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desprendimiento</a:t>
            </a: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(para el </a:t>
            </a:r>
            <a:r>
              <a:rPr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trabajo</a:t>
            </a: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parto</a:t>
            </a: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) </a:t>
            </a:r>
          </a:p>
          <a:p>
            <a:pPr marL="928370" lvl="1" indent="-382270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5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NO RETIRE el </a:t>
            </a:r>
            <a:r>
              <a:rPr sz="2500" b="1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catéter</a:t>
            </a:r>
            <a:r>
              <a:rPr sz="25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hasta que la </a:t>
            </a:r>
            <a:r>
              <a:rPr sz="2500" b="1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coagulación</a:t>
            </a:r>
            <a:r>
              <a:rPr sz="2500" b="1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/TEG/PLT se </a:t>
            </a:r>
            <a:r>
              <a:rPr sz="2500" b="1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estabilice</a:t>
            </a: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.. </a:t>
            </a:r>
          </a:p>
          <a:p>
            <a:pPr marL="457200" lvl="0" indent="-457200" algn="l">
              <a:lnSpc>
                <a:spcPct val="120000"/>
              </a:lnSpc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sz="2500" dirty="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382270" lvl="0" indent="-382270" algn="l">
              <a:lnSpc>
                <a:spcPct val="120000"/>
              </a:lnSpc>
              <a:buSzPct val="35000"/>
              <a:buBlip>
                <a:blip r:embed="rId2"/>
              </a:buBlip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Está</a:t>
            </a: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bien </a:t>
            </a:r>
            <a:r>
              <a:rPr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aplicar</a:t>
            </a: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un bolo a un </a:t>
            </a:r>
            <a:r>
              <a:rPr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catéter</a:t>
            </a: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existente</a:t>
            </a: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para una </a:t>
            </a:r>
            <a:r>
              <a:rPr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cesárea</a:t>
            </a:r>
            <a:endParaRPr sz="2500" dirty="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928370" lvl="1" indent="-382270" algn="l">
              <a:lnSpc>
                <a:spcPct val="120000"/>
              </a:lnSpc>
              <a:buSzPct val="35000"/>
              <a:buBlip>
                <a:blip r:embed="rId2"/>
              </a:buBlip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*</a:t>
            </a:r>
            <a:r>
              <a:rPr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precaución</a:t>
            </a: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con </a:t>
            </a:r>
            <a:r>
              <a:rPr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hemodinámica</a:t>
            </a: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inestabilidad</a:t>
            </a: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con </a:t>
            </a:r>
            <a:r>
              <a:rPr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simpatectomía</a:t>
            </a: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.. </a:t>
            </a:r>
          </a:p>
          <a:p>
            <a:pPr marL="382270" lvl="0" indent="-382270" algn="l">
              <a:lnSpc>
                <a:spcPct val="120000"/>
              </a:lnSpc>
              <a:buSzPct val="35000"/>
              <a:buBlip>
                <a:blip r:embed="rId2"/>
              </a:buBlip>
              <a:tabLst>
                <a:tab pos="596900" algn="l"/>
                <a:tab pos="914400" algn="l"/>
              </a:tabLst>
              <a:defRPr sz="1800">
                <a:solidFill>
                  <a:srgbClr val="000000"/>
                </a:solidFill>
              </a:defRPr>
            </a:pP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Si </a:t>
            </a:r>
            <a:r>
              <a:rPr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ya</a:t>
            </a: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está</a:t>
            </a: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inestable</a:t>
            </a: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-&gt; AG para </a:t>
            </a:r>
            <a:r>
              <a:rPr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cesárea</a:t>
            </a: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ya</a:t>
            </a: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que el </a:t>
            </a:r>
            <a:r>
              <a:rPr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paciente</a:t>
            </a: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no </a:t>
            </a:r>
            <a:r>
              <a:rPr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tolerará</a:t>
            </a: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la </a:t>
            </a:r>
            <a:r>
              <a:rPr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simpatectomía</a:t>
            </a: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por </a:t>
            </a:r>
            <a:r>
              <a:rPr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bloqueo</a:t>
            </a: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neuroaxial</a:t>
            </a:r>
            <a:r>
              <a:rPr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.</a:t>
            </a:r>
            <a:endParaRPr lang="en-US" sz="2500" dirty="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382270" lvl="0" indent="-382270" algn="l">
              <a:lnSpc>
                <a:spcPct val="120000"/>
              </a:lnSpc>
              <a:buSzPct val="35000"/>
              <a:buBlip>
                <a:blip r:embed="rId2"/>
              </a:buBlip>
              <a:tabLst>
                <a:tab pos="596900" algn="l"/>
                <a:tab pos="914400" algn="l"/>
              </a:tabLst>
              <a:defRPr sz="1800">
                <a:solidFill>
                  <a:srgbClr val="000000"/>
                </a:solidFill>
              </a:defRPr>
            </a:pPr>
            <a:r>
              <a:rPr lang="en-US"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*</a:t>
            </a:r>
            <a:r>
              <a:rPr lang="en-US"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Puede</a:t>
            </a:r>
            <a:r>
              <a:rPr lang="en-US"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usar ETOMIDATO o KETAMINA </a:t>
            </a:r>
            <a:r>
              <a:rPr lang="en-US"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en</a:t>
            </a:r>
            <a:r>
              <a:rPr lang="en-US"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lang="en-US"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lugar</a:t>
            </a:r>
            <a:r>
              <a:rPr lang="en-US"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de propofol – mayor </a:t>
            </a:r>
            <a:r>
              <a:rPr lang="en-US" sz="25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estabilidad</a:t>
            </a:r>
            <a:r>
              <a:rPr lang="en-US" sz="25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CV</a:t>
            </a:r>
            <a:endParaRPr sz="2500" dirty="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550" name="Shape 550"/>
          <p:cNvSpPr/>
          <p:nvPr/>
        </p:nvSpPr>
        <p:spPr>
          <a:xfrm>
            <a:off x="6978990" y="9264020"/>
            <a:ext cx="5541068" cy="2879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3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300">
                <a:solidFill>
                  <a:srgbClr val="363929"/>
                </a:solidFill>
              </a:rPr>
              <a:t>https://www.obstetanesthesia.com/article/S0959-289X(18)30233-4/fulltext</a:t>
            </a:r>
          </a:p>
        </p:txBody>
      </p:sp>
      <p:pic>
        <p:nvPicPr>
          <p:cNvPr id="551" name="Screen Shot 2023-08-04 at 7.20.44 PM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8230017" y="1290486"/>
            <a:ext cx="4258212" cy="7832279"/>
          </a:xfrm>
          <a:prstGeom prst="rect">
            <a:avLst/>
          </a:prstGeom>
          <a:ln w="12700">
            <a:miter lim="400000"/>
          </a:ln>
          <a:effectLst>
            <a:outerShdw blurRad="190500" dist="8455" dir="5400000" rotWithShape="0">
              <a:srgbClr val="000000"/>
            </a:outerShdw>
          </a:effectLst>
        </p:spPr>
      </p:pic>
      <p:grpSp>
        <p:nvGrpSpPr>
          <p:cNvPr id="554" name="Group 554"/>
          <p:cNvGrpSpPr/>
          <p:nvPr/>
        </p:nvGrpSpPr>
        <p:grpSpPr>
          <a:xfrm>
            <a:off x="1325777" y="1290486"/>
            <a:ext cx="6107812" cy="714379"/>
            <a:chOff x="-38099" y="-38099"/>
            <a:chExt cx="6107810" cy="714377"/>
          </a:xfrm>
        </p:grpSpPr>
        <p:sp>
          <p:nvSpPr>
            <p:cNvPr id="553" name="Shape 553"/>
            <p:cNvSpPr/>
            <p:nvPr/>
          </p:nvSpPr>
          <p:spPr>
            <a:xfrm>
              <a:off x="0" y="0"/>
              <a:ext cx="6031611" cy="638178"/>
            </a:xfrm>
            <a:prstGeom prst="rect">
              <a:avLst/>
            </a:prstGeom>
            <a:solidFill>
              <a:srgbClr val="C23632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b="1">
                  <a:solidFill>
                    <a:srgbClr val="FDF9FF"/>
                  </a:solid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3000" b="1">
                  <a:solidFill>
                    <a:srgbClr val="FDF9FF"/>
                  </a:solidFill>
                </a:rPr>
                <a:t>Riesgo CID = Riesgo de Hematoma</a:t>
              </a:r>
            </a:p>
          </p:txBody>
        </p:sp>
        <p:pic>
          <p:nvPicPr>
            <p:cNvPr id="552" name="Picture 55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-38100" y="-38100"/>
              <a:ext cx="6107812" cy="714378"/>
            </a:xfrm>
            <a:prstGeom prst="rect">
              <a:avLst/>
            </a:prstGeom>
            <a:effectLst/>
          </p:spPr>
        </p:pic>
      </p:grpSp>
      <p:sp>
        <p:nvSpPr>
          <p:cNvPr id="555" name="Shape 555"/>
          <p:cNvSpPr/>
          <p:nvPr/>
        </p:nvSpPr>
        <p:spPr>
          <a:xfrm>
            <a:off x="2044700" y="116839"/>
            <a:ext cx="9575800" cy="1032392"/>
          </a:xfrm>
          <a:prstGeom prst="rect">
            <a:avLst/>
          </a:prstGeom>
          <a:solidFill>
            <a:srgbClr val="4D3E4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defTabSz="242315">
              <a:tabLst>
                <a:tab pos="787400" algn="l"/>
              </a:tabLst>
              <a:defRPr sz="1800">
                <a:solidFill>
                  <a:srgbClr val="000000"/>
                </a:solidFill>
              </a:defRPr>
            </a:pPr>
            <a:r>
              <a:rPr sz="4292">
                <a:solidFill>
                  <a:srgbClr val="FFFFFF"/>
                </a:solidFill>
                <a:effectLst>
                  <a:outerShdw blurRad="13461" dist="13461" dir="2700000" rotWithShape="0">
                    <a:srgbClr val="FFFFFF">
                      <a:alpha val="50000"/>
                    </a:srgbClr>
                  </a:outerShdw>
                </a:effectLst>
              </a:rPr>
              <a:t>DESPRENDIMIENTO</a:t>
            </a:r>
            <a:r>
              <a:rPr sz="4399">
                <a:solidFill>
                  <a:srgbClr val="FFFFFF"/>
                </a:solidFill>
                <a:effectLst>
                  <a:outerShdw blurRad="13461" dist="13461" dir="2700000" rotWithShape="0">
                    <a:srgbClr val="FFFFFF">
                      <a:alpha val="50000"/>
                    </a:srgbClr>
                  </a:outerShdw>
                </a:effectLst>
              </a:rPr>
              <a:t> DE LA PLACENTA</a:t>
            </a:r>
          </a:p>
        </p:txBody>
      </p:sp>
    </p:spTree>
  </p:cSld>
  <p:clrMapOvr>
    <a:masterClrMapping/>
  </p:clrMapOvr>
  <p:transition spd="med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Shape 557"/>
          <p:cNvSpPr/>
          <p:nvPr/>
        </p:nvSpPr>
        <p:spPr>
          <a:xfrm>
            <a:off x="1651855" y="9289635"/>
            <a:ext cx="10361491" cy="287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3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300">
                <a:solidFill>
                  <a:srgbClr val="363929"/>
                </a:solidFill>
              </a:rPr>
              <a:t>https://obgynkey.com/disseminated-intravascular-coagulation-in-pregnancy-insights-in-pathophysiology-diagnosis-and-management/</a:t>
            </a:r>
          </a:p>
        </p:txBody>
      </p:sp>
      <p:pic>
        <p:nvPicPr>
          <p:cNvPr id="558" name="Screen Shot 2023-08-03 at 10.33.44 AM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2658848" y="2251642"/>
            <a:ext cx="8068519" cy="6165567"/>
          </a:xfrm>
          <a:prstGeom prst="rect">
            <a:avLst/>
          </a:prstGeom>
          <a:ln w="12700">
            <a:miter lim="400000"/>
          </a:ln>
          <a:effectLst>
            <a:outerShdw blurRad="190500" dist="8455" dir="5400000" rotWithShape="0">
              <a:srgbClr val="000000"/>
            </a:outerShdw>
          </a:effectLst>
        </p:spPr>
      </p:pic>
      <p:sp>
        <p:nvSpPr>
          <p:cNvPr id="559" name="Shape 559"/>
          <p:cNvSpPr/>
          <p:nvPr/>
        </p:nvSpPr>
        <p:spPr>
          <a:xfrm>
            <a:off x="2044700" y="167639"/>
            <a:ext cx="9575800" cy="1032392"/>
          </a:xfrm>
          <a:prstGeom prst="rect">
            <a:avLst/>
          </a:prstGeom>
          <a:solidFill>
            <a:srgbClr val="4D3E4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defTabSz="242315">
              <a:tabLst>
                <a:tab pos="787400" algn="l"/>
              </a:tabLst>
              <a:defRPr sz="1800">
                <a:solidFill>
                  <a:srgbClr val="000000"/>
                </a:solidFill>
              </a:defRPr>
            </a:pPr>
            <a:r>
              <a:rPr sz="4292">
                <a:solidFill>
                  <a:srgbClr val="FFFFFF"/>
                </a:solidFill>
                <a:effectLst>
                  <a:outerShdw blurRad="13461" dist="13461" dir="2700000" rotWithShape="0">
                    <a:srgbClr val="FFFFFF">
                      <a:alpha val="50000"/>
                    </a:srgbClr>
                  </a:outerShdw>
                </a:effectLst>
              </a:rPr>
              <a:t>DESPRENDIMIENTO</a:t>
            </a:r>
            <a:r>
              <a:rPr sz="4399">
                <a:solidFill>
                  <a:srgbClr val="FFFFFF"/>
                </a:solidFill>
                <a:effectLst>
                  <a:outerShdw blurRad="13461" dist="13461" dir="2700000" rotWithShape="0">
                    <a:srgbClr val="FFFFFF">
                      <a:alpha val="50000"/>
                    </a:srgbClr>
                  </a:outerShdw>
                </a:effectLst>
              </a:rPr>
              <a:t> DE LA PLACENTA</a:t>
            </a:r>
          </a:p>
        </p:txBody>
      </p:sp>
      <p:sp>
        <p:nvSpPr>
          <p:cNvPr id="560" name="Shape 560"/>
          <p:cNvSpPr/>
          <p:nvPr/>
        </p:nvSpPr>
        <p:spPr>
          <a:xfrm>
            <a:off x="2133822" y="1389460"/>
            <a:ext cx="9043874" cy="6489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 b="1">
                <a:solidFill>
                  <a:srgbClr val="AA52B2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600" b="1">
                <a:solidFill>
                  <a:srgbClr val="AA52B2"/>
                </a:solidFill>
              </a:rPr>
              <a:t>CID y DESPRENDIMIENTO DE LA PACENTA</a:t>
            </a:r>
          </a:p>
        </p:txBody>
      </p:sp>
    </p:spTree>
  </p:cSld>
  <p:clrMapOvr>
    <a:masterClrMapping/>
  </p:clrMapOvr>
  <p:transition spd="med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Shape 562"/>
          <p:cNvSpPr/>
          <p:nvPr/>
        </p:nvSpPr>
        <p:spPr>
          <a:xfrm>
            <a:off x="1082621" y="5047773"/>
            <a:ext cx="11158975" cy="421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09575" lvl="0" indent="-409575" algn="l">
              <a:buSzPct val="35000"/>
              <a:buBlip>
                <a:blip r:embed="rId2"/>
              </a:buBlip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Un </a:t>
            </a:r>
            <a:r>
              <a:rPr sz="3000" b="1" dirty="0" err="1">
                <a:solidFill>
                  <a:srgbClr val="88428F"/>
                </a:solidFill>
                <a:latin typeface="Helvetica"/>
                <a:ea typeface="Helvetica"/>
                <a:cs typeface="Helvetica"/>
                <a:sym typeface="Helvetica"/>
              </a:rPr>
              <a:t>útero</a:t>
            </a:r>
            <a:r>
              <a:rPr sz="3000" b="1" dirty="0">
                <a:solidFill>
                  <a:srgbClr val="88428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3000" b="1" dirty="0" err="1">
                <a:solidFill>
                  <a:srgbClr val="88428F"/>
                </a:solidFill>
                <a:latin typeface="Helvetica"/>
                <a:ea typeface="Helvetica"/>
                <a:cs typeface="Helvetica"/>
                <a:sym typeface="Helvetica"/>
              </a:rPr>
              <a:t>couvelaire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 es una </a:t>
            </a:r>
            <a:r>
              <a:rPr sz="3000" dirty="0" err="1">
                <a:latin typeface="Helvetica"/>
                <a:ea typeface="Helvetica"/>
                <a:cs typeface="Helvetica"/>
                <a:sym typeface="Helvetica"/>
              </a:rPr>
              <a:t>ocurrencia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 rara de </a:t>
            </a:r>
            <a:r>
              <a:rPr sz="3000" dirty="0" err="1">
                <a:latin typeface="Helvetica"/>
                <a:ea typeface="Helvetica"/>
                <a:cs typeface="Helvetica"/>
                <a:sym typeface="Helvetica"/>
              </a:rPr>
              <a:t>hemorragia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3000" dirty="0" err="1">
                <a:latin typeface="Helvetica"/>
                <a:ea typeface="Helvetica"/>
                <a:cs typeface="Helvetica"/>
                <a:sym typeface="Helvetica"/>
              </a:rPr>
              <a:t>en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 el </a:t>
            </a:r>
            <a:r>
              <a:rPr sz="3000" dirty="0" err="1">
                <a:latin typeface="Helvetica"/>
                <a:ea typeface="Helvetica"/>
                <a:cs typeface="Helvetica"/>
                <a:sym typeface="Helvetica"/>
              </a:rPr>
              <a:t>miometrio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3000" dirty="0" err="1">
                <a:latin typeface="Helvetica"/>
                <a:ea typeface="Helvetica"/>
                <a:cs typeface="Helvetica"/>
                <a:sym typeface="Helvetica"/>
              </a:rPr>
              <a:t>mismo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, </a:t>
            </a:r>
            <a:r>
              <a:rPr sz="3000" dirty="0" err="1">
                <a:latin typeface="Helvetica"/>
                <a:ea typeface="Helvetica"/>
                <a:cs typeface="Helvetica"/>
                <a:sym typeface="Helvetica"/>
              </a:rPr>
              <a:t>donde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 el </a:t>
            </a:r>
            <a:r>
              <a:rPr sz="3000" dirty="0" err="1">
                <a:latin typeface="Helvetica"/>
                <a:ea typeface="Helvetica"/>
                <a:cs typeface="Helvetica"/>
                <a:sym typeface="Helvetica"/>
              </a:rPr>
              <a:t>músculo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3000" dirty="0" err="1">
                <a:latin typeface="Helvetica"/>
                <a:ea typeface="Helvetica"/>
                <a:cs typeface="Helvetica"/>
                <a:sym typeface="Helvetica"/>
              </a:rPr>
              <a:t>uterino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 se </a:t>
            </a:r>
            <a:r>
              <a:rPr sz="3000" dirty="0" err="1">
                <a:latin typeface="Helvetica"/>
                <a:ea typeface="Helvetica"/>
                <a:cs typeface="Helvetica"/>
                <a:sym typeface="Helvetica"/>
              </a:rPr>
              <a:t>hincha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 con </a:t>
            </a:r>
            <a:r>
              <a:rPr sz="3000" dirty="0" err="1">
                <a:latin typeface="Helvetica"/>
                <a:ea typeface="Helvetica"/>
                <a:cs typeface="Helvetica"/>
                <a:sym typeface="Helvetica"/>
              </a:rPr>
              <a:t>sangre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 y altera la </a:t>
            </a:r>
            <a:r>
              <a:rPr sz="3000" dirty="0" err="1">
                <a:latin typeface="Helvetica"/>
                <a:ea typeface="Helvetica"/>
                <a:cs typeface="Helvetica"/>
                <a:sym typeface="Helvetica"/>
              </a:rPr>
              <a:t>contra</a:t>
            </a:r>
            <a:r>
              <a:rPr lang="en-US" sz="3000" dirty="0" err="1">
                <a:latin typeface="Helvetica"/>
                <a:ea typeface="Helvetica"/>
                <a:cs typeface="Helvetica"/>
                <a:sym typeface="Helvetica"/>
              </a:rPr>
              <a:t>ctilidad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. </a:t>
            </a:r>
            <a:r>
              <a:rPr sz="3000" b="1" dirty="0" err="1">
                <a:latin typeface="Helvetica"/>
                <a:ea typeface="Helvetica"/>
                <a:cs typeface="Helvetica"/>
                <a:sym typeface="Helvetica"/>
              </a:rPr>
              <a:t>Puede</a:t>
            </a:r>
            <a:r>
              <a:rPr sz="3000" b="1" dirty="0">
                <a:latin typeface="Helvetica"/>
                <a:ea typeface="Helvetica"/>
                <a:cs typeface="Helvetica"/>
                <a:sym typeface="Helvetica"/>
              </a:rPr>
              <a:t> verse </a:t>
            </a:r>
            <a:r>
              <a:rPr sz="3000" b="1" dirty="0" err="1">
                <a:latin typeface="Helvetica"/>
                <a:ea typeface="Helvetica"/>
                <a:cs typeface="Helvetica"/>
                <a:sym typeface="Helvetica"/>
              </a:rPr>
              <a:t>en</a:t>
            </a:r>
            <a:r>
              <a:rPr sz="3000" b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3000" b="1" dirty="0" err="1">
                <a:latin typeface="Helvetica"/>
                <a:ea typeface="Helvetica"/>
                <a:cs typeface="Helvetica"/>
                <a:sym typeface="Helvetica"/>
              </a:rPr>
              <a:t>hemorragias</a:t>
            </a:r>
            <a:r>
              <a:rPr sz="3000" b="1" dirty="0"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sz="3000" b="1" dirty="0" err="1">
                <a:latin typeface="Helvetica"/>
                <a:ea typeface="Helvetica"/>
                <a:cs typeface="Helvetica"/>
                <a:sym typeface="Helvetica"/>
              </a:rPr>
              <a:t>desprendimiento</a:t>
            </a:r>
            <a:r>
              <a:rPr sz="3000" b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3000" b="1" dirty="0" err="1">
                <a:latin typeface="Helvetica"/>
                <a:ea typeface="Helvetica"/>
                <a:cs typeface="Helvetica"/>
                <a:sym typeface="Helvetica"/>
              </a:rPr>
              <a:t>ocultas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. </a:t>
            </a:r>
            <a:r>
              <a:rPr sz="3000" dirty="0" err="1">
                <a:latin typeface="Helvetica"/>
                <a:ea typeface="Helvetica"/>
                <a:cs typeface="Helvetica"/>
                <a:sym typeface="Helvetica"/>
              </a:rPr>
              <a:t>Puede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3000" dirty="0" err="1">
                <a:latin typeface="Helvetica"/>
                <a:ea typeface="Helvetica"/>
                <a:cs typeface="Helvetica"/>
                <a:sym typeface="Helvetica"/>
              </a:rPr>
              <a:t>causar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 una </a:t>
            </a:r>
            <a:r>
              <a:rPr sz="3000" dirty="0" err="1">
                <a:latin typeface="Helvetica"/>
                <a:ea typeface="Helvetica"/>
                <a:cs typeface="Helvetica"/>
                <a:sym typeface="Helvetica"/>
              </a:rPr>
              <a:t>hemorragia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3000" dirty="0" err="1">
                <a:latin typeface="Helvetica"/>
                <a:ea typeface="Helvetica"/>
                <a:cs typeface="Helvetica"/>
                <a:sym typeface="Helvetica"/>
              </a:rPr>
              <a:t>potencialmente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 mortal </a:t>
            </a:r>
            <a:r>
              <a:rPr sz="3000" dirty="0" err="1">
                <a:latin typeface="Helvetica"/>
                <a:ea typeface="Helvetica"/>
                <a:cs typeface="Helvetica"/>
                <a:sym typeface="Helvetica"/>
              </a:rPr>
              <a:t>si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 se altera la </a:t>
            </a:r>
            <a:r>
              <a:rPr sz="3000" dirty="0" err="1">
                <a:latin typeface="Helvetica"/>
                <a:ea typeface="Helvetica"/>
                <a:cs typeface="Helvetica"/>
                <a:sym typeface="Helvetica"/>
              </a:rPr>
              <a:t>contrac</a:t>
            </a:r>
            <a:r>
              <a:rPr lang="en-US" sz="3000" dirty="0" err="1">
                <a:latin typeface="Helvetica"/>
                <a:ea typeface="Helvetica"/>
                <a:cs typeface="Helvetica"/>
                <a:sym typeface="Helvetica"/>
              </a:rPr>
              <a:t>tilidad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. El </a:t>
            </a:r>
            <a:r>
              <a:rPr sz="3000" dirty="0" err="1">
                <a:latin typeface="Helvetica"/>
                <a:ea typeface="Helvetica"/>
                <a:cs typeface="Helvetica"/>
                <a:sym typeface="Helvetica"/>
              </a:rPr>
              <a:t>útero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3000" dirty="0" err="1">
                <a:latin typeface="Helvetica"/>
                <a:ea typeface="Helvetica"/>
                <a:cs typeface="Helvetica"/>
                <a:sym typeface="Helvetica"/>
              </a:rPr>
              <a:t>tiene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 un </a:t>
            </a:r>
            <a:r>
              <a:rPr sz="3000" dirty="0" err="1">
                <a:latin typeface="Helvetica"/>
                <a:ea typeface="Helvetica"/>
                <a:cs typeface="Helvetica"/>
                <a:sym typeface="Helvetica"/>
              </a:rPr>
              <a:t>aspecto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3000" dirty="0" err="1">
                <a:latin typeface="Helvetica"/>
                <a:ea typeface="Helvetica"/>
                <a:cs typeface="Helvetica"/>
                <a:sym typeface="Helvetica"/>
              </a:rPr>
              <a:t>púrpura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3000" dirty="0" err="1">
                <a:latin typeface="Helvetica"/>
                <a:ea typeface="Helvetica"/>
                <a:cs typeface="Helvetica"/>
                <a:sym typeface="Helvetica"/>
              </a:rPr>
              <a:t>hinchado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.</a:t>
            </a:r>
          </a:p>
          <a:p>
            <a:pPr marL="457200" lvl="0" indent="-457200" algn="l"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sz="3000" dirty="0">
              <a:latin typeface="Helvetica"/>
              <a:ea typeface="Helvetica"/>
              <a:cs typeface="Helvetica"/>
              <a:sym typeface="Helvetica"/>
            </a:endParaRPr>
          </a:p>
          <a:p>
            <a:pPr marL="409575" lvl="0" indent="-409575" algn="l">
              <a:buSzPct val="35000"/>
              <a:buBlip>
                <a:blip r:embed="rId2"/>
              </a:buBlip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3000" dirty="0" err="1">
                <a:latin typeface="Helvetica"/>
                <a:ea typeface="Helvetica"/>
                <a:cs typeface="Helvetica"/>
                <a:sym typeface="Helvetica"/>
              </a:rPr>
              <a:t>Causado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 por: </a:t>
            </a:r>
            <a:r>
              <a:rPr sz="3000" b="1" dirty="0" err="1">
                <a:latin typeface="Helvetica"/>
                <a:ea typeface="Helvetica"/>
                <a:cs typeface="Helvetica"/>
                <a:sym typeface="Helvetica"/>
              </a:rPr>
              <a:t>Desprendimiento</a:t>
            </a:r>
            <a:r>
              <a:rPr sz="3000" b="1" dirty="0">
                <a:latin typeface="Helvetica"/>
                <a:ea typeface="Helvetica"/>
                <a:cs typeface="Helvetica"/>
                <a:sym typeface="Helvetica"/>
              </a:rPr>
              <a:t> de la placenta,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 HTA, trauma e </a:t>
            </a:r>
            <a:r>
              <a:rPr sz="3000" dirty="0" err="1">
                <a:latin typeface="Helvetica"/>
                <a:ea typeface="Helvetica"/>
                <a:cs typeface="Helvetica"/>
                <a:sym typeface="Helvetica"/>
              </a:rPr>
              <a:t>infección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3000" dirty="0" err="1">
                <a:latin typeface="Helvetica"/>
                <a:ea typeface="Helvetica"/>
                <a:cs typeface="Helvetica"/>
                <a:sym typeface="Helvetica"/>
              </a:rPr>
              <a:t>intrauterina</a:t>
            </a:r>
            <a:r>
              <a:rPr sz="3000" dirty="0">
                <a:latin typeface="Helvetica"/>
                <a:ea typeface="Helvetica"/>
                <a:cs typeface="Helvetica"/>
                <a:sym typeface="Helvetica"/>
              </a:rPr>
              <a:t>.</a:t>
            </a:r>
          </a:p>
        </p:txBody>
      </p:sp>
      <p:sp>
        <p:nvSpPr>
          <p:cNvPr id="563" name="Shape 563"/>
          <p:cNvSpPr/>
          <p:nvPr/>
        </p:nvSpPr>
        <p:spPr>
          <a:xfrm>
            <a:off x="4045648" y="4763293"/>
            <a:ext cx="4923664" cy="287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" u="sng">
                <a:hlinkClick r:id="rId3"/>
              </a:defRPr>
            </a:lvl1pPr>
          </a:lstStyle>
          <a:p>
            <a:pPr lvl="0">
              <a:defRPr sz="1800" u="none">
                <a:solidFill>
                  <a:srgbClr val="000000"/>
                </a:solidFill>
              </a:defRPr>
            </a:pPr>
            <a:r>
              <a:rPr sz="1300" u="sng">
                <a:solidFill>
                  <a:srgbClr val="363929"/>
                </a:solidFill>
                <a:hlinkClick r:id="rId3"/>
              </a:rPr>
              <a:t>http://www.jpgo.org/2018/01/couvelaire-uterus-due-to-chronic.html</a:t>
            </a:r>
          </a:p>
        </p:txBody>
      </p:sp>
      <p:pic>
        <p:nvPicPr>
          <p:cNvPr id="564" name="Screen Shot 2023-08-03 at 8.46.08 AM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3409656" y="1453651"/>
            <a:ext cx="3286816" cy="3238903"/>
          </a:xfrm>
          <a:prstGeom prst="rect">
            <a:avLst/>
          </a:prstGeom>
          <a:ln w="12700">
            <a:miter lim="400000"/>
          </a:ln>
        </p:spPr>
      </p:pic>
      <p:pic>
        <p:nvPicPr>
          <p:cNvPr id="565" name="Screen Shot 2023-08-03 at 8.45.59 AM.png"/>
          <p:cNvPicPr/>
          <p:nvPr/>
        </p:nvPicPr>
        <p:blipFill>
          <a:blip r:embed="rId5"/>
          <a:stretch>
            <a:fillRect/>
          </a:stretch>
        </p:blipFill>
        <p:spPr>
          <a:xfrm>
            <a:off x="6871088" y="1592591"/>
            <a:ext cx="3183099" cy="2961023"/>
          </a:xfrm>
          <a:prstGeom prst="rect">
            <a:avLst/>
          </a:prstGeom>
          <a:ln w="12700">
            <a:miter lim="400000"/>
          </a:ln>
        </p:spPr>
      </p:pic>
      <p:sp>
        <p:nvSpPr>
          <p:cNvPr id="566" name="Shape 566"/>
          <p:cNvSpPr/>
          <p:nvPr/>
        </p:nvSpPr>
        <p:spPr>
          <a:xfrm>
            <a:off x="2044700" y="66039"/>
            <a:ext cx="9575800" cy="1032392"/>
          </a:xfrm>
          <a:prstGeom prst="rect">
            <a:avLst/>
          </a:prstGeom>
          <a:solidFill>
            <a:srgbClr val="4D3E4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defTabSz="242315">
              <a:tabLst>
                <a:tab pos="787400" algn="l"/>
              </a:tabLst>
              <a:defRPr sz="1800">
                <a:solidFill>
                  <a:srgbClr val="000000"/>
                </a:solidFill>
              </a:defRPr>
            </a:pPr>
            <a:r>
              <a:rPr sz="4292">
                <a:solidFill>
                  <a:srgbClr val="FFFFFF"/>
                </a:solidFill>
                <a:effectLst>
                  <a:outerShdw blurRad="13461" dist="13461" dir="2700000" rotWithShape="0">
                    <a:srgbClr val="FFFFFF">
                      <a:alpha val="50000"/>
                    </a:srgbClr>
                  </a:outerShdw>
                </a:effectLst>
              </a:rPr>
              <a:t>DESPRENDIMIENTO</a:t>
            </a:r>
            <a:r>
              <a:rPr sz="4399">
                <a:solidFill>
                  <a:srgbClr val="FFFFFF"/>
                </a:solidFill>
                <a:effectLst>
                  <a:outerShdw blurRad="13461" dist="13461" dir="2700000" rotWithShape="0">
                    <a:srgbClr val="FFFFFF">
                      <a:alpha val="50000"/>
                    </a:srgbClr>
                  </a:outerShdw>
                </a:effectLst>
              </a:rPr>
              <a:t> DE LA PLACENTA</a:t>
            </a:r>
          </a:p>
        </p:txBody>
      </p:sp>
    </p:spTree>
  </p:cSld>
  <p:clrMapOvr>
    <a:masterClrMapping/>
  </p:clrMapOvr>
  <p:transition spd="med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Shape 568"/>
          <p:cNvSpPr/>
          <p:nvPr/>
        </p:nvSpPr>
        <p:spPr>
          <a:xfrm>
            <a:off x="860378" y="2926853"/>
            <a:ext cx="7774081" cy="2603501"/>
          </a:xfrm>
          <a:prstGeom prst="rect">
            <a:avLst/>
          </a:prstGeom>
          <a:solidFill>
            <a:srgbClr val="E5CB7D"/>
          </a:solidFill>
          <a:ln w="127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/>
          <a:p>
            <a:pPr marL="928370" lvl="1" indent="-382270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Glidescope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, LMAs, meds de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inducción</a:t>
            </a:r>
            <a:endParaRPr sz="2300" dirty="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1474470" lvl="2" indent="-382270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Etomidat</a:t>
            </a:r>
            <a:r>
              <a:rPr lang="en-US"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o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/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Ketamin</a:t>
            </a:r>
            <a:r>
              <a:rPr lang="en-US"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a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si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HD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inestable</a:t>
            </a:r>
            <a:endParaRPr sz="2300" dirty="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928370" lvl="1" indent="-382270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TXA, Sangre, PFC, PLT </a:t>
            </a:r>
            <a:r>
              <a:rPr lang="en-US"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en</a:t>
            </a:r>
            <a:r>
              <a:rPr lang="en-US"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la </a:t>
            </a:r>
            <a:r>
              <a:rPr lang="en-US"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sala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,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crioprecipitado</a:t>
            </a:r>
            <a:endParaRPr sz="2300" dirty="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928370" lvl="1" indent="-382270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2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líneas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IV: &gt;/= 18g</a:t>
            </a:r>
          </a:p>
          <a:p>
            <a:pPr marL="928370" lvl="1" indent="-382270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Calentador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de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líquidos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/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sangre</a:t>
            </a:r>
            <a:endParaRPr sz="2300" dirty="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928370" lvl="1" indent="-382270" algn="l">
              <a:lnSpc>
                <a:spcPct val="120000"/>
              </a:lnSpc>
              <a:buSzPct val="95000"/>
              <a:buChar char="•"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Línea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arterial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si</a:t>
            </a:r>
            <a:r>
              <a:rPr sz="2300" dirty="0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 HD </a:t>
            </a:r>
            <a:r>
              <a:rPr sz="2300" dirty="0" err="1">
                <a:uFill>
                  <a:solidFill/>
                </a:uFill>
                <a:latin typeface="Helvetica"/>
                <a:ea typeface="Helvetica"/>
                <a:cs typeface="Helvetica"/>
                <a:sym typeface="Helvetica"/>
              </a:rPr>
              <a:t>inestable</a:t>
            </a:r>
            <a:endParaRPr sz="2300" dirty="0">
              <a:uFill>
                <a:solidFill/>
              </a:uFill>
              <a:latin typeface="Helvetica"/>
              <a:ea typeface="Helvetica"/>
              <a:cs typeface="Helvetica"/>
              <a:sym typeface="Helvetica"/>
            </a:endParaRPr>
          </a:p>
        </p:txBody>
      </p:sp>
      <p:grpSp>
        <p:nvGrpSpPr>
          <p:cNvPr id="571" name="Group 571"/>
          <p:cNvGrpSpPr/>
          <p:nvPr/>
        </p:nvGrpSpPr>
        <p:grpSpPr>
          <a:xfrm>
            <a:off x="2638604" y="1003299"/>
            <a:ext cx="8387992" cy="889001"/>
            <a:chOff x="-38099" y="-38100"/>
            <a:chExt cx="8387990" cy="889000"/>
          </a:xfrm>
        </p:grpSpPr>
        <p:sp>
          <p:nvSpPr>
            <p:cNvPr id="570" name="Shape 570"/>
            <p:cNvSpPr/>
            <p:nvPr/>
          </p:nvSpPr>
          <p:spPr>
            <a:xfrm>
              <a:off x="0" y="0"/>
              <a:ext cx="8311791" cy="812800"/>
            </a:xfrm>
            <a:prstGeom prst="rect">
              <a:avLst/>
            </a:prstGeom>
            <a:solidFill>
              <a:srgbClr val="E5CB7D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152400" tIns="152400" rIns="152400" bIns="152400" numCol="1" anchor="ctr">
              <a:spAutoFit/>
            </a:bodyPr>
            <a:lstStyle/>
            <a:p>
              <a:pPr lvl="8" algn="l">
                <a:defRPr sz="1800">
                  <a:solidFill>
                    <a:srgbClr val="000000"/>
                  </a:solidFill>
                </a:defRPr>
              </a:pPr>
              <a:r>
                <a:rPr sz="2800" b="1" u="sng">
                  <a:solidFill>
                    <a:srgbClr val="96489F"/>
                  </a:solidFill>
                  <a:uFill>
                    <a:solidFill/>
                  </a:uFill>
                  <a:latin typeface="Helvetica"/>
                  <a:ea typeface="Helvetica"/>
                  <a:cs typeface="Helvetica"/>
                  <a:sym typeface="Helvetica"/>
                </a:rPr>
                <a:t>PREPARAR EL QUIROFANO</a:t>
              </a:r>
            </a:p>
          </p:txBody>
        </p:sp>
        <p:pic>
          <p:nvPicPr>
            <p:cNvPr id="569" name="Picture 568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38100" y="-38100"/>
              <a:ext cx="8387991" cy="889000"/>
            </a:xfrm>
            <a:prstGeom prst="rect">
              <a:avLst/>
            </a:prstGeom>
            <a:effectLst/>
          </p:spPr>
        </p:pic>
      </p:grpSp>
      <p:grpSp>
        <p:nvGrpSpPr>
          <p:cNvPr id="574" name="Group 574"/>
          <p:cNvGrpSpPr/>
          <p:nvPr/>
        </p:nvGrpSpPr>
        <p:grpSpPr>
          <a:xfrm>
            <a:off x="1034735" y="5741094"/>
            <a:ext cx="11595730" cy="3651064"/>
            <a:chOff x="-53881" y="-53881"/>
            <a:chExt cx="11595728" cy="3651063"/>
          </a:xfrm>
        </p:grpSpPr>
        <p:sp>
          <p:nvSpPr>
            <p:cNvPr id="573" name="Shape 573"/>
            <p:cNvSpPr/>
            <p:nvPr/>
          </p:nvSpPr>
          <p:spPr>
            <a:xfrm>
              <a:off x="0" y="0"/>
              <a:ext cx="11487966" cy="35433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marL="382270" lvl="0" indent="-382270" algn="l">
                <a:lnSpc>
                  <a:spcPct val="120000"/>
                </a:lnSpc>
                <a:buSzPct val="95000"/>
                <a:buChar char="•"/>
                <a:tabLst>
                  <a:tab pos="139700" algn="l"/>
                  <a:tab pos="457200" algn="l"/>
                </a:tabLst>
                <a:defRPr sz="1800">
                  <a:solidFill>
                    <a:srgbClr val="000000"/>
                  </a:solidFill>
                </a:defRPr>
              </a:pPr>
              <a:r>
                <a:rPr sz="2100">
                  <a:uFill>
                    <a:solidFill/>
                  </a:uFill>
                  <a:latin typeface="Helvetica"/>
                  <a:ea typeface="Helvetica"/>
                  <a:cs typeface="Helvetica"/>
                  <a:sym typeface="Helvetica"/>
                </a:rPr>
                <a:t>Reanimación temprana y agresiva con hemoderivados..</a:t>
              </a:r>
            </a:p>
            <a:p>
              <a:pPr marL="382270" lvl="0" indent="-382270" algn="l">
                <a:lnSpc>
                  <a:spcPct val="120000"/>
                </a:lnSpc>
                <a:buSzPct val="95000"/>
                <a:buChar char="•"/>
                <a:tabLst>
                  <a:tab pos="139700" algn="l"/>
                  <a:tab pos="457200" algn="l"/>
                </a:tabLst>
                <a:defRPr sz="1800">
                  <a:solidFill>
                    <a:srgbClr val="000000"/>
                  </a:solidFill>
                </a:defRPr>
              </a:pPr>
              <a:r>
                <a:rPr sz="2100">
                  <a:uFill>
                    <a:solidFill/>
                  </a:uFill>
                  <a:latin typeface="Helvetica"/>
                  <a:ea typeface="Helvetica"/>
                  <a:cs typeface="Helvetica"/>
                  <a:sym typeface="Helvetica"/>
                </a:rPr>
                <a:t>Evitar vasopresores a altas dosis en pacientes hipovolémicos. —&gt; acidosis y empeora la coagulopatía</a:t>
              </a:r>
            </a:p>
            <a:p>
              <a:pPr marL="382270" lvl="0" indent="-382270" algn="l">
                <a:lnSpc>
                  <a:spcPct val="120000"/>
                </a:lnSpc>
                <a:buSzPct val="95000"/>
                <a:buChar char="•"/>
                <a:tabLst>
                  <a:tab pos="139700" algn="l"/>
                  <a:tab pos="457200" algn="l"/>
                </a:tabLst>
                <a:defRPr sz="1800">
                  <a:solidFill>
                    <a:srgbClr val="000000"/>
                  </a:solidFill>
                </a:defRPr>
              </a:pPr>
              <a:r>
                <a:rPr sz="2100">
                  <a:uFill>
                    <a:solidFill/>
                  </a:uFill>
                  <a:latin typeface="Helvetica"/>
                  <a:ea typeface="Helvetica"/>
                  <a:cs typeface="Helvetica"/>
                  <a:sym typeface="Helvetica"/>
                </a:rPr>
                <a:t>++ reanimación de volumen con hemoderivados.</a:t>
              </a:r>
            </a:p>
            <a:p>
              <a:pPr marL="928370" lvl="1" indent="-382270" algn="l">
                <a:lnSpc>
                  <a:spcPct val="120000"/>
                </a:lnSpc>
                <a:buSzPct val="95000"/>
                <a:buChar char="•"/>
                <a:tabLst>
                  <a:tab pos="139700" algn="l"/>
                  <a:tab pos="457200" algn="l"/>
                </a:tabLst>
                <a:defRPr sz="1800">
                  <a:solidFill>
                    <a:srgbClr val="000000"/>
                  </a:solidFill>
                </a:defRPr>
              </a:pPr>
              <a:r>
                <a:rPr sz="2100">
                  <a:uFill>
                    <a:solidFill/>
                  </a:uFill>
                  <a:latin typeface="Helvetica"/>
                  <a:ea typeface="Helvetica"/>
                  <a:cs typeface="Helvetica"/>
                  <a:sym typeface="Helvetica"/>
                </a:rPr>
                <a:t>RBC reemplaza la capacidad de transporte de oxígeno</a:t>
              </a:r>
            </a:p>
            <a:p>
              <a:pPr marL="928370" lvl="1" indent="-382270" algn="l">
                <a:lnSpc>
                  <a:spcPct val="120000"/>
                </a:lnSpc>
                <a:buSzPct val="95000"/>
                <a:buChar char="•"/>
                <a:tabLst>
                  <a:tab pos="139700" algn="l"/>
                  <a:tab pos="457200" algn="l"/>
                </a:tabLst>
                <a:defRPr sz="1800">
                  <a:solidFill>
                    <a:srgbClr val="000000"/>
                  </a:solidFill>
                </a:defRPr>
              </a:pPr>
              <a:r>
                <a:rPr sz="2100">
                  <a:uFill>
                    <a:solidFill/>
                  </a:uFill>
                  <a:latin typeface="Helvetica"/>
                  <a:ea typeface="Helvetica"/>
                  <a:cs typeface="Helvetica"/>
                  <a:sym typeface="Helvetica"/>
                </a:rPr>
                <a:t>FFP (PFC) reemplaza los factores de coagulación perdidos  *fibrinógeno</a:t>
              </a:r>
            </a:p>
            <a:p>
              <a:pPr marL="1474470" lvl="2" indent="-382270" algn="l">
                <a:lnSpc>
                  <a:spcPct val="120000"/>
                </a:lnSpc>
                <a:buSzPct val="95000"/>
                <a:buChar char="•"/>
                <a:tabLst>
                  <a:tab pos="139700" algn="l"/>
                  <a:tab pos="457200" algn="l"/>
                </a:tabLst>
                <a:defRPr sz="1800">
                  <a:solidFill>
                    <a:srgbClr val="000000"/>
                  </a:solidFill>
                </a:defRPr>
              </a:pPr>
              <a:r>
                <a:rPr sz="2100">
                  <a:uFill>
                    <a:solidFill/>
                  </a:uFill>
                  <a:latin typeface="Helvetica"/>
                  <a:ea typeface="Helvetica"/>
                  <a:cs typeface="Helvetica"/>
                  <a:sym typeface="Helvetica"/>
                </a:rPr>
                <a:t>crioprecipitado</a:t>
              </a:r>
            </a:p>
            <a:p>
              <a:pPr marL="928370" lvl="1" indent="-382270" algn="l">
                <a:lnSpc>
                  <a:spcPct val="120000"/>
                </a:lnSpc>
                <a:buSzPct val="95000"/>
                <a:buChar char="•"/>
                <a:tabLst>
                  <a:tab pos="139700" algn="l"/>
                  <a:tab pos="457200" algn="l"/>
                </a:tabLst>
                <a:defRPr sz="1800">
                  <a:solidFill>
                    <a:srgbClr val="000000"/>
                  </a:solidFill>
                </a:defRPr>
              </a:pPr>
              <a:r>
                <a:rPr sz="2100">
                  <a:uFill>
                    <a:solidFill/>
                  </a:uFill>
                  <a:latin typeface="Helvetica"/>
                  <a:ea typeface="Helvetica"/>
                  <a:cs typeface="Helvetica"/>
                  <a:sym typeface="Helvetica"/>
                </a:rPr>
                <a:t>PLT reemplaza las plaquetas para la formación de coágulos</a:t>
              </a:r>
            </a:p>
            <a:p>
              <a:pPr marL="928370" lvl="1" indent="-382270" algn="l">
                <a:lnSpc>
                  <a:spcPct val="120000"/>
                </a:lnSpc>
                <a:buSzPct val="95000"/>
                <a:buChar char="•"/>
                <a:tabLst>
                  <a:tab pos="139700" algn="l"/>
                  <a:tab pos="457200" algn="l"/>
                </a:tabLst>
                <a:defRPr sz="1800">
                  <a:solidFill>
                    <a:srgbClr val="000000"/>
                  </a:solidFill>
                </a:defRPr>
              </a:pPr>
              <a:r>
                <a:rPr sz="2100">
                  <a:uFill>
                    <a:solidFill/>
                  </a:uFill>
                  <a:latin typeface="Helvetica"/>
                  <a:ea typeface="Helvetica"/>
                  <a:cs typeface="Helvetica"/>
                  <a:sym typeface="Helvetica"/>
                </a:rPr>
                <a:t>La sangre entera es la mejor opción, si está disponible.</a:t>
              </a:r>
            </a:p>
          </p:txBody>
        </p:sp>
        <p:pic>
          <p:nvPicPr>
            <p:cNvPr id="572" name="Picture 57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-53882" y="-53882"/>
              <a:ext cx="11595729" cy="3651064"/>
            </a:xfrm>
            <a:prstGeom prst="rect">
              <a:avLst/>
            </a:prstGeom>
            <a:effectLst/>
          </p:spPr>
        </p:pic>
      </p:grpSp>
      <p:grpSp>
        <p:nvGrpSpPr>
          <p:cNvPr id="577" name="Group 577"/>
          <p:cNvGrpSpPr/>
          <p:nvPr/>
        </p:nvGrpSpPr>
        <p:grpSpPr>
          <a:xfrm>
            <a:off x="891871" y="2309592"/>
            <a:ext cx="7420298" cy="609601"/>
            <a:chOff x="-38099" y="-38100"/>
            <a:chExt cx="7420297" cy="609600"/>
          </a:xfrm>
        </p:grpSpPr>
        <p:sp>
          <p:nvSpPr>
            <p:cNvPr id="576" name="Shape 576"/>
            <p:cNvSpPr/>
            <p:nvPr/>
          </p:nvSpPr>
          <p:spPr>
            <a:xfrm>
              <a:off x="0" y="0"/>
              <a:ext cx="7344098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marL="457200" indent="-457200" algn="l">
                <a:lnSpc>
                  <a:spcPct val="120000"/>
                </a:lnSpc>
                <a:tabLst>
                  <a:tab pos="139700" algn="l"/>
                  <a:tab pos="457200" algn="l"/>
                </a:tabLst>
                <a:defRPr sz="2300" b="1" u="sng">
                  <a:solidFill>
                    <a:srgbClr val="C82506"/>
                  </a:solidFill>
                  <a:uFill>
                    <a:solidFill/>
                  </a:u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 b="0" u="none">
                  <a:solidFill>
                    <a:srgbClr val="000000"/>
                  </a:solidFill>
                  <a:uFillTx/>
                </a:defRPr>
              </a:pPr>
              <a:r>
                <a:rPr sz="2300" b="1" u="sng">
                  <a:solidFill>
                    <a:srgbClr val="C82506"/>
                  </a:solidFill>
                  <a:uFill>
                    <a:solidFill/>
                  </a:uFill>
                </a:rPr>
                <a:t>Todo el equipo para GA, vías aéreas y reanimación:</a:t>
              </a:r>
            </a:p>
          </p:txBody>
        </p:sp>
        <p:pic>
          <p:nvPicPr>
            <p:cNvPr id="575" name="Picture 574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-38100" y="-38100"/>
              <a:ext cx="7420298" cy="609600"/>
            </a:xfrm>
            <a:prstGeom prst="rect">
              <a:avLst/>
            </a:prstGeom>
            <a:effectLst/>
          </p:spPr>
        </p:pic>
      </p:grpSp>
      <p:pic>
        <p:nvPicPr>
          <p:cNvPr id="578" name="Screen Shot 2023-08-04 at 7.46.52 PM.png"/>
          <p:cNvPicPr/>
          <p:nvPr/>
        </p:nvPicPr>
        <p:blipFill>
          <a:blip r:embed="rId5"/>
          <a:srcRect l="5868" t="7325" r="5868" b="7325"/>
          <a:stretch>
            <a:fillRect/>
          </a:stretch>
        </p:blipFill>
        <p:spPr>
          <a:xfrm>
            <a:off x="8951038" y="2648495"/>
            <a:ext cx="3373556" cy="2336388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579" name="Shape 579"/>
          <p:cNvSpPr/>
          <p:nvPr/>
        </p:nvSpPr>
        <p:spPr>
          <a:xfrm>
            <a:off x="8755048" y="5186624"/>
            <a:ext cx="3765419" cy="3527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9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00">
                <a:solidFill>
                  <a:srgbClr val="363929"/>
                </a:solidFill>
              </a:rPr>
              <a:t>https://transfusionnews.com/2017/07/26/systematic-review-recommends-standard-ratios-of-blood-products-for-massive-transfusion/</a:t>
            </a:r>
          </a:p>
        </p:txBody>
      </p:sp>
      <p:sp>
        <p:nvSpPr>
          <p:cNvPr id="580" name="Shape 580"/>
          <p:cNvSpPr/>
          <p:nvPr/>
        </p:nvSpPr>
        <p:spPr>
          <a:xfrm>
            <a:off x="2044700" y="-10161"/>
            <a:ext cx="9575800" cy="1032392"/>
          </a:xfrm>
          <a:prstGeom prst="rect">
            <a:avLst/>
          </a:prstGeom>
          <a:solidFill>
            <a:srgbClr val="4D3E4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defTabSz="242315">
              <a:tabLst>
                <a:tab pos="787400" algn="l"/>
              </a:tabLst>
              <a:defRPr sz="1800">
                <a:solidFill>
                  <a:srgbClr val="000000"/>
                </a:solidFill>
              </a:defRPr>
            </a:pPr>
            <a:r>
              <a:rPr sz="4292">
                <a:solidFill>
                  <a:srgbClr val="FFFFFF"/>
                </a:solidFill>
                <a:effectLst>
                  <a:outerShdw blurRad="13461" dist="13461" dir="2700000" rotWithShape="0">
                    <a:srgbClr val="FFFFFF">
                      <a:alpha val="50000"/>
                    </a:srgbClr>
                  </a:outerShdw>
                </a:effectLst>
              </a:rPr>
              <a:t>DESPRENDIMIENTO</a:t>
            </a:r>
            <a:r>
              <a:rPr sz="4399">
                <a:solidFill>
                  <a:srgbClr val="FFFFFF"/>
                </a:solidFill>
                <a:effectLst>
                  <a:outerShdw blurRad="13461" dist="13461" dir="2700000" rotWithShape="0">
                    <a:srgbClr val="FFFFFF">
                      <a:alpha val="50000"/>
                    </a:srgbClr>
                  </a:outerShdw>
                </a:effectLst>
              </a:rPr>
              <a:t> DE LA PLACENTA</a:t>
            </a:r>
          </a:p>
        </p:txBody>
      </p:sp>
    </p:spTree>
  </p:cSld>
  <p:clrMapOvr>
    <a:masterClrMapping/>
  </p:clrMapOvr>
  <p:transition spd="med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7012DD60-8EF5-284F-B56A-35231AFF3E53}"/>
              </a:ext>
            </a:extLst>
          </p:cNvPr>
          <p:cNvSpPr txBox="1"/>
          <p:nvPr/>
        </p:nvSpPr>
        <p:spPr>
          <a:xfrm>
            <a:off x="3935228" y="9134774"/>
            <a:ext cx="5209954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000" b="0" i="0" u="none" strike="noStrike" cap="none" spc="0" normalizeH="0" baseline="0" dirty="0" err="1">
                <a:ln>
                  <a:noFill/>
                </a:ln>
                <a:solidFill>
                  <a:srgbClr val="363929"/>
                </a:solidFill>
                <a:effectLst/>
                <a:uFillTx/>
                <a:latin typeface="+mn-lt"/>
                <a:ea typeface="+mn-ea"/>
                <a:cs typeface="+mn-cs"/>
                <a:sym typeface="Optima"/>
              </a:rPr>
              <a:t>Joannaecambria@gmail.com</a:t>
            </a: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363929"/>
              </a:solidFill>
              <a:effectLst/>
              <a:uFillTx/>
              <a:latin typeface="+mn-lt"/>
              <a:ea typeface="+mn-ea"/>
              <a:cs typeface="+mn-cs"/>
              <a:sym typeface="Optima"/>
            </a:endParaRPr>
          </a:p>
        </p:txBody>
      </p:sp>
      <p:pic>
        <p:nvPicPr>
          <p:cNvPr id="3" name="Picture 2" descr="A pregnant person with long hair&#10;&#10;Description automatically generated">
            <a:extLst>
              <a:ext uri="{FF2B5EF4-FFF2-40B4-BE49-F238E27FC236}">
                <a16:creationId xmlns:a16="http://schemas.microsoft.com/office/drawing/2014/main" id="{3EF82E88-AD71-BB40-8D44-3B1B3EDE25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8" b="-630"/>
          <a:stretch/>
        </p:blipFill>
        <p:spPr>
          <a:xfrm>
            <a:off x="818745" y="1008884"/>
            <a:ext cx="11982856" cy="773583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34C0120-B56C-D446-904A-D6A5B76FE139}"/>
              </a:ext>
            </a:extLst>
          </p:cNvPr>
          <p:cNvSpPr txBox="1"/>
          <p:nvPr/>
        </p:nvSpPr>
        <p:spPr>
          <a:xfrm>
            <a:off x="-870727" y="2991896"/>
            <a:ext cx="10972799" cy="28007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88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¡Gracias Por </a:t>
            </a:r>
            <a:r>
              <a:rPr lang="en-US" sz="8800" dirty="0" err="1">
                <a:solidFill>
                  <a:schemeClr val="bg1">
                    <a:lumMod val="10000"/>
                    <a:lumOff val="90000"/>
                  </a:schemeClr>
                </a:solidFill>
              </a:rPr>
              <a:t>Su</a:t>
            </a:r>
            <a:r>
              <a:rPr lang="en-US" sz="88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 </a:t>
            </a:r>
            <a:r>
              <a:rPr lang="en-US" sz="8800" dirty="0" err="1">
                <a:solidFill>
                  <a:schemeClr val="bg1">
                    <a:lumMod val="10000"/>
                    <a:lumOff val="90000"/>
                  </a:schemeClr>
                </a:solidFill>
              </a:rPr>
              <a:t>Atención</a:t>
            </a:r>
            <a:r>
              <a:rPr lang="en-US" sz="88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6A666C-5FFE-C84A-A95E-1BD8D5F1A12E}"/>
              </a:ext>
            </a:extLst>
          </p:cNvPr>
          <p:cNvSpPr txBox="1"/>
          <p:nvPr/>
        </p:nvSpPr>
        <p:spPr>
          <a:xfrm>
            <a:off x="628503" y="6386342"/>
            <a:ext cx="5911702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60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¿</a:t>
            </a:r>
            <a:r>
              <a:rPr lang="en-US" sz="6000" dirty="0" err="1">
                <a:solidFill>
                  <a:schemeClr val="bg1">
                    <a:lumMod val="10000"/>
                    <a:lumOff val="90000"/>
                  </a:schemeClr>
                </a:solidFill>
              </a:rPr>
              <a:t>Preguntas</a:t>
            </a:r>
            <a:r>
              <a:rPr lang="en-US" sz="60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6578070"/>
      </p:ext>
    </p:extLst>
  </p:cSld>
  <p:clrMapOvr>
    <a:masterClrMapping/>
  </p:clrMapOvr>
  <p:transition spd="med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5AE0E3-AD8F-9541-8A74-02B2C7B5E9FA}"/>
              </a:ext>
            </a:extLst>
          </p:cNvPr>
          <p:cNvSpPr txBox="1"/>
          <p:nvPr/>
        </p:nvSpPr>
        <p:spPr>
          <a:xfrm>
            <a:off x="783265" y="1838188"/>
            <a:ext cx="12221535" cy="661719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US" sz="1800" dirty="0"/>
              <a:t>Stanford OB EMERGENCY manual:</a:t>
            </a:r>
          </a:p>
          <a:p>
            <a:pPr algn="l"/>
            <a:r>
              <a:rPr lang="en-US" sz="1800" dirty="0"/>
              <a:t>https://</a:t>
            </a:r>
            <a:r>
              <a:rPr lang="en-US" sz="1800" dirty="0" err="1"/>
              <a:t>med.stanford.edu</a:t>
            </a:r>
            <a:r>
              <a:rPr lang="en-US" sz="1800" dirty="0"/>
              <a:t>/content/dam/</a:t>
            </a:r>
            <a:r>
              <a:rPr lang="en-US" sz="1800" dirty="0" err="1"/>
              <a:t>sm</a:t>
            </a:r>
            <a:r>
              <a:rPr lang="en-US" sz="1800" dirty="0"/>
              <a:t>/</a:t>
            </a:r>
            <a:r>
              <a:rPr lang="en-US" sz="1800" dirty="0" err="1"/>
              <a:t>cogaids</a:t>
            </a:r>
            <a:r>
              <a:rPr lang="en-US" sz="1800" dirty="0"/>
              <a:t>/docs/Manual-emergencias-obst%C3%A9tricas-1.0.pdf</a:t>
            </a:r>
          </a:p>
          <a:p>
            <a:pPr algn="l"/>
            <a:endParaRPr lang="en-US" sz="1800" dirty="0"/>
          </a:p>
          <a:p>
            <a:pPr algn="l"/>
            <a:r>
              <a:rPr lang="en-US" sz="1800" dirty="0"/>
              <a:t>AHA ESP Guidelines:</a:t>
            </a:r>
          </a:p>
          <a:p>
            <a:pPr algn="l"/>
            <a:r>
              <a:rPr lang="en-US" sz="1800" dirty="0"/>
              <a:t>https://</a:t>
            </a:r>
            <a:r>
              <a:rPr lang="en-US" sz="1800" dirty="0" err="1"/>
              <a:t>cpr.heart.org</a:t>
            </a:r>
            <a:r>
              <a:rPr lang="en-US" sz="1800" dirty="0"/>
              <a:t>/-/media/</a:t>
            </a:r>
            <a:r>
              <a:rPr lang="en-US" sz="1800" dirty="0" err="1"/>
              <a:t>cpr</a:t>
            </a:r>
            <a:r>
              <a:rPr lang="en-US" sz="1800" dirty="0"/>
              <a:t>-files/</a:t>
            </a:r>
            <a:r>
              <a:rPr lang="en-US" sz="1800" dirty="0" err="1"/>
              <a:t>cpr</a:t>
            </a:r>
            <a:r>
              <a:rPr lang="en-US" sz="1800" dirty="0"/>
              <a:t>-guidelines-files/highlights/hghlghts_2020eccguidelines_spanish.pdf</a:t>
            </a:r>
          </a:p>
          <a:p>
            <a:pPr algn="l"/>
            <a:endParaRPr lang="en-US" sz="1800" dirty="0"/>
          </a:p>
          <a:p>
            <a:pPr algn="l"/>
            <a:r>
              <a:rPr lang="en-US" sz="1800" dirty="0"/>
              <a:t>ESC Guidelines: European Society of Cardiology </a:t>
            </a:r>
          </a:p>
          <a:p>
            <a:pPr algn="l"/>
            <a:endParaRPr lang="en-US" sz="1800" dirty="0"/>
          </a:p>
          <a:p>
            <a:pPr algn="l"/>
            <a:r>
              <a:rPr lang="en-US" sz="1800" dirty="0"/>
              <a:t>ACOG Guidelines: American College of Obstetricians and Gynecologists</a:t>
            </a:r>
          </a:p>
          <a:p>
            <a:pPr algn="l"/>
            <a:endParaRPr lang="en-US" sz="1800" dirty="0"/>
          </a:p>
          <a:p>
            <a:pPr algn="l"/>
            <a:r>
              <a:rPr lang="en-US" sz="1800" dirty="0"/>
              <a:t>SOAP: Society for Obstetric and Perinatal Anesthesia</a:t>
            </a:r>
          </a:p>
          <a:p>
            <a:pPr algn="l"/>
            <a:endParaRPr lang="en-US" sz="1800" dirty="0"/>
          </a:p>
          <a:p>
            <a:pPr algn="l"/>
            <a:r>
              <a:rPr lang="en-US" sz="1800" dirty="0"/>
              <a:t>OBG Project</a:t>
            </a:r>
          </a:p>
          <a:p>
            <a:pPr algn="l"/>
            <a:endParaRPr lang="en-US" sz="1800" dirty="0"/>
          </a:p>
          <a:p>
            <a:pPr algn="l"/>
            <a:r>
              <a:rPr lang="en-US" sz="1800" dirty="0"/>
              <a:t>OBGYN key</a:t>
            </a:r>
          </a:p>
          <a:p>
            <a:pPr algn="l"/>
            <a:endParaRPr lang="en-US" sz="1800" dirty="0"/>
          </a:p>
          <a:p>
            <a:pPr algn="l"/>
            <a:r>
              <a:rPr lang="en-US" sz="1800" dirty="0" err="1"/>
              <a:t>GLOWM.com</a:t>
            </a:r>
            <a:r>
              <a:rPr lang="en-US" sz="1800" dirty="0"/>
              <a:t>: Global Women’s Medicine</a:t>
            </a:r>
          </a:p>
          <a:p>
            <a:pPr algn="l"/>
            <a:r>
              <a:rPr lang="en-US" sz="1800" dirty="0"/>
              <a:t>https://</a:t>
            </a:r>
            <a:r>
              <a:rPr lang="en-US" sz="1800" dirty="0" err="1"/>
              <a:t>www.glowm.com</a:t>
            </a:r>
            <a:r>
              <a:rPr lang="en-US" sz="1800" dirty="0"/>
              <a:t>/article/heading/vol-13--obstetric-emergencies--cardiopulmonary-resuscitation-in-the-pregnant-woman/id/411353</a:t>
            </a:r>
          </a:p>
          <a:p>
            <a:pPr algn="l"/>
            <a:endParaRPr lang="en-US" sz="1800" dirty="0"/>
          </a:p>
          <a:p>
            <a:pPr algn="l"/>
            <a:endParaRPr lang="en-US" sz="1800" dirty="0"/>
          </a:p>
          <a:p>
            <a:pPr algn="l"/>
            <a:r>
              <a:rPr lang="en-US" sz="1800" dirty="0"/>
              <a:t>Tuohy Time: </a:t>
            </a:r>
            <a:r>
              <a:rPr lang="en-US" sz="1800" dirty="0" err="1"/>
              <a:t>www.tuhoytime.com</a:t>
            </a:r>
            <a:endParaRPr lang="en-US" sz="1800" dirty="0"/>
          </a:p>
          <a:p>
            <a:pPr algn="l"/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EE25C5-2A9F-4545-A6BB-312AFC3C7C8D}"/>
              </a:ext>
            </a:extLst>
          </p:cNvPr>
          <p:cNvSpPr txBox="1"/>
          <p:nvPr/>
        </p:nvSpPr>
        <p:spPr>
          <a:xfrm>
            <a:off x="4560364" y="887453"/>
            <a:ext cx="4701608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000" b="0" i="0" u="none" strike="noStrike" cap="none" spc="0" normalizeH="0" baseline="0" dirty="0">
                <a:ln>
                  <a:noFill/>
                </a:ln>
                <a:solidFill>
                  <a:srgbClr val="363929"/>
                </a:solidFill>
                <a:effectLst/>
                <a:uFillTx/>
                <a:latin typeface="+mn-lt"/>
                <a:ea typeface="+mn-ea"/>
                <a:cs typeface="+mn-cs"/>
                <a:sym typeface="Optima"/>
              </a:rPr>
              <a:t>OB ANESTESIA RECURSOS</a:t>
            </a:r>
          </a:p>
        </p:txBody>
      </p:sp>
    </p:spTree>
    <p:extLst>
      <p:ext uri="{BB962C8B-B14F-4D97-AF65-F5344CB8AC3E}">
        <p14:creationId xmlns:p14="http://schemas.microsoft.com/office/powerpoint/2010/main" val="2649366763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LinenBook">
  <a:themeElements>
    <a:clrScheme name="LinenBook">
      <a:dk1>
        <a:srgbClr val="363929"/>
      </a:dk1>
      <a:lt1>
        <a:srgbClr val="181039"/>
      </a:lt1>
      <a:dk2>
        <a:srgbClr val="5C5C5C"/>
      </a:dk2>
      <a:lt2>
        <a:srgbClr val="E0E0E0"/>
      </a:lt2>
      <a:accent1>
        <a:srgbClr val="768893"/>
      </a:accent1>
      <a:accent2>
        <a:srgbClr val="81914E"/>
      </a:accent2>
      <a:accent3>
        <a:srgbClr val="CCA156"/>
      </a:accent3>
      <a:accent4>
        <a:srgbClr val="AD6D3D"/>
      </a:accent4>
      <a:accent5>
        <a:srgbClr val="A5322E"/>
      </a:accent5>
      <a:accent6>
        <a:srgbClr val="705A64"/>
      </a:accent6>
      <a:hlink>
        <a:srgbClr val="0000FF"/>
      </a:hlink>
      <a:folHlink>
        <a:srgbClr val="FF00FF"/>
      </a:folHlink>
    </a:clrScheme>
    <a:fontScheme name="LinenBook">
      <a:majorFont>
        <a:latin typeface="Optima"/>
        <a:ea typeface="Optima"/>
        <a:cs typeface="Optima"/>
      </a:majorFont>
      <a:minorFont>
        <a:latin typeface="Optima"/>
        <a:ea typeface="Optima"/>
        <a:cs typeface="Optima"/>
      </a:minorFont>
    </a:fontScheme>
    <a:fmtScheme name="LinenBoo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Opti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63929"/>
            </a:solidFill>
            <a:effectLst/>
            <a:uFillTx/>
            <a:latin typeface="+mn-lt"/>
            <a:ea typeface="+mn-ea"/>
            <a:cs typeface="+mn-cs"/>
            <a:sym typeface="Opti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LinenBook">
  <a:themeElements>
    <a:clrScheme name="LinenBook">
      <a:dk1>
        <a:srgbClr val="000000"/>
      </a:dk1>
      <a:lt1>
        <a:srgbClr val="FFFFFF"/>
      </a:lt1>
      <a:dk2>
        <a:srgbClr val="5C5C5C"/>
      </a:dk2>
      <a:lt2>
        <a:srgbClr val="E0E0E0"/>
      </a:lt2>
      <a:accent1>
        <a:srgbClr val="768893"/>
      </a:accent1>
      <a:accent2>
        <a:srgbClr val="81914E"/>
      </a:accent2>
      <a:accent3>
        <a:srgbClr val="CCA156"/>
      </a:accent3>
      <a:accent4>
        <a:srgbClr val="AD6D3D"/>
      </a:accent4>
      <a:accent5>
        <a:srgbClr val="A5322E"/>
      </a:accent5>
      <a:accent6>
        <a:srgbClr val="705A64"/>
      </a:accent6>
      <a:hlink>
        <a:srgbClr val="0000FF"/>
      </a:hlink>
      <a:folHlink>
        <a:srgbClr val="FF00FF"/>
      </a:folHlink>
    </a:clrScheme>
    <a:fontScheme name="LinenBook">
      <a:majorFont>
        <a:latin typeface="Optima"/>
        <a:ea typeface="Optima"/>
        <a:cs typeface="Optima"/>
      </a:majorFont>
      <a:minorFont>
        <a:latin typeface="Optima"/>
        <a:ea typeface="Optima"/>
        <a:cs typeface="Optima"/>
      </a:minorFont>
    </a:fontScheme>
    <a:fmtScheme name="LinenBoo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Opti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63929"/>
            </a:solidFill>
            <a:effectLst/>
            <a:uFillTx/>
            <a:latin typeface="+mn-lt"/>
            <a:ea typeface="+mn-ea"/>
            <a:cs typeface="+mn-cs"/>
            <a:sym typeface="Opti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1361</TotalTime>
  <Words>7635</Words>
  <Application>Microsoft Macintosh PowerPoint</Application>
  <PresentationFormat>Custom</PresentationFormat>
  <Paragraphs>895</Paragraphs>
  <Slides>97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97</vt:i4>
      </vt:variant>
    </vt:vector>
  </HeadingPairs>
  <TitlesOfParts>
    <vt:vector size="107" baseType="lpstr">
      <vt:lpstr>Copperplate</vt:lpstr>
      <vt:lpstr>DIN Alternate</vt:lpstr>
      <vt:lpstr>Helvetica</vt:lpstr>
      <vt:lpstr>Helvetica Neue</vt:lpstr>
      <vt:lpstr>Optima</vt:lpstr>
      <vt:lpstr>Phosphate</vt:lpstr>
      <vt:lpstr>STIXGeneral-Regular</vt:lpstr>
      <vt:lpstr>Tahoma</vt:lpstr>
      <vt:lpstr>Times</vt:lpstr>
      <vt:lpstr>LinenBook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L.A.S.T / T.S.A.L (Toxicidad Sistémica de Anestésica Local)</vt:lpstr>
      <vt:lpstr>L.A.S.T</vt:lpstr>
      <vt:lpstr>L.A.S.T</vt:lpstr>
      <vt:lpstr>L.A.S.T</vt:lpstr>
      <vt:lpstr>PowerPoint Presentation</vt:lpstr>
      <vt:lpstr>L.A.S.T</vt:lpstr>
      <vt:lpstr>L.A.S.T</vt:lpstr>
      <vt:lpstr>PowerPoint Presentation</vt:lpstr>
      <vt:lpstr>L.A.S.T</vt:lpstr>
      <vt:lpstr>PowerPoint Presentation</vt:lpstr>
      <vt:lpstr>ESPINAL TOTAL </vt:lpstr>
      <vt:lpstr>ESPINAL TOTAL </vt:lpstr>
      <vt:lpstr>ESPINAL TOTAL </vt:lpstr>
      <vt:lpstr>ESPINAL TOTAL </vt:lpstr>
      <vt:lpstr>ESPINAL TOTAL </vt:lpstr>
      <vt:lpstr>ESPINAL TOTAL </vt:lpstr>
      <vt:lpstr>ESPINAL TOTAL </vt:lpstr>
      <vt:lpstr>ESPINAL TOTAL </vt:lpstr>
      <vt:lpstr>ESPINAL TOTAL </vt:lpstr>
      <vt:lpstr>ESPINAL TOTAL </vt:lpstr>
      <vt:lpstr>ESPINAL TOTAL </vt:lpstr>
      <vt:lpstr>PowerPoint Presentation</vt:lpstr>
      <vt:lpstr>EDEMA PULMONAR </vt:lpstr>
      <vt:lpstr>EDEMA PULMONAR </vt:lpstr>
      <vt:lpstr>EDEMA PULMONAR </vt:lpstr>
      <vt:lpstr>EDEMA PULMONAR </vt:lpstr>
      <vt:lpstr>EDEMA PULMONAR </vt:lpstr>
      <vt:lpstr>EDEMA PULMONAR </vt:lpstr>
      <vt:lpstr>EDEMA PULMONAR </vt:lpstr>
      <vt:lpstr>EDEMA PULMONAR </vt:lpstr>
      <vt:lpstr>EDEMA PULMONAR </vt:lpstr>
      <vt:lpstr>EDEMA PULMONAR </vt:lpstr>
      <vt:lpstr>EDEMA PULMONAR </vt:lpstr>
      <vt:lpstr>EDEMA PULMONAR </vt:lpstr>
      <vt:lpstr>PowerPoint Presentation</vt:lpstr>
      <vt:lpstr>EMBOLIA DE LÍQUIDO AMNIÓTICO</vt:lpstr>
      <vt:lpstr>EMBOLIA DE LÍQUIDO AMNIÓTICO</vt:lpstr>
      <vt:lpstr>EMBOLIA DE LÍQUIDO AMNIÓTICO</vt:lpstr>
      <vt:lpstr>EMBOLIA DE LÍQUIDO AMNIÓTICO</vt:lpstr>
      <vt:lpstr>EMBOLIA DE LÍQUIDO AMNIÓTICO</vt:lpstr>
      <vt:lpstr>EMBOLIA DE LÍQUIDO AMNIÓTICO</vt:lpstr>
      <vt:lpstr>EMBOLIA DE LÍQUIDO AMNIÓTICO</vt:lpstr>
      <vt:lpstr>EMBOLIA DE LÍQUIDO AMNIÓTICO</vt:lpstr>
      <vt:lpstr>EMBOLIA DE LÍQUIDO AMNIÓTICO</vt:lpstr>
      <vt:lpstr>EMBOLIA DE LÍQUIDO AMNIÓTICO</vt:lpstr>
      <vt:lpstr>EMBOLIA DE LÍQUIDO AMNIÓTICO</vt:lpstr>
      <vt:lpstr>EMBOLIA DE LÍQUIDO AMNIÓTICO</vt:lpstr>
      <vt:lpstr>EMBOLIA DE LÍQUIDO AMNIÓTICO</vt:lpstr>
      <vt:lpstr>EMBOLIA DE LÍQUIDO AMNIÓTICO</vt:lpstr>
      <vt:lpstr>EMBOLIA DE LÍQUIDO AMNIÓTICO</vt:lpstr>
      <vt:lpstr>EMBOLIA DE LÍQUIDO AMNIÓTICO</vt:lpstr>
      <vt:lpstr>PowerPoint Presentation</vt:lpstr>
      <vt:lpstr>ECLAMPSIA</vt:lpstr>
      <vt:lpstr>ECLAMPSIA</vt:lpstr>
      <vt:lpstr>ECLAMPSIA</vt:lpstr>
      <vt:lpstr>ECLAMPSIA</vt:lpstr>
      <vt:lpstr>ECLAMPSIA</vt:lpstr>
      <vt:lpstr>ECLAMPSIA</vt:lpstr>
      <vt:lpstr>ECLAMPSIA</vt:lpstr>
      <vt:lpstr>PowerPoint Presentation</vt:lpstr>
      <vt:lpstr>HELLP</vt:lpstr>
      <vt:lpstr>HELLP</vt:lpstr>
      <vt:lpstr>HELLP</vt:lpstr>
      <vt:lpstr>HELLP</vt:lpstr>
      <vt:lpstr>HELLP</vt:lpstr>
      <vt:lpstr>HELLP</vt:lpstr>
      <vt:lpstr>HELLP</vt:lpstr>
      <vt:lpstr>HELLP</vt:lpstr>
      <vt:lpstr>HELLP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Microsoft Office User</cp:lastModifiedBy>
  <cp:revision>10</cp:revision>
  <dcterms:modified xsi:type="dcterms:W3CDTF">2023-09-01T14:24:57Z</dcterms:modified>
</cp:coreProperties>
</file>