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256" r:id="rId2"/>
    <p:sldId id="257" r:id="rId3"/>
    <p:sldId id="329" r:id="rId4"/>
    <p:sldId id="258" r:id="rId5"/>
    <p:sldId id="259" r:id="rId6"/>
    <p:sldId id="260" r:id="rId7"/>
    <p:sldId id="261" r:id="rId8"/>
    <p:sldId id="262" r:id="rId9"/>
    <p:sldId id="263" r:id="rId10"/>
    <p:sldId id="264" r:id="rId11"/>
    <p:sldId id="272" r:id="rId12"/>
    <p:sldId id="273" r:id="rId13"/>
    <p:sldId id="265" r:id="rId14"/>
    <p:sldId id="266" r:id="rId15"/>
    <p:sldId id="267" r:id="rId16"/>
    <p:sldId id="268" r:id="rId17"/>
    <p:sldId id="269" r:id="rId18"/>
    <p:sldId id="270" r:id="rId19"/>
    <p:sldId id="271" r:id="rId20"/>
    <p:sldId id="274" r:id="rId21"/>
    <p:sldId id="275" r:id="rId22"/>
    <p:sldId id="276" r:id="rId23"/>
    <p:sldId id="277" r:id="rId24"/>
    <p:sldId id="278"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 id="312" r:id="rId38"/>
    <p:sldId id="313" r:id="rId39"/>
    <p:sldId id="314" r:id="rId40"/>
    <p:sldId id="315" r:id="rId41"/>
    <p:sldId id="316" r:id="rId42"/>
    <p:sldId id="317" r:id="rId43"/>
    <p:sldId id="318" r:id="rId44"/>
    <p:sldId id="319" r:id="rId45"/>
    <p:sldId id="320" r:id="rId46"/>
    <p:sldId id="321" r:id="rId47"/>
    <p:sldId id="322" r:id="rId48"/>
    <p:sldId id="323" r:id="rId49"/>
    <p:sldId id="324" r:id="rId50"/>
    <p:sldId id="325" r:id="rId51"/>
    <p:sldId id="326" r:id="rId52"/>
    <p:sldId id="327" r:id="rId53"/>
    <p:sldId id="328" r:id="rId54"/>
  </p:sldIdLst>
  <p:sldSz cx="13004800" cy="9753600"/>
  <p:notesSz cx="6858000" cy="9144000"/>
  <p:defaultTextStyle>
    <a:lvl1pPr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1pPr>
    <a:lvl2pPr indent="2286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2pPr>
    <a:lvl3pPr indent="4572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3pPr>
    <a:lvl4pPr indent="6858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4pPr>
    <a:lvl5pPr indent="9144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5pPr>
    <a:lvl6pPr indent="11430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6pPr>
    <a:lvl7pPr indent="13716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7pPr>
    <a:lvl8pPr indent="16002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8pPr>
    <a:lvl9pPr indent="1828800" algn="ctr" defTabSz="584200">
      <a:defRPr sz="4000" i="1">
        <a:solidFill>
          <a:srgbClr val="86837F">
            <a:alpha val="80000"/>
          </a:srgbClr>
        </a:solidFill>
        <a:effectLst>
          <a:outerShdw blurRad="25400" dist="12700" dir="5400000" rotWithShape="0">
            <a:srgbClr val="FFFFFF"/>
          </a:outerShdw>
        </a:effectLst>
        <a:latin typeface="+mn-lt"/>
        <a:ea typeface="+mn-ea"/>
        <a:cs typeface="+mn-cs"/>
        <a:sym typeface="Hoefler Tex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502"/>
    <a:srgbClr val="000000"/>
    <a:srgbClr val="FDFAFF"/>
    <a:srgbClr val="F42E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6D6A67"/>
        </a:fontRef>
        <a:srgbClr val="6D6A67"/>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wholeTbl>
    <a:band2H>
      <a:tcTxStyle/>
      <a:tcStyle>
        <a:tcBdr/>
        <a:fill>
          <a:solidFill>
            <a:srgbClr val="C8C8AF">
              <a:alpha val="50000"/>
            </a:srgbClr>
          </a:solidFill>
        </a:fill>
      </a:tcStyle>
    </a:band2H>
    <a:firstCol>
      <a:tcTxStyle b="off" i="off">
        <a:fontRef idx="minor">
          <a:srgbClr val="F3F1DF"/>
        </a:fontRef>
        <a:srgbClr val="F3F1DF"/>
      </a:tcTxStyle>
      <a:tcStyle>
        <a:tcBdr>
          <a:left>
            <a:ln w="12700" cap="flat">
              <a:noFill/>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tcStyle>
    </a:firstCol>
    <a:lastRow>
      <a:tcTxStyle b="off" i="off">
        <a:fontRef idx="minor">
          <a:srgbClr val="4B4B4B"/>
        </a:fontRef>
        <a:srgbClr val="4B4B4B"/>
      </a:tcTxStyle>
      <a:tcStyle>
        <a:tcBdr>
          <a:left>
            <a:ln w="12700" cap="flat">
              <a:solidFill>
                <a:srgbClr val="F3F1DF"/>
              </a:solidFill>
              <a:prstDash val="solid"/>
              <a:miter lim="400000"/>
            </a:ln>
          </a:left>
          <a:right>
            <a:ln w="12700" cap="flat">
              <a:solidFill>
                <a:srgbClr val="F3F1DF"/>
              </a:solidFill>
              <a:prstDash val="solid"/>
              <a:miter lim="400000"/>
            </a:ln>
          </a:right>
          <a:top>
            <a:ln w="25400" cap="flat">
              <a:solidFill>
                <a:srgbClr val="6D6A67"/>
              </a:solidFill>
              <a:prstDash val="solid"/>
              <a:miter lim="400000"/>
            </a:ln>
          </a:top>
          <a:bottom>
            <a:ln w="12700" cap="flat">
              <a:noFill/>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lastRow>
    <a:firstRow>
      <a:tcTxStyle b="off" i="off">
        <a:fontRef idx="minor">
          <a:srgbClr val="F3F1DF"/>
        </a:fontRef>
        <a:srgbClr val="F3F1DF"/>
      </a:tcTxStyle>
      <a:tcStyle>
        <a:tcBdr>
          <a:left>
            <a:ln w="12700" cap="flat">
              <a:solidFill>
                <a:srgbClr val="F3F1DF"/>
              </a:solidFill>
              <a:prstDash val="solid"/>
              <a:miter lim="400000"/>
            </a:ln>
          </a:left>
          <a:right>
            <a:ln w="12700" cap="flat">
              <a:solidFill>
                <a:srgbClr val="F3F1DF"/>
              </a:solidFill>
              <a:prstDash val="solid"/>
              <a:miter lim="400000"/>
            </a:ln>
          </a:right>
          <a:top>
            <a:ln w="12700" cap="flat">
              <a:noFill/>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tcStyle>
    </a:firstRow>
  </a:tblStyle>
  <a:tblStyle styleId="{C7B018BB-80A7-4F77-B60F-C8B233D01FF8}" styleName="">
    <a:tblBg/>
    <a:wholeTbl>
      <a:tcTxStyle b="off" i="off">
        <a:fontRef idx="minor">
          <a:srgbClr val="6D6A67"/>
        </a:fontRef>
        <a:srgbClr val="6D6A67"/>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rgbClr val="E7E6E2">
              <a:alpha val="60000"/>
            </a:srgbClr>
          </a:solidFill>
        </a:fill>
      </a:tcStyle>
    </a:wholeTbl>
    <a:band2H>
      <a:tcTxStyle/>
      <a:tcStyle>
        <a:tcBdr/>
        <a:fill>
          <a:solidFill>
            <a:srgbClr val="B6BEC8">
              <a:alpha val="30000"/>
            </a:srgbClr>
          </a:solidFill>
        </a:fill>
      </a:tcStyle>
    </a:band2H>
    <a:firstCol>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tcStyle>
    </a:firstCol>
    <a:lastRow>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tcStyle>
    </a:lastRow>
    <a:firstRow>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tcStyle>
    </a:firstRow>
  </a:tblStyle>
  <a:tblStyle styleId="{EEE7283C-3CF3-47DC-8721-378D4A62B228}" styleName="">
    <a:tblBg/>
    <a:wholeTbl>
      <a:tcTxStyle b="off" i="off">
        <a:fontRef idx="minor">
          <a:srgbClr val="6D6A67"/>
        </a:fontRef>
        <a:srgbClr val="6D6A67"/>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solidFill>
            <a:srgbClr val="E6E4D7">
              <a:alpha val="70000"/>
            </a:srgbClr>
          </a:solidFill>
        </a:fill>
      </a:tcStyle>
    </a:wholeTbl>
    <a:band2H>
      <a:tcTxStyle/>
      <a:tcStyle>
        <a:tcBdr/>
        <a:fill>
          <a:solidFill>
            <a:srgbClr val="CBCAB9">
              <a:alpha val="70000"/>
            </a:srgbClr>
          </a:solidFill>
        </a:fill>
      </a:tcStyle>
    </a:band2H>
    <a:firstCol>
      <a:tcTxStyle b="off" i="off">
        <a:fontRef idx="minor">
          <a:srgbClr val="F3F1DF"/>
        </a:fontRef>
        <a:srgbClr val="F3F1DF"/>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tcStyle>
    </a:firstCol>
    <a:lastRow>
      <a:tcTxStyle b="off" i="off">
        <a:fontRef idx="minor">
          <a:srgbClr val="6D6A67"/>
        </a:fontRef>
        <a:srgbClr val="6D6A67"/>
      </a:tcTxStyle>
      <a:tcStyle>
        <a:tcBdr>
          <a:left>
            <a:ln w="12700" cap="flat">
              <a:solidFill>
                <a:srgbClr val="C7C0AD"/>
              </a:solidFill>
              <a:prstDash val="solid"/>
              <a:miter lim="400000"/>
            </a:ln>
          </a:left>
          <a:right>
            <a:ln w="12700" cap="flat">
              <a:solidFill>
                <a:srgbClr val="C7C0AD"/>
              </a:solidFill>
              <a:prstDash val="solid"/>
              <a:miter lim="400000"/>
            </a:ln>
          </a:right>
          <a:top>
            <a:ln w="25400" cap="flat">
              <a:solidFill>
                <a:srgbClr val="6D6A67"/>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solidFill>
            <a:srgbClr val="E6E4D7">
              <a:alpha val="70000"/>
            </a:srgbClr>
          </a:solidFill>
        </a:fill>
      </a:tcStyle>
    </a:lastRow>
    <a:firstRow>
      <a:tcTxStyle b="off" i="off">
        <a:fontRef idx="minor">
          <a:srgbClr val="F3F1DF"/>
        </a:fontRef>
        <a:srgbClr val="F3F1DF"/>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tcStyle>
    </a:firstRow>
  </a:tblStyle>
  <a:tblStyle styleId="{CF821DB8-F4EB-4A41-A1BA-3FCAFE7338EE}" styleName="">
    <a:tblBg/>
    <a:wholeTbl>
      <a:tcTxStyle b="off" i="off">
        <a:fontRef idx="minor">
          <a:srgbClr val="6D6A67"/>
        </a:fontRef>
        <a:srgbClr val="6D6A67"/>
      </a:tcTxStyle>
      <a:tcStyle>
        <a:tcBdr>
          <a:left>
            <a:ln w="12700" cap="flat">
              <a:noFill/>
              <a:miter lim="400000"/>
            </a:ln>
          </a:left>
          <a:right>
            <a:ln w="12700" cap="flat">
              <a:noFill/>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noFill/>
              <a:miter lim="400000"/>
            </a:ln>
          </a:insideV>
        </a:tcBdr>
        <a:fill>
          <a:solidFill>
            <a:srgbClr val="EAE9E0">
              <a:alpha val="80000"/>
            </a:srgbClr>
          </a:solidFill>
        </a:fill>
      </a:tcStyle>
    </a:wholeTbl>
    <a:band2H>
      <a:tcTxStyle/>
      <a:tcStyle>
        <a:tcBdr/>
        <a:fill>
          <a:solidFill>
            <a:srgbClr val="DADADA">
              <a:alpha val="50000"/>
            </a:srgbClr>
          </a:solidFill>
        </a:fill>
      </a:tcStyle>
    </a:band2H>
    <a:firstCol>
      <a:tcTxStyle b="off" i="off">
        <a:fontRef idx="minor">
          <a:srgbClr val="F3F1DF"/>
        </a:fontRef>
        <a:srgbClr val="F3F1DF"/>
      </a:tcTxStyle>
      <a:tcStyle>
        <a:tcBdr>
          <a:left>
            <a:ln w="12700" cap="flat">
              <a:solidFill>
                <a:srgbClr val="5A5950"/>
              </a:solidFill>
              <a:prstDash val="solid"/>
              <a:miter lim="400000"/>
            </a:ln>
          </a:left>
          <a:right>
            <a:ln w="12700" cap="flat">
              <a:solidFill>
                <a:srgbClr val="5A5950"/>
              </a:solidFill>
              <a:prstDash val="solid"/>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tcStyle>
    </a:firstCol>
    <a:lastRow>
      <a:tcTxStyle b="off" i="off">
        <a:fontRef idx="minor">
          <a:srgbClr val="F3F1DF"/>
        </a:fontRef>
        <a:srgbClr val="F3F1DF"/>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tcStyle>
    </a:firstRow>
  </a:tblStyle>
  <a:tblStyle styleId="{33BA23B1-9221-436E-865A-0063620EA4FD}" styleName="">
    <a:tblBg/>
    <a:wholeTbl>
      <a:tcTxStyle b="off" i="off">
        <a:fontRef idx="minor">
          <a:srgbClr val="606060"/>
        </a:fontRef>
        <a:srgbClr val="606060"/>
      </a:tcTxStyle>
      <a:tcStyle>
        <a:tcBdr>
          <a:left>
            <a:ln w="12700" cap="flat">
              <a:solidFill>
                <a:srgbClr val="5A5950"/>
              </a:solidFill>
              <a:custDash>
                <a:ds d="200000" sp="200000"/>
              </a:custDash>
              <a:miter lim="400000"/>
            </a:ln>
          </a:left>
          <a:right>
            <a:ln w="12700" cap="flat">
              <a:solidFill>
                <a:srgbClr val="5A5950"/>
              </a:solidFill>
              <a:custDash>
                <a:ds d="200000" sp="200000"/>
              </a:custDash>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solidFill>
                <a:srgbClr val="5A5950"/>
              </a:solidFill>
              <a:custDash>
                <a:ds d="200000" sp="200000"/>
              </a:custDash>
              <a:miter lim="400000"/>
            </a:ln>
          </a:insideV>
        </a:tcBdr>
        <a:fill>
          <a:solidFill>
            <a:srgbClr val="DBD9C9">
              <a:alpha val="30000"/>
            </a:srgbClr>
          </a:solidFill>
        </a:fill>
      </a:tcStyle>
    </a:wholeTbl>
    <a:band2H>
      <a:tcTxStyle/>
      <a:tcStyle>
        <a:tcBdr/>
        <a:fill>
          <a:solidFill>
            <a:srgbClr val="DADADA">
              <a:alpha val="50000"/>
            </a:srgbClr>
          </a:solidFill>
        </a:fill>
      </a:tcStyle>
    </a:band2H>
    <a:firstCol>
      <a:tcTxStyle b="off" i="off">
        <a:fontRef idx="minor">
          <a:srgbClr val="4B4B4B"/>
        </a:fontRef>
        <a:srgbClr val="4B4B4B"/>
      </a:tcTxStyle>
      <a:tcStyle>
        <a:tcBdr>
          <a:left>
            <a:ln w="12700" cap="flat">
              <a:solidFill>
                <a:srgbClr val="5A5950"/>
              </a:solidFill>
              <a:prstDash val="solid"/>
              <a:miter lim="400000"/>
            </a:ln>
          </a:left>
          <a:right>
            <a:ln w="12700" cap="flat">
              <a:solidFill>
                <a:srgbClr val="5A5950"/>
              </a:solidFill>
              <a:prstDash val="solid"/>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solidFill>
                <a:srgbClr val="5A5950"/>
              </a:solidFill>
              <a:prstDash val="solid"/>
              <a:miter lim="400000"/>
            </a:ln>
          </a:insideV>
        </a:tcBdr>
        <a:fill>
          <a:solidFill>
            <a:srgbClr val="DBD9C9">
              <a:alpha val="30000"/>
            </a:srgbClr>
          </a:solidFill>
        </a:fill>
      </a:tcStyle>
    </a:firstCol>
    <a:la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solidFill>
            <a:srgbClr val="B9B9B9">
              <a:alpha val="50000"/>
            </a:srgbClr>
          </a:solidFill>
        </a:fill>
      </a:tcStyle>
    </a:lastRow>
    <a:fir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solidFill>
            <a:srgbClr val="B9B9B9">
              <a:alpha val="50000"/>
            </a:srgbClr>
          </a:solidFill>
        </a:fill>
      </a:tcStyle>
    </a:firstRow>
  </a:tblStyle>
  <a:tblStyle styleId="{2708684C-4D16-4618-839F-0558EEFCDFE6}" styleName="">
    <a:tblBg/>
    <a:wholeTbl>
      <a:tcTxStyle b="off" i="off">
        <a:fontRef idx="minor">
          <a:srgbClr val="606060"/>
        </a:fontRef>
        <a:srgbClr val="606060"/>
      </a:tcTxStyle>
      <a:tcStyle>
        <a:tcBdr>
          <a:left>
            <a:ln w="12700" cap="flat">
              <a:solidFill>
                <a:srgbClr val="5A5950"/>
              </a:solidFill>
              <a:custDash>
                <a:ds d="200000" sp="200000"/>
              </a:custDash>
              <a:miter lim="400000"/>
            </a:ln>
          </a:left>
          <a:right>
            <a:ln w="12700" cap="flat">
              <a:solidFill>
                <a:srgbClr val="5A5950"/>
              </a:solidFill>
              <a:custDash>
                <a:ds d="200000" sp="200000"/>
              </a:custDash>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solidFill>
                <a:srgbClr val="5A5950"/>
              </a:solidFill>
              <a:custDash>
                <a:ds d="200000" sp="200000"/>
              </a:custDash>
              <a:miter lim="400000"/>
            </a:ln>
          </a:insideV>
        </a:tcBdr>
        <a:fill>
          <a:noFill/>
        </a:fill>
      </a:tcStyle>
    </a:wholeTbl>
    <a:band2H>
      <a:tcTxStyle/>
      <a:tcStyle>
        <a:tcBdr/>
        <a:fill>
          <a:solidFill>
            <a:srgbClr val="DADADA">
              <a:alpha val="50000"/>
            </a:srgbClr>
          </a:solidFill>
        </a:fill>
      </a:tcStyle>
    </a:band2H>
    <a:firstCol>
      <a:tcTxStyle b="off" i="off">
        <a:fontRef idx="minor">
          <a:srgbClr val="4B4B4B"/>
        </a:fontRef>
        <a:srgbClr val="4B4B4B"/>
      </a:tcTxStyle>
      <a:tcStyle>
        <a:tcBdr>
          <a:left>
            <a:ln w="12700" cap="flat">
              <a:solidFill>
                <a:srgbClr val="5A5950"/>
              </a:solidFill>
              <a:prstDash val="solid"/>
              <a:miter lim="400000"/>
            </a:ln>
          </a:left>
          <a:right>
            <a:ln w="25400" cap="flat">
              <a:solidFill>
                <a:srgbClr val="5A5950"/>
              </a:solidFill>
              <a:prstDash val="solid"/>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noFill/>
              <a:miter lim="400000"/>
            </a:ln>
          </a:insideV>
        </a:tcBdr>
        <a:fill>
          <a:noFill/>
        </a:fill>
      </a:tcStyle>
    </a:firstCol>
    <a:lastRow>
      <a:tcTxStyle b="off" i="off">
        <a:fontRef idx="minor">
          <a:srgbClr val="4B4B4B"/>
        </a:fontRef>
        <a:srgbClr val="4B4B4B"/>
      </a:tcTxStyle>
      <a:tcStyle>
        <a:tcBdr>
          <a:left>
            <a:ln w="12700" cap="flat">
              <a:noFill/>
              <a:miter lim="400000"/>
            </a:ln>
          </a:left>
          <a:right>
            <a:ln w="12700" cap="flat">
              <a:noFill/>
              <a:miter lim="400000"/>
            </a:ln>
          </a:right>
          <a:top>
            <a:ln w="254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custDash>
                <a:ds d="200000" sp="200000"/>
              </a:custDash>
              <a:miter lim="400000"/>
            </a:ln>
          </a:insideH>
          <a:insideV>
            <a:ln w="12700" cap="flat">
              <a:noFill/>
              <a:miter lim="400000"/>
            </a:ln>
          </a:insideV>
        </a:tcBdr>
        <a:fill>
          <a:noFill/>
        </a:fill>
      </a:tcStyle>
    </a:lastRow>
    <a:fir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25400" cap="flat">
              <a:solidFill>
                <a:srgbClr val="5A5950"/>
              </a:solidFill>
              <a:prstDash val="solid"/>
              <a:miter lim="400000"/>
            </a:ln>
          </a:bottom>
          <a:insideH>
            <a:ln w="12700" cap="flat">
              <a:solidFill>
                <a:srgbClr val="5A5950"/>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55"/>
    <p:restoredTop sz="94569"/>
  </p:normalViewPr>
  <p:slideViewPr>
    <p:cSldViewPr snapToGrid="0" snapToObjects="1">
      <p:cViewPr varScale="1">
        <p:scale>
          <a:sx n="60" d="100"/>
          <a:sy n="60" d="100"/>
        </p:scale>
        <p:origin x="1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 name="Shape 30"/>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1" name="Shape 31"/>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6310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5" name="DingBat_HD.png"/>
          <p:cNvPicPr/>
          <p:nvPr/>
        </p:nvPicPr>
        <p:blipFill>
          <a:blip r:embed="rId3"/>
          <a:stretch>
            <a:fillRect/>
          </a:stretch>
        </p:blipFill>
        <p:spPr>
          <a:xfrm>
            <a:off x="2798040" y="5264150"/>
            <a:ext cx="7408720" cy="393700"/>
          </a:xfrm>
          <a:prstGeom prst="rect">
            <a:avLst/>
          </a:prstGeom>
          <a:ln w="12700">
            <a:miter lim="400000"/>
          </a:ln>
        </p:spPr>
      </p:pic>
      <p:sp>
        <p:nvSpPr>
          <p:cNvPr id="6" name="Shape 6"/>
          <p:cNvSpPr>
            <a:spLocks noGrp="1"/>
          </p:cNvSpPr>
          <p:nvPr>
            <p:ph type="title"/>
          </p:nvPr>
        </p:nvSpPr>
        <p:spPr>
          <a:xfrm>
            <a:off x="1841500" y="2273300"/>
            <a:ext cx="9321800" cy="2819400"/>
          </a:xfrm>
          <a:prstGeom prst="rect">
            <a:avLst/>
          </a:prstGeom>
        </p:spPr>
        <p:txBody>
          <a:bodyPr anchor="b"/>
          <a:lstStyle>
            <a:lvl1pPr>
              <a:defRPr sz="7600">
                <a:solidFill>
                  <a:srgbClr val="F4D799"/>
                </a:solidFill>
                <a:effectLst>
                  <a:outerShdw blurRad="25400" dist="25400" dir="16200000" rotWithShape="0">
                    <a:srgbClr val="000000">
                      <a:alpha val="34000"/>
                    </a:srgbClr>
                  </a:outerShdw>
                </a:effectLst>
              </a:defRPr>
            </a:lvl1pPr>
          </a:lstStyle>
          <a:p>
            <a:pPr lvl="0">
              <a:defRPr sz="1800">
                <a:solidFill>
                  <a:srgbClr val="000000"/>
                </a:solidFill>
                <a:effectLst/>
              </a:defRPr>
            </a:pPr>
            <a:r>
              <a:rPr sz="7600">
                <a:solidFill>
                  <a:srgbClr val="F4D799"/>
                </a:solidFill>
                <a:effectLst>
                  <a:outerShdw blurRad="25400" dist="25400" dir="16200000" rotWithShape="0">
                    <a:srgbClr val="000000">
                      <a:alpha val="34000"/>
                    </a:srgbClr>
                  </a:outerShdw>
                </a:effectLst>
              </a:rPr>
              <a:t>Title Text</a:t>
            </a:r>
          </a:p>
        </p:txBody>
      </p:sp>
      <p:sp>
        <p:nvSpPr>
          <p:cNvPr id="7" name="Shape 7"/>
          <p:cNvSpPr>
            <a:spLocks noGrp="1"/>
          </p:cNvSpPr>
          <p:nvPr>
            <p:ph type="body" idx="1"/>
          </p:nvPr>
        </p:nvSpPr>
        <p:spPr>
          <a:xfrm>
            <a:off x="1841500" y="5905500"/>
            <a:ext cx="9321800" cy="1409700"/>
          </a:xfrm>
          <a:prstGeom prst="rect">
            <a:avLst/>
          </a:prstGeom>
        </p:spPr>
        <p:txBody>
          <a:bodyPr anchor="t"/>
          <a:lstStyle>
            <a:lvl1pPr marL="0" indent="0" algn="ctr">
              <a:spcBef>
                <a:spcPts val="0"/>
              </a:spcBef>
              <a:buSzTx/>
              <a:buNone/>
              <a:defRPr sz="3400">
                <a:solidFill>
                  <a:srgbClr val="C8AF7B"/>
                </a:solidFill>
                <a:effectLst>
                  <a:outerShdw blurRad="25400" dist="12700" dir="16200000" rotWithShape="0">
                    <a:srgbClr val="000000">
                      <a:alpha val="48000"/>
                    </a:srgbClr>
                  </a:outerShdw>
                </a:effectLst>
              </a:defRPr>
            </a:lvl1pPr>
            <a:lvl2pPr marL="0" indent="228600" algn="ctr">
              <a:spcBef>
                <a:spcPts val="0"/>
              </a:spcBef>
              <a:buSzTx/>
              <a:buNone/>
              <a:defRPr sz="3400">
                <a:solidFill>
                  <a:srgbClr val="C8AF7B"/>
                </a:solidFill>
                <a:effectLst>
                  <a:outerShdw blurRad="25400" dist="12700" dir="16200000" rotWithShape="0">
                    <a:srgbClr val="000000">
                      <a:alpha val="48000"/>
                    </a:srgbClr>
                  </a:outerShdw>
                </a:effectLst>
              </a:defRPr>
            </a:lvl2pPr>
            <a:lvl3pPr marL="0" indent="457200" algn="ctr">
              <a:spcBef>
                <a:spcPts val="0"/>
              </a:spcBef>
              <a:buSzTx/>
              <a:buNone/>
              <a:defRPr sz="3400">
                <a:solidFill>
                  <a:srgbClr val="C8AF7B"/>
                </a:solidFill>
                <a:effectLst>
                  <a:outerShdw blurRad="25400" dist="12700" dir="16200000" rotWithShape="0">
                    <a:srgbClr val="000000">
                      <a:alpha val="48000"/>
                    </a:srgbClr>
                  </a:outerShdw>
                </a:effectLst>
              </a:defRPr>
            </a:lvl3pPr>
            <a:lvl4pPr marL="0" indent="685800" algn="ctr">
              <a:spcBef>
                <a:spcPts val="0"/>
              </a:spcBef>
              <a:buSzTx/>
              <a:buNone/>
              <a:defRPr sz="3400">
                <a:solidFill>
                  <a:srgbClr val="C8AF7B"/>
                </a:solidFill>
                <a:effectLst>
                  <a:outerShdw blurRad="25400" dist="12700" dir="16200000" rotWithShape="0">
                    <a:srgbClr val="000000">
                      <a:alpha val="48000"/>
                    </a:srgbClr>
                  </a:outerShdw>
                </a:effectLst>
              </a:defRPr>
            </a:lvl4pPr>
            <a:lvl5pPr marL="0" indent="914400" algn="ctr">
              <a:spcBef>
                <a:spcPts val="0"/>
              </a:spcBef>
              <a:buSzTx/>
              <a:buNone/>
              <a:defRPr sz="3400">
                <a:solidFill>
                  <a:srgbClr val="C8AF7B"/>
                </a:solidFill>
                <a:effectLst>
                  <a:outerShdw blurRad="25400" dist="12700" dir="16200000" rotWithShape="0">
                    <a:srgbClr val="000000">
                      <a:alpha val="48000"/>
                    </a:srgbClr>
                  </a:outerShdw>
                </a:effectLst>
              </a:defRPr>
            </a:lvl5pPr>
          </a:lstStyle>
          <a:p>
            <a:pPr lvl="0">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One</a:t>
            </a:r>
          </a:p>
          <a:p>
            <a:pPr lvl="1">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Two</a:t>
            </a:r>
          </a:p>
          <a:p>
            <a:pPr lvl="2">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Three</a:t>
            </a:r>
          </a:p>
          <a:p>
            <a:pPr lvl="3">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Four</a:t>
            </a:r>
          </a:p>
          <a:p>
            <a:pPr lvl="4">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 name="Shape 9"/>
          <p:cNvSpPr>
            <a:spLocks noGrp="1"/>
          </p:cNvSpPr>
          <p:nvPr>
            <p:ph type="title"/>
          </p:nvPr>
        </p:nvSpPr>
        <p:spPr>
          <a:xfrm>
            <a:off x="1841500" y="6985000"/>
            <a:ext cx="9321800" cy="1231900"/>
          </a:xfrm>
          <a:prstGeom prst="rect">
            <a:avLst/>
          </a:prstGeom>
        </p:spPr>
        <p:txBody>
          <a:bodyPr/>
          <a:lstStyle>
            <a:lvl1pPr>
              <a:defRPr sz="7600">
                <a:solidFill>
                  <a:srgbClr val="F4D799"/>
                </a:solidFill>
                <a:effectLst>
                  <a:outerShdw blurRad="25400" dist="25400" dir="16200000" rotWithShape="0">
                    <a:srgbClr val="000000">
                      <a:alpha val="34000"/>
                    </a:srgbClr>
                  </a:outerShdw>
                </a:effectLst>
              </a:defRPr>
            </a:lvl1pPr>
          </a:lstStyle>
          <a:p>
            <a:pPr lvl="0">
              <a:defRPr sz="1800">
                <a:solidFill>
                  <a:srgbClr val="000000"/>
                </a:solidFill>
                <a:effectLst/>
              </a:defRPr>
            </a:pPr>
            <a:r>
              <a:rPr sz="7600">
                <a:solidFill>
                  <a:srgbClr val="F4D799"/>
                </a:solidFill>
                <a:effectLst>
                  <a:outerShdw blurRad="25400" dist="25400" dir="16200000" rotWithShape="0">
                    <a:srgbClr val="000000">
                      <a:alpha val="34000"/>
                    </a:srgbClr>
                  </a:outerShdw>
                </a:effectLst>
              </a:rPr>
              <a:t>Title Text</a:t>
            </a:r>
          </a:p>
        </p:txBody>
      </p:sp>
      <p:sp>
        <p:nvSpPr>
          <p:cNvPr id="10" name="Shape 10"/>
          <p:cNvSpPr>
            <a:spLocks noGrp="1"/>
          </p:cNvSpPr>
          <p:nvPr>
            <p:ph type="body" idx="1"/>
          </p:nvPr>
        </p:nvSpPr>
        <p:spPr>
          <a:xfrm>
            <a:off x="1841500" y="8204200"/>
            <a:ext cx="9321800" cy="647700"/>
          </a:xfrm>
          <a:prstGeom prst="rect">
            <a:avLst/>
          </a:prstGeom>
        </p:spPr>
        <p:txBody>
          <a:bodyPr anchor="t"/>
          <a:lstStyle>
            <a:lvl1pPr marL="0" indent="0" algn="ctr">
              <a:spcBef>
                <a:spcPts val="0"/>
              </a:spcBef>
              <a:buSzTx/>
              <a:buNone/>
              <a:defRPr sz="3400">
                <a:solidFill>
                  <a:srgbClr val="C8AF7B"/>
                </a:solidFill>
                <a:effectLst>
                  <a:outerShdw blurRad="25400" dist="12700" dir="16200000" rotWithShape="0">
                    <a:srgbClr val="000000">
                      <a:alpha val="48000"/>
                    </a:srgbClr>
                  </a:outerShdw>
                </a:effectLst>
              </a:defRPr>
            </a:lvl1pPr>
            <a:lvl2pPr marL="0" indent="228600" algn="ctr">
              <a:spcBef>
                <a:spcPts val="0"/>
              </a:spcBef>
              <a:buSzTx/>
              <a:buNone/>
              <a:defRPr sz="3400">
                <a:solidFill>
                  <a:srgbClr val="C8AF7B"/>
                </a:solidFill>
                <a:effectLst>
                  <a:outerShdw blurRad="25400" dist="12700" dir="16200000" rotWithShape="0">
                    <a:srgbClr val="000000">
                      <a:alpha val="48000"/>
                    </a:srgbClr>
                  </a:outerShdw>
                </a:effectLst>
              </a:defRPr>
            </a:lvl2pPr>
            <a:lvl3pPr marL="0" indent="457200" algn="ctr">
              <a:spcBef>
                <a:spcPts val="0"/>
              </a:spcBef>
              <a:buSzTx/>
              <a:buNone/>
              <a:defRPr sz="3400">
                <a:solidFill>
                  <a:srgbClr val="C8AF7B"/>
                </a:solidFill>
                <a:effectLst>
                  <a:outerShdw blurRad="25400" dist="12700" dir="16200000" rotWithShape="0">
                    <a:srgbClr val="000000">
                      <a:alpha val="48000"/>
                    </a:srgbClr>
                  </a:outerShdw>
                </a:effectLst>
              </a:defRPr>
            </a:lvl3pPr>
            <a:lvl4pPr marL="0" indent="685800" algn="ctr">
              <a:spcBef>
                <a:spcPts val="0"/>
              </a:spcBef>
              <a:buSzTx/>
              <a:buNone/>
              <a:defRPr sz="3400">
                <a:solidFill>
                  <a:srgbClr val="C8AF7B"/>
                </a:solidFill>
                <a:effectLst>
                  <a:outerShdw blurRad="25400" dist="12700" dir="16200000" rotWithShape="0">
                    <a:srgbClr val="000000">
                      <a:alpha val="48000"/>
                    </a:srgbClr>
                  </a:outerShdw>
                </a:effectLst>
              </a:defRPr>
            </a:lvl4pPr>
            <a:lvl5pPr marL="0" indent="914400" algn="ctr">
              <a:spcBef>
                <a:spcPts val="0"/>
              </a:spcBef>
              <a:buSzTx/>
              <a:buNone/>
              <a:defRPr sz="3400">
                <a:solidFill>
                  <a:srgbClr val="C8AF7B"/>
                </a:solidFill>
                <a:effectLst>
                  <a:outerShdw blurRad="25400" dist="12700" dir="16200000" rotWithShape="0">
                    <a:srgbClr val="000000">
                      <a:alpha val="48000"/>
                    </a:srgbClr>
                  </a:outerShdw>
                </a:effectLst>
              </a:defRPr>
            </a:lvl5pPr>
          </a:lstStyle>
          <a:p>
            <a:pPr lvl="0">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One</a:t>
            </a:r>
          </a:p>
          <a:p>
            <a:pPr lvl="1">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Two</a:t>
            </a:r>
          </a:p>
          <a:p>
            <a:pPr lvl="2">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Three</a:t>
            </a:r>
          </a:p>
          <a:p>
            <a:pPr lvl="3">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Four</a:t>
            </a:r>
          </a:p>
          <a:p>
            <a:pPr lvl="4">
              <a:defRPr sz="1800" i="0">
                <a:solidFill>
                  <a:srgbClr val="000000"/>
                </a:solidFill>
                <a:effectLst/>
              </a:defRPr>
            </a:pPr>
            <a:r>
              <a:rPr sz="3400" i="1">
                <a:solidFill>
                  <a:srgbClr val="C8AF7B"/>
                </a:solidFill>
                <a:effectLst>
                  <a:outerShdw blurRad="25400" dist="12700" dir="16200000" rotWithShape="0">
                    <a:srgbClr val="000000">
                      <a:alpha val="48000"/>
                    </a:srgbClr>
                  </a:outerShdw>
                </a:effectLst>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 name="Shape 12"/>
          <p:cNvSpPr>
            <a:spLocks noGrp="1"/>
          </p:cNvSpPr>
          <p:nvPr>
            <p:ph type="title"/>
          </p:nvPr>
        </p:nvSpPr>
        <p:spPr>
          <a:xfrm>
            <a:off x="1270000" y="3771900"/>
            <a:ext cx="10464800" cy="2209800"/>
          </a:xfrm>
          <a:prstGeom prst="rect">
            <a:avLst/>
          </a:prstGeom>
        </p:spPr>
        <p:txBody>
          <a:bodyPr/>
          <a:lstStyle/>
          <a:p>
            <a:pPr lvl="0">
              <a:defRPr sz="1800">
                <a:solidFill>
                  <a:srgbClr val="000000"/>
                </a:solidFill>
                <a:effectLst/>
              </a:defRPr>
            </a:pPr>
            <a:r>
              <a:rPr sz="6800">
                <a:solidFill>
                  <a:srgbClr val="BCB08F"/>
                </a:solidFill>
                <a:effectLst>
                  <a:outerShdw blurRad="12700" dist="12700" dir="16200000" rotWithShape="0">
                    <a:srgbClr val="000000">
                      <a:alpha val="50000"/>
                    </a:srgbClr>
                  </a:outerShdw>
                </a:effectLst>
              </a:rPr>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 name="Shape 14"/>
          <p:cNvSpPr>
            <a:spLocks noGrp="1"/>
          </p:cNvSpPr>
          <p:nvPr>
            <p:ph type="title"/>
          </p:nvPr>
        </p:nvSpPr>
        <p:spPr>
          <a:xfrm>
            <a:off x="774700" y="2717800"/>
            <a:ext cx="6045200" cy="2438400"/>
          </a:xfrm>
          <a:prstGeom prst="rect">
            <a:avLst/>
          </a:prstGeom>
        </p:spPr>
        <p:txBody>
          <a:bodyPr anchor="b"/>
          <a:lstStyle/>
          <a:p>
            <a:pPr lvl="0">
              <a:defRPr sz="1800">
                <a:solidFill>
                  <a:srgbClr val="000000"/>
                </a:solidFill>
                <a:effectLst/>
              </a:defRPr>
            </a:pPr>
            <a:r>
              <a:rPr sz="6800">
                <a:solidFill>
                  <a:srgbClr val="BCB08F"/>
                </a:solidFill>
                <a:effectLst>
                  <a:outerShdw blurRad="12700" dist="12700" dir="16200000" rotWithShape="0">
                    <a:srgbClr val="000000">
                      <a:alpha val="50000"/>
                    </a:srgbClr>
                  </a:outerShdw>
                </a:effectLst>
              </a:rPr>
              <a:t>Title Text</a:t>
            </a:r>
          </a:p>
        </p:txBody>
      </p:sp>
      <p:sp>
        <p:nvSpPr>
          <p:cNvPr id="15" name="Shape 15"/>
          <p:cNvSpPr>
            <a:spLocks noGrp="1"/>
          </p:cNvSpPr>
          <p:nvPr>
            <p:ph type="body" idx="1"/>
          </p:nvPr>
        </p:nvSpPr>
        <p:spPr>
          <a:xfrm>
            <a:off x="774700" y="5168900"/>
            <a:ext cx="6045200" cy="2755900"/>
          </a:xfrm>
          <a:prstGeom prst="rect">
            <a:avLst/>
          </a:prstGeom>
        </p:spPr>
        <p:txBody>
          <a:bodyPr anchor="t"/>
          <a:lstStyle>
            <a:lvl1pPr marL="0" indent="0" algn="ctr">
              <a:spcBef>
                <a:spcPts val="0"/>
              </a:spcBef>
              <a:buSzTx/>
              <a:buNone/>
            </a:lvl1pPr>
            <a:lvl2pPr marL="0" indent="228600" algn="ctr">
              <a:spcBef>
                <a:spcPts val="0"/>
              </a:spcBef>
              <a:buSzTx/>
              <a:buNone/>
            </a:lvl2pPr>
            <a:lvl3pPr marL="0" indent="457200" algn="ctr">
              <a:spcBef>
                <a:spcPts val="0"/>
              </a:spcBef>
              <a:buSzTx/>
              <a:buNone/>
            </a:lvl3pPr>
            <a:lvl4pPr marL="0" indent="685800" algn="ctr">
              <a:spcBef>
                <a:spcPts val="0"/>
              </a:spcBef>
              <a:buSzTx/>
              <a:buNone/>
            </a:lvl4pPr>
            <a:lvl5pPr marL="0" indent="914400" algn="ctr">
              <a:spcBef>
                <a:spcPts val="0"/>
              </a:spcBef>
              <a:buSzTx/>
              <a:buNone/>
            </a:lvl5pPr>
          </a:lstStyle>
          <a:p>
            <a:pPr lvl="0">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One</a:t>
            </a:r>
          </a:p>
          <a:p>
            <a:pPr lvl="1">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Two</a:t>
            </a:r>
          </a:p>
          <a:p>
            <a:pPr lvl="2">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Three</a:t>
            </a:r>
          </a:p>
          <a:p>
            <a:pPr lvl="3">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Four</a:t>
            </a:r>
          </a:p>
          <a:p>
            <a:pPr lvl="4">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7" name="Shape 17"/>
          <p:cNvSpPr>
            <a:spLocks noGrp="1"/>
          </p:cNvSpPr>
          <p:nvPr>
            <p:ph type="title"/>
          </p:nvPr>
        </p:nvSpPr>
        <p:spPr>
          <a:prstGeom prst="rect">
            <a:avLst/>
          </a:prstGeom>
        </p:spPr>
        <p:txBody>
          <a:bodyPr/>
          <a:lstStyle/>
          <a:p>
            <a:pPr lvl="0">
              <a:defRPr sz="1800">
                <a:solidFill>
                  <a:srgbClr val="000000"/>
                </a:solidFill>
                <a:effectLst/>
              </a:defRPr>
            </a:pPr>
            <a:r>
              <a:rPr sz="6800">
                <a:solidFill>
                  <a:srgbClr val="BCB08F"/>
                </a:solidFill>
                <a:effectLst>
                  <a:outerShdw blurRad="12700" dist="12700" dir="16200000" rotWithShape="0">
                    <a:srgbClr val="000000">
                      <a:alpha val="50000"/>
                    </a:srgbClr>
                  </a:outerShdw>
                </a:effectLst>
              </a:rPr>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p>
            <a:pPr lvl="0">
              <a:defRPr sz="1800">
                <a:solidFill>
                  <a:srgbClr val="000000"/>
                </a:solidFill>
                <a:effectLst/>
              </a:defRPr>
            </a:pPr>
            <a:r>
              <a:rPr sz="6800">
                <a:solidFill>
                  <a:srgbClr val="BCB08F"/>
                </a:solidFill>
                <a:effectLst>
                  <a:outerShdw blurRad="12700" dist="12700" dir="16200000" rotWithShape="0">
                    <a:srgbClr val="000000">
                      <a:alpha val="50000"/>
                    </a:srgbClr>
                  </a:outerShdw>
                </a:effectLst>
              </a:rPr>
              <a:t>Title Text</a:t>
            </a:r>
          </a:p>
        </p:txBody>
      </p:sp>
      <p:sp>
        <p:nvSpPr>
          <p:cNvPr id="20" name="Shape 20"/>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One</a:t>
            </a:r>
          </a:p>
          <a:p>
            <a:pPr lvl="1">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Two</a:t>
            </a:r>
          </a:p>
          <a:p>
            <a:pPr lvl="2">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Three</a:t>
            </a:r>
          </a:p>
          <a:p>
            <a:pPr lvl="3">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Four</a:t>
            </a:r>
          </a:p>
          <a:p>
            <a:pPr lvl="4">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p>
            <a:pPr lvl="0">
              <a:defRPr sz="1800">
                <a:solidFill>
                  <a:srgbClr val="000000"/>
                </a:solidFill>
                <a:effectLst/>
              </a:defRPr>
            </a:pPr>
            <a:r>
              <a:rPr sz="6800">
                <a:solidFill>
                  <a:srgbClr val="BCB08F"/>
                </a:solidFill>
                <a:effectLst>
                  <a:outerShdw blurRad="12700" dist="12700" dir="16200000" rotWithShape="0">
                    <a:srgbClr val="000000">
                      <a:alpha val="50000"/>
                    </a:srgbClr>
                  </a:outerShdw>
                </a:effectLst>
              </a:rPr>
              <a:t>Title Text</a:t>
            </a:r>
          </a:p>
        </p:txBody>
      </p:sp>
      <p:sp>
        <p:nvSpPr>
          <p:cNvPr id="23" name="Shape 23"/>
          <p:cNvSpPr>
            <a:spLocks noGrp="1"/>
          </p:cNvSpPr>
          <p:nvPr>
            <p:ph type="body" idx="1"/>
          </p:nvPr>
        </p:nvSpPr>
        <p:spPr>
          <a:xfrm>
            <a:off x="1270000" y="2984500"/>
            <a:ext cx="5257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One</a:t>
            </a:r>
          </a:p>
          <a:p>
            <a:pPr lvl="1">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Two</a:t>
            </a:r>
          </a:p>
          <a:p>
            <a:pPr lvl="2">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Three</a:t>
            </a:r>
          </a:p>
          <a:p>
            <a:pPr lvl="3">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Four</a:t>
            </a:r>
          </a:p>
          <a:p>
            <a:pPr lvl="4">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1270000" y="825500"/>
            <a:ext cx="10464800" cy="8102600"/>
          </a:xfrm>
          <a:prstGeom prst="rect">
            <a:avLst/>
          </a:prstGeom>
        </p:spPr>
        <p:txBody>
          <a:bodyPr/>
          <a:lstStyle>
            <a:lvl1pPr marL="482600" indent="-482600">
              <a:spcBef>
                <a:spcPts val="3200"/>
              </a:spcBef>
              <a:buBlip>
                <a:blip r:embed="rId3"/>
              </a:buBlip>
              <a:defRPr sz="4200"/>
            </a:lvl1pPr>
            <a:lvl2pPr marL="965200" indent="-482600">
              <a:spcBef>
                <a:spcPts val="3200"/>
              </a:spcBef>
              <a:buBlip>
                <a:blip r:embed="rId3"/>
              </a:buBlip>
              <a:defRPr sz="4200"/>
            </a:lvl2pPr>
            <a:lvl3pPr marL="1447800" indent="-482600">
              <a:spcBef>
                <a:spcPts val="3200"/>
              </a:spcBef>
              <a:buBlip>
                <a:blip r:embed="rId3"/>
              </a:buBlip>
              <a:defRPr sz="4200"/>
            </a:lvl3pPr>
            <a:lvl4pPr marL="1930400" indent="-482600">
              <a:spcBef>
                <a:spcPts val="3200"/>
              </a:spcBef>
              <a:buBlip>
                <a:blip r:embed="rId3"/>
              </a:buBlip>
              <a:defRPr sz="4200"/>
            </a:lvl4pPr>
            <a:lvl5pPr marL="2413000" indent="-482600">
              <a:spcBef>
                <a:spcPts val="3200"/>
              </a:spcBef>
              <a:buBlip>
                <a:blip r:embed="rId3"/>
              </a:buBlip>
              <a:defRPr sz="4200"/>
            </a:lvl5pPr>
          </a:lstStyle>
          <a:p>
            <a:pPr lvl="0">
              <a:defRPr sz="1800" i="0">
                <a:solidFill>
                  <a:srgbClr val="000000"/>
                </a:solidFill>
                <a:effectLst/>
              </a:defRPr>
            </a:pPr>
            <a:r>
              <a:rPr sz="4200" i="1">
                <a:solidFill>
                  <a:srgbClr val="86837F">
                    <a:alpha val="80000"/>
                  </a:srgbClr>
                </a:solidFill>
                <a:effectLst>
                  <a:outerShdw blurRad="25400" dist="12700" dir="5400000" rotWithShape="0">
                    <a:srgbClr val="FFFFFF"/>
                  </a:outerShdw>
                </a:effectLst>
              </a:rPr>
              <a:t>Body Level One</a:t>
            </a:r>
          </a:p>
          <a:p>
            <a:pPr lvl="1">
              <a:defRPr sz="1800" i="0">
                <a:solidFill>
                  <a:srgbClr val="000000"/>
                </a:solidFill>
                <a:effectLst/>
              </a:defRPr>
            </a:pPr>
            <a:r>
              <a:rPr sz="4200" i="1">
                <a:solidFill>
                  <a:srgbClr val="86837F">
                    <a:alpha val="80000"/>
                  </a:srgbClr>
                </a:solidFill>
                <a:effectLst>
                  <a:outerShdw blurRad="25400" dist="12700" dir="5400000" rotWithShape="0">
                    <a:srgbClr val="FFFFFF"/>
                  </a:outerShdw>
                </a:effectLst>
              </a:rPr>
              <a:t>Body Level Two</a:t>
            </a:r>
          </a:p>
          <a:p>
            <a:pPr lvl="2">
              <a:defRPr sz="1800" i="0">
                <a:solidFill>
                  <a:srgbClr val="000000"/>
                </a:solidFill>
                <a:effectLst/>
              </a:defRPr>
            </a:pPr>
            <a:r>
              <a:rPr sz="4200" i="1">
                <a:solidFill>
                  <a:srgbClr val="86837F">
                    <a:alpha val="80000"/>
                  </a:srgbClr>
                </a:solidFill>
                <a:effectLst>
                  <a:outerShdw blurRad="25400" dist="12700" dir="5400000" rotWithShape="0">
                    <a:srgbClr val="FFFFFF"/>
                  </a:outerShdw>
                </a:effectLst>
              </a:rPr>
              <a:t>Body Level Three</a:t>
            </a:r>
          </a:p>
          <a:p>
            <a:pPr lvl="3">
              <a:defRPr sz="1800" i="0">
                <a:solidFill>
                  <a:srgbClr val="000000"/>
                </a:solidFill>
                <a:effectLst/>
              </a:defRPr>
            </a:pPr>
            <a:r>
              <a:rPr sz="4200" i="1">
                <a:solidFill>
                  <a:srgbClr val="86837F">
                    <a:alpha val="80000"/>
                  </a:srgbClr>
                </a:solidFill>
                <a:effectLst>
                  <a:outerShdw blurRad="25400" dist="12700" dir="5400000" rotWithShape="0">
                    <a:srgbClr val="FFFFFF"/>
                  </a:outerShdw>
                </a:effectLst>
              </a:rPr>
              <a:t>Body Level Four</a:t>
            </a:r>
          </a:p>
          <a:p>
            <a:pPr lvl="4">
              <a:defRPr sz="1800" i="0">
                <a:solidFill>
                  <a:srgbClr val="000000"/>
                </a:solidFill>
                <a:effectLst/>
              </a:defRPr>
            </a:pPr>
            <a:r>
              <a:rPr sz="4200" i="1">
                <a:solidFill>
                  <a:srgbClr val="86837F">
                    <a:alpha val="80000"/>
                  </a:srgbClr>
                </a:solidFill>
                <a:effectLst>
                  <a:outerShdw blurRad="25400" dist="12700" dir="5400000" rotWithShape="0">
                    <a:srgbClr val="FFFFFF"/>
                  </a:outerShdw>
                </a:effectLst>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70000" y="749300"/>
            <a:ext cx="10464800" cy="1651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solidFill>
                  <a:srgbClr val="000000"/>
                </a:solidFill>
                <a:effectLst/>
              </a:defRPr>
            </a:pPr>
            <a:r>
              <a:rPr sz="6800">
                <a:solidFill>
                  <a:srgbClr val="BCB08F"/>
                </a:solidFill>
                <a:effectLst>
                  <a:outerShdw blurRad="12700" dist="12700" dir="16200000" rotWithShape="0">
                    <a:srgbClr val="000000">
                      <a:alpha val="50000"/>
                    </a:srgbClr>
                  </a:outerShdw>
                </a:effectLst>
              </a:rPr>
              <a:t>Title Text</a:t>
            </a:r>
          </a:p>
        </p:txBody>
      </p:sp>
      <p:sp>
        <p:nvSpPr>
          <p:cNvPr id="3" name="Shape 3"/>
          <p:cNvSpPr>
            <a:spLocks noGrp="1"/>
          </p:cNvSpPr>
          <p:nvPr>
            <p:ph type="body" idx="1"/>
          </p:nvPr>
        </p:nvSpPr>
        <p:spPr>
          <a:xfrm>
            <a:off x="1270000" y="2984500"/>
            <a:ext cx="10464800" cy="5715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pPr lvl="0">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One</a:t>
            </a:r>
          </a:p>
          <a:p>
            <a:pPr lvl="1">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Two</a:t>
            </a:r>
          </a:p>
          <a:p>
            <a:pPr lvl="2">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Three</a:t>
            </a:r>
          </a:p>
          <a:p>
            <a:pPr lvl="3">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Four</a:t>
            </a:r>
          </a:p>
          <a:p>
            <a:pPr lvl="4">
              <a:defRPr sz="1800" i="0">
                <a:solidFill>
                  <a:srgbClr val="000000"/>
                </a:solidFill>
                <a:effectLst/>
              </a:defRPr>
            </a:pPr>
            <a:r>
              <a:rPr sz="3600" i="1">
                <a:solidFill>
                  <a:srgbClr val="86837F">
                    <a:alpha val="80000"/>
                  </a:srgbClr>
                </a:solidFill>
                <a:effectLst>
                  <a:outerShdw blurRad="25400" dist="12700" dir="5400000" rotWithShape="0">
                    <a:srgbClr val="FFFFFF"/>
                  </a:outerShdw>
                </a:effectLst>
              </a:rPr>
              <a:t>Body Level Five</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1pPr>
      <a:lvl2pPr indent="2286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2pPr>
      <a:lvl3pPr indent="4572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3pPr>
      <a:lvl4pPr indent="6858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4pPr>
      <a:lvl5pPr indent="9144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5pPr>
      <a:lvl6pPr indent="11430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6pPr>
      <a:lvl7pPr indent="13716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7pPr>
      <a:lvl8pPr indent="16002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8pPr>
      <a:lvl9pPr indent="1828800" algn="ctr" defTabSz="584200">
        <a:defRPr sz="6800">
          <a:solidFill>
            <a:srgbClr val="BCB08F"/>
          </a:solidFill>
          <a:effectLst>
            <a:outerShdw blurRad="12700" dist="12700" dir="16200000" rotWithShape="0">
              <a:srgbClr val="000000">
                <a:alpha val="50000"/>
              </a:srgbClr>
            </a:outerShdw>
          </a:effectLst>
          <a:latin typeface="+mn-lt"/>
          <a:ea typeface="+mn-ea"/>
          <a:cs typeface="+mn-cs"/>
          <a:sym typeface="Hoefler Text"/>
        </a:defRPr>
      </a:lvl9pPr>
    </p:titleStyle>
    <p:bodyStyle>
      <a:lvl1pPr marL="4191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1pPr>
      <a:lvl2pPr marL="8382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2pPr>
      <a:lvl3pPr marL="12573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3pPr>
      <a:lvl4pPr marL="16764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4pPr>
      <a:lvl5pPr marL="20955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5pPr>
      <a:lvl6pPr marL="25146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6pPr>
      <a:lvl7pPr marL="29337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7pPr>
      <a:lvl8pPr marL="33528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8pPr>
      <a:lvl9pPr marL="3771900" indent="-419100" defTabSz="584200">
        <a:lnSpc>
          <a:spcPct val="120000"/>
        </a:lnSpc>
        <a:spcBef>
          <a:spcPts val="2800"/>
        </a:spcBef>
        <a:buSzPct val="50000"/>
        <a:buBlip>
          <a:blip r:embed="rId15"/>
        </a:buBlip>
        <a:defRPr sz="3600" i="1">
          <a:solidFill>
            <a:srgbClr val="86837F">
              <a:alpha val="80000"/>
            </a:srgbClr>
          </a:solidFill>
          <a:effectLst>
            <a:outerShdw blurRad="25400" dist="12700" dir="5400000" rotWithShape="0">
              <a:srgbClr val="FFFFFF"/>
            </a:outerShdw>
          </a:effectLst>
          <a:latin typeface="+mn-lt"/>
          <a:ea typeface="+mn-ea"/>
          <a:cs typeface="+mn-cs"/>
          <a:sym typeface="Hoefler Text"/>
        </a:defRPr>
      </a:lvl9pPr>
    </p:bodyStyle>
    <p:otherStyle>
      <a:lvl1pPr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1pPr>
      <a:lvl2pPr indent="2286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2pPr>
      <a:lvl3pPr indent="4572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3pPr>
      <a:lvl4pPr indent="6858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4pPr>
      <a:lvl5pPr indent="9144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5pPr>
      <a:lvl6pPr indent="11430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6pPr>
      <a:lvl7pPr indent="13716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7pPr>
      <a:lvl8pPr indent="16002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8pPr>
      <a:lvl9pPr indent="1828800" algn="ctr" defTabSz="584200">
        <a:defRPr sz="2000" b="1">
          <a:solidFill>
            <a:schemeClr val="tx1"/>
          </a:solidFill>
          <a:effectLst>
            <a:outerShdw blurRad="25400" dist="12700" dir="16200000" rotWithShape="0">
              <a:srgbClr val="000000">
                <a:alpha val="80000"/>
              </a:srgbClr>
            </a:outerShdw>
          </a:effectLst>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pubmed.ncbi.nlm.nih.gov/2644929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hyperlink" Target="https://pubmed.ncbi.nlm.nih.gov/2630375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hyperlink" Target="https://www.open.edu/openlearncreate/mod/oucontent/view.php?id=37&amp;section=7.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jpeg"/><Relationship Id="rId1" Type="http://schemas.openxmlformats.org/officeDocument/2006/relationships/slideLayout" Target="../slideLayouts/slideLayout8.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hyperlink" Target="https://secure.jbs.elsevierhealth.com/action/getSharedSiteSession?redirect=https%3A%2F%2Fwww.bjanaesthesia.org.uk%2Farticle%2FS0007-0912%2817%2933449-9%2Ffulltext&amp;rc=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photos-images/african-woman-giving-birth.html" TargetMode="External"/><Relationship Id="rId2" Type="http://schemas.openxmlformats.org/officeDocument/2006/relationships/image" Target="../media/image20.png"/><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3.png"/><Relationship Id="rId1" Type="http://schemas.openxmlformats.org/officeDocument/2006/relationships/slideLayout" Target="../slideLayouts/slideLayout12.xml"/><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2.xml"/><Relationship Id="rId5" Type="http://schemas.openxmlformats.org/officeDocument/2006/relationships/image" Target="../media/image72.pn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69.png"/><Relationship Id="rId1" Type="http://schemas.openxmlformats.org/officeDocument/2006/relationships/slideLayout" Target="../slideLayouts/slideLayout1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Bo2-JOSdgjA" TargetMode="External"/><Relationship Id="rId2" Type="http://schemas.openxmlformats.org/officeDocument/2006/relationships/hyperlink" Target="http://vam.anest.ufl.edu/airwaydevice/aintree/index.html" TargetMode="Externa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2.xml"/><Relationship Id="rId4" Type="http://schemas.openxmlformats.org/officeDocument/2006/relationships/image" Target="../media/image82.png"/></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2.xml"/><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8.xml"/><Relationship Id="rId5" Type="http://schemas.openxmlformats.org/officeDocument/2006/relationships/image" Target="../media/image92.png"/><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2.xml"/><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hyperlink" Target="https://www.youtube.com/watch?v=K7R0YYghsoA" TargetMode="External"/><Relationship Id="rId7" Type="http://schemas.openxmlformats.org/officeDocument/2006/relationships/image" Target="../media/image101.png"/><Relationship Id="rId12" Type="http://schemas.openxmlformats.org/officeDocument/2006/relationships/image" Target="../media/image105.png"/><Relationship Id="rId2" Type="http://schemas.openxmlformats.org/officeDocument/2006/relationships/hyperlink" Target="https://www.youtube.com/shorts/RxWcXq7Hr5U" TargetMode="External"/><Relationship Id="rId1" Type="http://schemas.openxmlformats.org/officeDocument/2006/relationships/slideLayout" Target="../slideLayouts/slideLayout8.xml"/><Relationship Id="rId6" Type="http://schemas.openxmlformats.org/officeDocument/2006/relationships/image" Target="../media/image100.png"/><Relationship Id="rId11" Type="http://schemas.openxmlformats.org/officeDocument/2006/relationships/image" Target="../media/image104.png"/><Relationship Id="rId5" Type="http://schemas.openxmlformats.org/officeDocument/2006/relationships/hyperlink" Target="https://www.facebook.com/cursomiva/videos/cricotiroidotom%C3%ADa-con-bistur%C3%AD-bougie-y-tubo-t%C3%A9cnica-quir%C3%BArgica-de-elecci%C3%B3n-para-/246821732632650/" TargetMode="External"/><Relationship Id="rId10" Type="http://schemas.openxmlformats.org/officeDocument/2006/relationships/hyperlink" Target="https://www.youtube.com/watch?v=iftbUm3Ywv4" TargetMode="External"/><Relationship Id="rId4" Type="http://schemas.openxmlformats.org/officeDocument/2006/relationships/hyperlink" Target="https://www.youtube.com/watch?v=p-HGk-204dk" TargetMode="External"/><Relationship Id="rId9" Type="http://schemas.openxmlformats.org/officeDocument/2006/relationships/image" Target="../media/image103.png"/></Relationships>
</file>

<file path=ppt/slides/_rels/slide4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08.png"/><Relationship Id="rId1" Type="http://schemas.openxmlformats.org/officeDocument/2006/relationships/slideLayout" Target="../slideLayouts/slideLayout12.xml"/><Relationship Id="rId5" Type="http://schemas.openxmlformats.org/officeDocument/2006/relationships/image" Target="../media/image88.png"/><Relationship Id="rId4" Type="http://schemas.openxmlformats.org/officeDocument/2006/relationships/image" Target="../media/image87.png"/></Relationships>
</file>

<file path=ppt/slides/_rels/slide4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2.xml"/><Relationship Id="rId5" Type="http://schemas.openxmlformats.org/officeDocument/2006/relationships/image" Target="../media/image108.pn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2.xml"/><Relationship Id="rId4" Type="http://schemas.openxmlformats.org/officeDocument/2006/relationships/image" Target="../media/image11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4.png"/><Relationship Id="rId1" Type="http://schemas.openxmlformats.org/officeDocument/2006/relationships/slideLayout" Target="../slideLayouts/slideLayout12.xml"/><Relationship Id="rId5" Type="http://schemas.openxmlformats.org/officeDocument/2006/relationships/image" Target="../media/image113.png"/><Relationship Id="rId4" Type="http://schemas.openxmlformats.org/officeDocument/2006/relationships/image" Target="../media/image112.png"/></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4.png"/><Relationship Id="rId1" Type="http://schemas.openxmlformats.org/officeDocument/2006/relationships/slideLayout" Target="../slideLayouts/slideLayout12.xml"/><Relationship Id="rId4" Type="http://schemas.openxmlformats.org/officeDocument/2006/relationships/image" Target="../media/image113.png"/></Relationships>
</file>

<file path=ppt/slides/_rels/slide5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15.png"/></Relationships>
</file>

<file path=ppt/slides/_rels/slide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16.png"/></Relationships>
</file>

<file path=ppt/slides/_rels/slide53.xml.rels><?xml version="1.0" encoding="UTF-8" standalone="yes"?>
<Relationships xmlns="http://schemas.openxmlformats.org/package/2006/relationships"><Relationship Id="rId2" Type="http://schemas.openxmlformats.org/officeDocument/2006/relationships/hyperlink" Target="https://pubmed.ncbi.nlm.nih.gov/26449292/"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33"/>
          <p:cNvSpPr/>
          <p:nvPr/>
        </p:nvSpPr>
        <p:spPr>
          <a:xfrm>
            <a:off x="1292367" y="2601333"/>
            <a:ext cx="10420065" cy="424731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a:defRPr sz="1800" i="0">
                <a:solidFill>
                  <a:srgbClr val="000000"/>
                </a:solidFill>
                <a:effectLst/>
              </a:defRPr>
            </a:pPr>
            <a:r>
              <a:rPr lang="es-ES" sz="9200" dirty="0">
                <a:solidFill>
                  <a:schemeClr val="bg2">
                    <a:lumMod val="20000"/>
                    <a:lumOff val="80000"/>
                  </a:schemeClr>
                </a:solidFill>
              </a:rPr>
              <a:t>EL OBSTÉTRICO VÍA AÉREA </a:t>
            </a:r>
          </a:p>
          <a:p>
            <a:pPr lvl="0">
              <a:defRPr sz="1800" i="0">
                <a:solidFill>
                  <a:srgbClr val="000000"/>
                </a:solidFill>
                <a:effectLst/>
              </a:defRPr>
            </a:pPr>
            <a:r>
              <a:rPr lang="es-ES" sz="9200" dirty="0">
                <a:solidFill>
                  <a:schemeClr val="bg2">
                    <a:lumMod val="20000"/>
                    <a:lumOff val="80000"/>
                  </a:schemeClr>
                </a:solidFill>
              </a:rPr>
              <a:t>DIFÍCIL</a:t>
            </a:r>
            <a:endParaRPr sz="9200" dirty="0">
              <a:solidFill>
                <a:schemeClr val="bg2">
                  <a:lumMod val="20000"/>
                  <a:lumOff val="80000"/>
                </a:schemeClr>
              </a:solidFill>
            </a:endParaRPr>
          </a:p>
        </p:txBody>
      </p:sp>
      <p:sp>
        <p:nvSpPr>
          <p:cNvPr id="34" name="Shape 34"/>
          <p:cNvSpPr/>
          <p:nvPr/>
        </p:nvSpPr>
        <p:spPr>
          <a:xfrm>
            <a:off x="5106471" y="7562850"/>
            <a:ext cx="2899411" cy="6096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i="0">
                <a:solidFill>
                  <a:srgbClr val="000000"/>
                </a:solidFill>
                <a:effectLst/>
              </a:defRPr>
            </a:pPr>
            <a:r>
              <a:rPr sz="1700">
                <a:solidFill>
                  <a:srgbClr val="FDF9FF"/>
                </a:solidFill>
              </a:rPr>
              <a:t>Joanna Cambria DNP, CRNA</a:t>
            </a:r>
          </a:p>
          <a:p>
            <a:pPr lvl="0">
              <a:defRPr sz="1800" i="0">
                <a:solidFill>
                  <a:srgbClr val="000000"/>
                </a:solidFill>
                <a:effectLst/>
              </a:defRPr>
            </a:pPr>
            <a:r>
              <a:rPr sz="1700">
                <a:solidFill>
                  <a:srgbClr val="FDF9FF"/>
                </a:solidFill>
              </a:rPr>
              <a:t>August 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hape 36"/>
          <p:cNvSpPr/>
          <p:nvPr/>
        </p:nvSpPr>
        <p:spPr>
          <a:xfrm>
            <a:off x="1338558" y="1349503"/>
            <a:ext cx="10327684" cy="505099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defTabSz="457200">
              <a:lnSpc>
                <a:spcPct val="150000"/>
              </a:lnSpc>
              <a:defRPr sz="1800" i="0">
                <a:solidFill>
                  <a:srgbClr val="000000"/>
                </a:solidFill>
                <a:effectLst/>
              </a:defRPr>
            </a:pPr>
            <a:r>
              <a:rPr lang="es-ES" sz="3200" b="1" u="sng" dirty="0" err="1">
                <a:latin typeface="Optima" panose="02000503060000020004" pitchFamily="2" charset="0"/>
              </a:rPr>
              <a:t>Delaración</a:t>
            </a:r>
            <a:r>
              <a:rPr lang="es-ES" sz="3200" b="1" u="sng" dirty="0">
                <a:latin typeface="Optima" panose="02000503060000020004" pitchFamily="2" charset="0"/>
              </a:rPr>
              <a:t> de Divulgación de Interés Financiero</a:t>
            </a:r>
            <a:endParaRPr sz="3000" b="1" u="sng" dirty="0">
              <a:solidFill>
                <a:srgbClr val="363929"/>
              </a:solidFill>
              <a:latin typeface="Optima" panose="02000503060000020004" pitchFamily="2" charset="0"/>
              <a:ea typeface="Optima"/>
              <a:cs typeface="Optima"/>
              <a:sym typeface="Optima"/>
            </a:endParaRPr>
          </a:p>
          <a:p>
            <a:pPr lvl="0" defTabSz="457200">
              <a:lnSpc>
                <a:spcPct val="150000"/>
              </a:lnSpc>
              <a:defRPr sz="1800" i="0">
                <a:solidFill>
                  <a:srgbClr val="000000"/>
                </a:solidFill>
                <a:effectLst/>
              </a:defRPr>
            </a:pPr>
            <a:endParaRPr sz="3000" dirty="0">
              <a:solidFill>
                <a:srgbClr val="363929"/>
              </a:solidFill>
              <a:latin typeface="Optima" panose="02000503060000020004" pitchFamily="2" charset="0"/>
              <a:ea typeface="Optima"/>
              <a:cs typeface="Optima"/>
              <a:sym typeface="Optima"/>
            </a:endParaRPr>
          </a:p>
          <a:p>
            <a:pPr lvl="0" defTabSz="457200">
              <a:lnSpc>
                <a:spcPct val="150000"/>
              </a:lnSpc>
              <a:defRPr sz="1800" i="0">
                <a:solidFill>
                  <a:srgbClr val="000000"/>
                </a:solidFill>
                <a:effectLst/>
              </a:defRPr>
            </a:pPr>
            <a:r>
              <a:rPr lang="es-ES" sz="3200" dirty="0">
                <a:latin typeface="Optima" panose="02000503060000020004" pitchFamily="2" charset="0"/>
              </a:rPr>
              <a:t>Yo, Joanna Cambria CRNA, no tengo ningún interés/acuerdo financiero o afiliación con ninguna organización que pueda percibirse como un conflicto de intereses real o aparente en el contexto del tema de esta presentación.</a:t>
            </a:r>
            <a:endParaRPr sz="3000" dirty="0">
              <a:solidFill>
                <a:srgbClr val="363929"/>
              </a:solidFill>
              <a:latin typeface="Optima" panose="02000503060000020004" pitchFamily="2" charset="0"/>
              <a:ea typeface="Optima"/>
              <a:cs typeface="Optima"/>
              <a:sym typeface="Optima"/>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hands holding a needle&#10;&#10;Description automatically generated">
            <a:extLst>
              <a:ext uri="{FF2B5EF4-FFF2-40B4-BE49-F238E27FC236}">
                <a16:creationId xmlns:a16="http://schemas.microsoft.com/office/drawing/2014/main" id="{4C30CACD-89E1-E54D-9C7C-6E38386C2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275" y="2870005"/>
            <a:ext cx="3517364" cy="6393712"/>
          </a:xfrm>
          <a:prstGeom prst="rect">
            <a:avLst/>
          </a:prstGeom>
        </p:spPr>
      </p:pic>
      <p:pic>
        <p:nvPicPr>
          <p:cNvPr id="7" name="Picture 6" descr="A screen shot of a phone&#10;&#10;Description automatically generated">
            <a:extLst>
              <a:ext uri="{FF2B5EF4-FFF2-40B4-BE49-F238E27FC236}">
                <a16:creationId xmlns:a16="http://schemas.microsoft.com/office/drawing/2014/main" id="{E5B2FD1A-981F-994B-AB60-57318BFA2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469" y="2803532"/>
            <a:ext cx="3670679" cy="6552334"/>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3AC4D94A-4CDC-5845-810A-455381132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3978" y="3122508"/>
            <a:ext cx="4026546" cy="5914381"/>
          </a:xfrm>
          <a:prstGeom prst="rect">
            <a:avLst/>
          </a:prstGeom>
        </p:spPr>
      </p:pic>
      <p:sp>
        <p:nvSpPr>
          <p:cNvPr id="11" name="TextBox 10">
            <a:extLst>
              <a:ext uri="{FF2B5EF4-FFF2-40B4-BE49-F238E27FC236}">
                <a16:creationId xmlns:a16="http://schemas.microsoft.com/office/drawing/2014/main" id="{574A2A6E-E6B0-D741-BF81-907606428214}"/>
              </a:ext>
            </a:extLst>
          </p:cNvPr>
          <p:cNvSpPr txBox="1"/>
          <p:nvPr/>
        </p:nvSpPr>
        <p:spPr>
          <a:xfrm>
            <a:off x="3846799" y="1746175"/>
            <a:ext cx="5091137"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000" b="1" i="0" u="sng" strike="noStrike" cap="none" spc="0" normalizeH="0" baseline="0" dirty="0" err="1">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www.tuohytime.com</a:t>
            </a:r>
            <a:endParaRPr kumimoji="0" lang="en-US" sz="4000" b="1" i="0" u="sng" strike="noStrike" cap="none" spc="0" normalizeH="0" baseline="0" dirty="0">
              <a:ln>
                <a:noFill/>
              </a:ln>
              <a:solidFill>
                <a:srgbClr val="050502">
                  <a:alpha val="80000"/>
                </a:srgbClr>
              </a:solidFill>
              <a:effectLst>
                <a:outerShdw blurRad="25400" dist="12700" dir="5400000" rotWithShape="0">
                  <a:srgbClr val="FFFFFF"/>
                </a:outerShdw>
              </a:effectLst>
              <a:uFillTx/>
              <a:latin typeface="Helvetica" pitchFamily="2" charset="0"/>
              <a:sym typeface="Hoefler Text"/>
            </a:endParaRPr>
          </a:p>
        </p:txBody>
      </p:sp>
      <p:sp>
        <p:nvSpPr>
          <p:cNvPr id="12" name="TextBox 11">
            <a:extLst>
              <a:ext uri="{FF2B5EF4-FFF2-40B4-BE49-F238E27FC236}">
                <a16:creationId xmlns:a16="http://schemas.microsoft.com/office/drawing/2014/main" id="{60C82540-9659-8245-AAC0-74A44587EAFA}"/>
              </a:ext>
            </a:extLst>
          </p:cNvPr>
          <p:cNvSpPr txBox="1"/>
          <p:nvPr/>
        </p:nvSpPr>
        <p:spPr>
          <a:xfrm>
            <a:off x="1263114" y="728914"/>
            <a:ext cx="10853933"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000" b="1" i="0" u="none" strike="noStrike" cap="none" spc="0" normalizeH="0" baseline="0" dirty="0" err="1">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Presentaciones</a:t>
            </a:r>
            <a:r>
              <a:rPr kumimoji="0" lang="en-US" sz="4000" b="1" i="0" u="none" strike="noStrike" cap="none" spc="0" normalizeH="0" baseline="0" dirty="0">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 </a:t>
            </a:r>
            <a:r>
              <a:rPr kumimoji="0" lang="en-US" sz="4000" b="1" i="0" u="none" strike="noStrike" cap="none" spc="0" normalizeH="0" baseline="0" dirty="0" err="1">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disponibles</a:t>
            </a:r>
            <a:r>
              <a:rPr kumimoji="0" lang="en-US" sz="4000" b="1" i="0" u="none" strike="noStrike" cap="none" spc="0" normalizeH="0" baseline="0" dirty="0">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 </a:t>
            </a:r>
            <a:r>
              <a:rPr kumimoji="0" lang="en-US" sz="4000" b="1" i="0" u="none" strike="noStrike" cap="none" spc="0" normalizeH="0" baseline="0" dirty="0" err="1">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en</a:t>
            </a:r>
            <a:r>
              <a:rPr kumimoji="0" lang="en-US" sz="4000" b="1" i="0" u="none" strike="noStrike" cap="none" spc="0" normalizeH="0" baseline="0" dirty="0">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 Tuohy Time</a:t>
            </a:r>
            <a:r>
              <a:rPr kumimoji="0" lang="en-US" sz="4000" b="0" i="0" u="none" strike="noStrike" cap="none" spc="0" normalizeH="0" baseline="0" dirty="0">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a:t>
            </a:r>
          </a:p>
        </p:txBody>
      </p:sp>
    </p:spTree>
    <p:extLst>
      <p:ext uri="{BB962C8B-B14F-4D97-AF65-F5344CB8AC3E}">
        <p14:creationId xmlns:p14="http://schemas.microsoft.com/office/powerpoint/2010/main" val="253306891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40"/>
          <p:cNvGrpSpPr/>
          <p:nvPr/>
        </p:nvGrpSpPr>
        <p:grpSpPr>
          <a:xfrm>
            <a:off x="2707001" y="750021"/>
            <a:ext cx="7216858" cy="3558559"/>
            <a:chOff x="-127000" y="-88900"/>
            <a:chExt cx="7216856" cy="3558557"/>
          </a:xfrm>
        </p:grpSpPr>
        <p:pic>
          <p:nvPicPr>
            <p:cNvPr id="39" name="Screen Shot 2023-08-08 at 3.11.44 PM.png"/>
            <p:cNvPicPr/>
            <p:nvPr/>
          </p:nvPicPr>
          <p:blipFill>
            <a:blip r:embed="rId2"/>
            <a:stretch>
              <a:fillRect/>
            </a:stretch>
          </p:blipFill>
          <p:spPr>
            <a:xfrm>
              <a:off x="0" y="0"/>
              <a:ext cx="6962857" cy="3228358"/>
            </a:xfrm>
            <a:prstGeom prst="rect">
              <a:avLst/>
            </a:prstGeom>
            <a:ln>
              <a:noFill/>
            </a:ln>
            <a:effectLst/>
          </p:spPr>
        </p:pic>
        <p:pic>
          <p:nvPicPr>
            <p:cNvPr id="38" name="Picture 37"/>
            <p:cNvPicPr/>
            <p:nvPr/>
          </p:nvPicPr>
          <p:blipFill>
            <a:blip r:embed="rId3"/>
            <a:stretch>
              <a:fillRect/>
            </a:stretch>
          </p:blipFill>
          <p:spPr>
            <a:xfrm>
              <a:off x="-127000" y="-88900"/>
              <a:ext cx="7216857" cy="3558558"/>
            </a:xfrm>
            <a:prstGeom prst="rect">
              <a:avLst/>
            </a:prstGeom>
            <a:effectLst/>
          </p:spPr>
        </p:pic>
      </p:grpSp>
      <p:sp>
        <p:nvSpPr>
          <p:cNvPr id="41" name="Shape 41"/>
          <p:cNvSpPr/>
          <p:nvPr/>
        </p:nvSpPr>
        <p:spPr>
          <a:xfrm>
            <a:off x="1002588" y="8452583"/>
            <a:ext cx="10999623" cy="55453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spcBef>
                <a:spcPts val="800"/>
              </a:spcBef>
              <a:defRPr sz="1200" i="0">
                <a:solidFill>
                  <a:srgbClr val="454545"/>
                </a:solidFill>
                <a:latin typeface="Helvetica Neue"/>
                <a:ea typeface="Helvetica Neue"/>
                <a:cs typeface="Helvetica Neue"/>
                <a:sym typeface="Helvetica Neue"/>
                <a:hlinkClick r:id="rId4"/>
              </a:defRPr>
            </a:lvl1pPr>
          </a:lstStyle>
          <a:p>
            <a:pPr lvl="0">
              <a:defRPr sz="1800">
                <a:solidFill>
                  <a:srgbClr val="000000"/>
                </a:solidFill>
                <a:effectLst/>
              </a:defRPr>
            </a:pPr>
            <a:r>
              <a:rPr sz="1200">
                <a:solidFill>
                  <a:srgbClr val="454545"/>
                </a:solidFill>
                <a:hlinkClick r:id="rId4"/>
              </a:rPr>
              <a:t>Obstetric Anaesthetists' Association and Difficult Airway Society guidelines for the management of difficult and failed tracheal intubation in obstetrics - PubMed</a:t>
            </a:r>
            <a:endParaRPr sz="1200">
              <a:solidFill>
                <a:srgbClr val="454545"/>
              </a:solidFill>
            </a:endParaRPr>
          </a:p>
        </p:txBody>
      </p:sp>
      <p:grpSp>
        <p:nvGrpSpPr>
          <p:cNvPr id="44" name="Group 44"/>
          <p:cNvGrpSpPr/>
          <p:nvPr/>
        </p:nvGrpSpPr>
        <p:grpSpPr>
          <a:xfrm>
            <a:off x="1409700" y="4440037"/>
            <a:ext cx="10185400" cy="4114801"/>
            <a:chOff x="-127000" y="-88900"/>
            <a:chExt cx="10185400" cy="4114800"/>
          </a:xfrm>
        </p:grpSpPr>
        <p:pic>
          <p:nvPicPr>
            <p:cNvPr id="43" name="Screen Shot 2023-08-16 at 3.20.14 PM.png"/>
            <p:cNvPicPr/>
            <p:nvPr/>
          </p:nvPicPr>
          <p:blipFill>
            <a:blip r:embed="rId5"/>
            <a:stretch>
              <a:fillRect/>
            </a:stretch>
          </p:blipFill>
          <p:spPr>
            <a:xfrm>
              <a:off x="0" y="0"/>
              <a:ext cx="9931400" cy="3784600"/>
            </a:xfrm>
            <a:prstGeom prst="rect">
              <a:avLst/>
            </a:prstGeom>
            <a:ln>
              <a:noFill/>
            </a:ln>
            <a:effectLst/>
          </p:spPr>
        </p:pic>
        <p:pic>
          <p:nvPicPr>
            <p:cNvPr id="42" name="Picture 41"/>
            <p:cNvPicPr/>
            <p:nvPr/>
          </p:nvPicPr>
          <p:blipFill>
            <a:blip r:embed="rId6"/>
            <a:stretch>
              <a:fillRect/>
            </a:stretch>
          </p:blipFill>
          <p:spPr>
            <a:xfrm>
              <a:off x="-127000" y="-88900"/>
              <a:ext cx="10185400" cy="4114800"/>
            </a:xfrm>
            <a:prstGeom prst="rect">
              <a:avLst/>
            </a:prstGeom>
            <a:effectLst/>
          </p:spPr>
        </p:pic>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8"/>
          <p:cNvGrpSpPr/>
          <p:nvPr/>
        </p:nvGrpSpPr>
        <p:grpSpPr>
          <a:xfrm>
            <a:off x="5977722" y="1206524"/>
            <a:ext cx="6664387" cy="2763332"/>
            <a:chOff x="-127000" y="-88899"/>
            <a:chExt cx="5071086" cy="2250053"/>
          </a:xfrm>
        </p:grpSpPr>
        <p:pic>
          <p:nvPicPr>
            <p:cNvPr id="47" name="Screen Shot 2023-08-21 at 10.04.29 AM.png"/>
            <p:cNvPicPr/>
            <p:nvPr/>
          </p:nvPicPr>
          <p:blipFill>
            <a:blip r:embed="rId2"/>
            <a:stretch>
              <a:fillRect/>
            </a:stretch>
          </p:blipFill>
          <p:spPr>
            <a:xfrm>
              <a:off x="-1" y="0"/>
              <a:ext cx="4817088" cy="1919854"/>
            </a:xfrm>
            <a:prstGeom prst="rect">
              <a:avLst/>
            </a:prstGeom>
            <a:ln>
              <a:noFill/>
            </a:ln>
            <a:effectLst/>
          </p:spPr>
        </p:pic>
        <p:pic>
          <p:nvPicPr>
            <p:cNvPr id="46" name="Picture 45"/>
            <p:cNvPicPr/>
            <p:nvPr/>
          </p:nvPicPr>
          <p:blipFill>
            <a:blip r:embed="rId3"/>
            <a:stretch>
              <a:fillRect/>
            </a:stretch>
          </p:blipFill>
          <p:spPr>
            <a:xfrm>
              <a:off x="-127001" y="-88900"/>
              <a:ext cx="5071088" cy="2250054"/>
            </a:xfrm>
            <a:prstGeom prst="rect">
              <a:avLst/>
            </a:prstGeom>
            <a:effectLst/>
          </p:spPr>
        </p:pic>
      </p:grpSp>
      <p:sp>
        <p:nvSpPr>
          <p:cNvPr id="50" name="Shape 50"/>
          <p:cNvSpPr/>
          <p:nvPr/>
        </p:nvSpPr>
        <p:spPr>
          <a:xfrm>
            <a:off x="387510" y="421894"/>
            <a:ext cx="12229777" cy="553998"/>
          </a:xfrm>
          <a:prstGeom prst="rect">
            <a:avLst/>
          </a:prstGeom>
          <a:solidFill>
            <a:srgbClr val="A3BFCE"/>
          </a:solidFill>
          <a:ln w="5715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i="0">
                <a:solidFill>
                  <a:srgbClr val="FDF9FF"/>
                </a:solidFill>
              </a:defRPr>
            </a:lvl1pPr>
          </a:lstStyle>
          <a:p>
            <a:pPr lvl="0">
              <a:defRPr sz="1800">
                <a:solidFill>
                  <a:srgbClr val="000000"/>
                </a:solidFill>
                <a:effectLst/>
              </a:defRPr>
            </a:pPr>
            <a:r>
              <a:rPr lang="es-ES" sz="3600" dirty="0">
                <a:solidFill>
                  <a:srgbClr val="FDFAFF"/>
                </a:solidFill>
              </a:rPr>
              <a:t>INCIDENCIA DE VÍA AÉREA OBSTÉTRICA FALLIDA</a:t>
            </a:r>
            <a:endParaRPr sz="3600" dirty="0">
              <a:solidFill>
                <a:srgbClr val="FDFAFF"/>
              </a:solidFill>
              <a:effectLst>
                <a:outerShdw blurRad="25400" dist="12700" dir="5400000" rotWithShape="0">
                  <a:srgbClr val="FFFFFF"/>
                </a:outerShdw>
              </a:effectLst>
            </a:endParaRPr>
          </a:p>
        </p:txBody>
      </p:sp>
      <p:sp>
        <p:nvSpPr>
          <p:cNvPr id="52" name="Shape 52"/>
          <p:cNvSpPr/>
          <p:nvPr/>
        </p:nvSpPr>
        <p:spPr>
          <a:xfrm>
            <a:off x="412332" y="3814246"/>
            <a:ext cx="12229777" cy="505779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342900" lvl="0" indent="-342900" algn="l">
              <a:buSzPct val="100000"/>
              <a:buFont typeface="Arial" panose="020B0604020202020204" pitchFamily="34" charset="0"/>
              <a:buChar char="•"/>
              <a:defRPr sz="1800" i="0">
                <a:solidFill>
                  <a:srgbClr val="000000"/>
                </a:solidFill>
                <a:effectLst/>
              </a:defRPr>
            </a:pPr>
            <a:r>
              <a:rPr lang="es-ES" sz="2400" dirty="0">
                <a:latin typeface="Helvetica" pitchFamily="2" charset="0"/>
              </a:rPr>
              <a:t>Incidencia de vía aérea obstétrica fallida prácticamente sin cambios en &gt; 40 años.</a:t>
            </a:r>
            <a:r>
              <a:rPr sz="2400" dirty="0">
                <a:effectLst>
                  <a:outerShdw blurRad="25400" dist="12700" dir="5400000" rotWithShape="0">
                    <a:srgbClr val="FFFFFF"/>
                  </a:outerShdw>
                </a:effectLst>
                <a:latin typeface="Helvetica" pitchFamily="2" charset="0"/>
                <a:ea typeface="Helvetica"/>
                <a:cs typeface="Helvetica"/>
                <a:sym typeface="Helvetica"/>
              </a:rPr>
              <a:t>.</a:t>
            </a:r>
            <a:endParaRPr lang="en-US" sz="2400" dirty="0">
              <a:solidFill>
                <a:srgbClr val="000000"/>
              </a:solidFill>
              <a:latin typeface="Helvetica" pitchFamily="2" charset="0"/>
              <a:ea typeface="Helvetica"/>
              <a:cs typeface="Helvetica"/>
              <a:sym typeface="Helvetica"/>
            </a:endParaRPr>
          </a:p>
          <a:p>
            <a:pPr marL="342900" lvl="0" indent="-342900" algn="l">
              <a:buSzPct val="100000"/>
              <a:buFont typeface="Arial" panose="020B0604020202020204" pitchFamily="34" charset="0"/>
              <a:buChar char="•"/>
              <a:defRPr sz="1800" i="0">
                <a:solidFill>
                  <a:srgbClr val="000000"/>
                </a:solidFill>
                <a:effectLst/>
              </a:defRPr>
            </a:pPr>
            <a:endParaRPr lang="en-US" sz="2400" b="1" dirty="0">
              <a:solidFill>
                <a:srgbClr val="000000"/>
              </a:solidFill>
              <a:latin typeface="Helvetica" pitchFamily="2" charset="0"/>
              <a:sym typeface="Helvetica"/>
            </a:endParaRPr>
          </a:p>
          <a:p>
            <a:pPr marL="342900" lvl="2" indent="-342900" algn="l">
              <a:buSzPct val="100000"/>
              <a:buFont typeface="Arial" panose="020B0604020202020204" pitchFamily="34" charset="0"/>
              <a:buChar char="•"/>
              <a:defRPr sz="1800" i="0">
                <a:solidFill>
                  <a:srgbClr val="000000"/>
                </a:solidFill>
                <a:effectLst/>
              </a:defRPr>
            </a:pPr>
            <a:r>
              <a:rPr lang="es-ES" sz="3200" b="1" dirty="0">
                <a:solidFill>
                  <a:srgbClr val="F42E9D"/>
                </a:solidFill>
                <a:latin typeface="Helvetica" pitchFamily="2" charset="0"/>
              </a:rPr>
              <a:t>1: 390 en anestesia general obstétrica </a:t>
            </a:r>
          </a:p>
          <a:p>
            <a:pPr marL="342900" lvl="0" indent="-342900" algn="l">
              <a:buSzPct val="100000"/>
              <a:buFont typeface="Arial" panose="020B0604020202020204" pitchFamily="34" charset="0"/>
              <a:buChar char="•"/>
              <a:defRPr sz="1800" i="0">
                <a:solidFill>
                  <a:srgbClr val="000000"/>
                </a:solidFill>
                <a:effectLst/>
              </a:defRPr>
            </a:pPr>
            <a:r>
              <a:rPr lang="es-ES" sz="3200" b="1" dirty="0">
                <a:solidFill>
                  <a:srgbClr val="F42E9D"/>
                </a:solidFill>
                <a:latin typeface="Helvetica" pitchFamily="2" charset="0"/>
              </a:rPr>
              <a:t>1: 443 en cesáreas </a:t>
            </a:r>
            <a:endParaRPr sz="2400" b="1" dirty="0">
              <a:effectLst>
                <a:outerShdw blurRad="25400" dist="12700" dir="5400000" rotWithShape="0">
                  <a:srgbClr val="FFFFFF"/>
                </a:outerShdw>
              </a:effectLst>
              <a:latin typeface="Helvetica" pitchFamily="2" charset="0"/>
              <a:ea typeface="Helvetica"/>
              <a:cs typeface="Helvetica"/>
              <a:sym typeface="Helvetica"/>
            </a:endParaRPr>
          </a:p>
          <a:p>
            <a:pPr lvl="0">
              <a:lnSpc>
                <a:spcPct val="150000"/>
              </a:lnSpc>
              <a:buSzPct val="50000"/>
              <a:defRPr sz="1800" i="0">
                <a:solidFill>
                  <a:srgbClr val="000000"/>
                </a:solidFill>
                <a:effectLst/>
              </a:defRPr>
            </a:pPr>
            <a:r>
              <a:rPr lang="es-ES" sz="2800" b="1" u="sng" dirty="0">
                <a:latin typeface="Helvetica" pitchFamily="2" charset="0"/>
              </a:rPr>
              <a:t>Material Mortalidad en intubación fallida: </a:t>
            </a:r>
          </a:p>
          <a:p>
            <a:pPr marL="342900" lvl="3" indent="-342900" algn="l">
              <a:buSzPct val="50000"/>
              <a:buFont typeface="Wingdings" pitchFamily="2" charset="2"/>
              <a:buChar char="Ø"/>
              <a:defRPr sz="1800" i="0">
                <a:solidFill>
                  <a:srgbClr val="000000"/>
                </a:solidFill>
                <a:effectLst/>
              </a:defRPr>
            </a:pPr>
            <a:r>
              <a:rPr lang="es-ES" sz="2400" b="1" dirty="0">
                <a:latin typeface="Helvetica" pitchFamily="2" charset="0"/>
              </a:rPr>
              <a:t>1 muerte por cada 90 intubaciones fallidas </a:t>
            </a:r>
          </a:p>
          <a:p>
            <a:pPr marL="342900" lvl="5" indent="-342900">
              <a:buSzPct val="50000"/>
              <a:buFont typeface="Wingdings" pitchFamily="2" charset="2"/>
              <a:buChar char="Ø"/>
              <a:defRPr sz="1800" i="0">
                <a:solidFill>
                  <a:srgbClr val="000000"/>
                </a:solidFill>
                <a:effectLst/>
              </a:defRPr>
            </a:pPr>
            <a:r>
              <a:rPr lang="es-ES" sz="2400" dirty="0">
                <a:latin typeface="Helvetica" pitchFamily="2" charset="0"/>
              </a:rPr>
              <a:t>Causa de muerte: aspiración y/o hipoxemia causado por obstrucción de vía aérea o intubación esofágica </a:t>
            </a:r>
            <a:br>
              <a:rPr lang="es-ES" sz="2400" dirty="0">
                <a:latin typeface="Helvetica" pitchFamily="2" charset="0"/>
              </a:rPr>
            </a:br>
            <a:endParaRPr lang="es-ES" sz="2400" dirty="0">
              <a:latin typeface="Helvetica" pitchFamily="2" charset="0"/>
              <a:sym typeface="Helvetica"/>
            </a:endParaRPr>
          </a:p>
          <a:p>
            <a:pPr marL="342900" lvl="3" indent="-342900" algn="l">
              <a:buSzPct val="50000"/>
              <a:buFont typeface="Wingdings" pitchFamily="2" charset="2"/>
              <a:buChar char="Ø"/>
              <a:defRPr sz="1800" i="0">
                <a:solidFill>
                  <a:srgbClr val="000000"/>
                </a:solidFill>
                <a:effectLst/>
              </a:defRPr>
            </a:pPr>
            <a:r>
              <a:rPr lang="es-ES" sz="2400" dirty="0">
                <a:latin typeface="Helvetica" pitchFamily="2" charset="0"/>
              </a:rPr>
              <a:t>3,4 acceso a la vía aérea por la parte frontal del cuello (vía aérea quirúrgica) por cada 1000 anestésicos generales para cesárea (1 por cada 60 intubaciones fallidas) generalmente un intento de rescate tardío con malos resultados maternos.</a:t>
            </a:r>
            <a:endParaRPr sz="2400" dirty="0">
              <a:effectLst>
                <a:outerShdw blurRad="25400" dist="12700" dir="5400000" rotWithShape="0">
                  <a:srgbClr val="FFFFFF"/>
                </a:outerShdw>
              </a:effectLst>
              <a:latin typeface="Helvetica" pitchFamily="2" charset="0"/>
              <a:ea typeface="Helvetica"/>
              <a:cs typeface="Helvetica"/>
              <a:sym typeface="Helvetica"/>
            </a:endParaRPr>
          </a:p>
        </p:txBody>
      </p:sp>
      <p:sp>
        <p:nvSpPr>
          <p:cNvPr id="53" name="Shape 53"/>
          <p:cNvSpPr/>
          <p:nvPr/>
        </p:nvSpPr>
        <p:spPr>
          <a:xfrm>
            <a:off x="658345" y="9051887"/>
            <a:ext cx="11688109" cy="25044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l" defTabSz="457200">
              <a:defRPr sz="1800" i="0">
                <a:solidFill>
                  <a:srgbClr val="000000"/>
                </a:solidFill>
                <a:effectLst/>
              </a:defRPr>
            </a:pPr>
            <a:r>
              <a:rPr sz="1000">
                <a:solidFill>
                  <a:srgbClr val="212121"/>
                </a:solidFill>
                <a:latin typeface="Helvetica Neue"/>
                <a:ea typeface="Helvetica Neue"/>
                <a:cs typeface="Helvetica Neue"/>
                <a:sym typeface="Helvetica Neue"/>
              </a:rPr>
              <a:t>Kinsella SM, Winton AL, Mushambi MC, et al. Failed tracheal intubation during obstetric general anaesthesia: a literature review. </a:t>
            </a:r>
            <a:r>
              <a:rPr sz="1000" i="1">
                <a:solidFill>
                  <a:srgbClr val="212121"/>
                </a:solidFill>
                <a:latin typeface="Helvetica Neue"/>
                <a:ea typeface="Helvetica Neue"/>
                <a:cs typeface="Helvetica Neue"/>
                <a:sym typeface="Helvetica Neue"/>
              </a:rPr>
              <a:t>Int J Obstet Anesth</a:t>
            </a:r>
            <a:r>
              <a:rPr sz="1000">
                <a:solidFill>
                  <a:srgbClr val="212121"/>
                </a:solidFill>
                <a:latin typeface="Helvetica Neue"/>
                <a:ea typeface="Helvetica Neue"/>
                <a:cs typeface="Helvetica Neue"/>
                <a:sym typeface="Helvetica Neue"/>
              </a:rPr>
              <a:t>. 2015;24(4):356-374. doi:10.1016/j.ijoa.2015.06.008</a:t>
            </a:r>
          </a:p>
        </p:txBody>
      </p:sp>
      <p:sp>
        <p:nvSpPr>
          <p:cNvPr id="54" name="Shape 54"/>
          <p:cNvSpPr/>
          <p:nvPr/>
        </p:nvSpPr>
        <p:spPr>
          <a:xfrm>
            <a:off x="9526590" y="3138861"/>
            <a:ext cx="2501596" cy="254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000" i="0" u="sng">
                <a:solidFill>
                  <a:srgbClr val="000000"/>
                </a:solidFill>
                <a:hlinkClick r:id="rId4"/>
              </a:defRPr>
            </a:lvl1pPr>
          </a:lstStyle>
          <a:p>
            <a:pPr lvl="0">
              <a:defRPr sz="1800" u="none">
                <a:effectLst/>
              </a:defRPr>
            </a:pPr>
            <a:r>
              <a:rPr sz="1000" u="sng" dirty="0">
                <a:effectLst>
                  <a:outerShdw blurRad="25400" dist="12700" dir="5400000" rotWithShape="0">
                    <a:srgbClr val="FFFFFF"/>
                  </a:outerShdw>
                </a:effectLst>
                <a:hlinkClick r:id="rId4"/>
              </a:rPr>
              <a:t>https://pubmed.ncbi.nlm.nih.gov/26303751/</a:t>
            </a:r>
          </a:p>
        </p:txBody>
      </p:sp>
      <p:sp>
        <p:nvSpPr>
          <p:cNvPr id="12" name="TextBox 11">
            <a:extLst>
              <a:ext uri="{FF2B5EF4-FFF2-40B4-BE49-F238E27FC236}">
                <a16:creationId xmlns:a16="http://schemas.microsoft.com/office/drawing/2014/main" id="{C77F4873-31A1-D949-8D77-4C944048D2C1}"/>
              </a:ext>
            </a:extLst>
          </p:cNvPr>
          <p:cNvSpPr txBox="1"/>
          <p:nvPr/>
        </p:nvSpPr>
        <p:spPr>
          <a:xfrm>
            <a:off x="349410" y="1574480"/>
            <a:ext cx="5370454"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lvl="0">
              <a:defRPr sz="1800" i="0">
                <a:solidFill>
                  <a:srgbClr val="000000"/>
                </a:solidFill>
                <a:effectLst/>
              </a:defRPr>
            </a:pPr>
            <a:r>
              <a:rPr lang="es-ES" sz="2800" dirty="0">
                <a:latin typeface="Helvetica" pitchFamily="2" charset="0"/>
              </a:rPr>
              <a:t>[2015 Revisión bibliográfica retrospectiva de datos desde 1970 en los EEUU]</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screen-shot-2022-12-30-at-11.01.03-pm.png"/>
          <p:cNvPicPr/>
          <p:nvPr/>
        </p:nvPicPr>
        <p:blipFill>
          <a:blip r:embed="rId3"/>
          <a:stretch>
            <a:fillRect/>
          </a:stretch>
        </p:blipFill>
        <p:spPr>
          <a:xfrm>
            <a:off x="19701" y="1621114"/>
            <a:ext cx="12965398" cy="8132486"/>
          </a:xfrm>
          <a:prstGeom prst="rect">
            <a:avLst/>
          </a:prstGeom>
          <a:ln w="76200">
            <a:solidFill>
              <a:schemeClr val="bg1"/>
            </a:solidFill>
            <a:miter lim="400000"/>
          </a:ln>
        </p:spPr>
      </p:pic>
      <p:sp>
        <p:nvSpPr>
          <p:cNvPr id="2" name="TextBox 1">
            <a:extLst>
              <a:ext uri="{FF2B5EF4-FFF2-40B4-BE49-F238E27FC236}">
                <a16:creationId xmlns:a16="http://schemas.microsoft.com/office/drawing/2014/main" id="{AEF8B015-8B6F-AC49-921D-17E8858D974D}"/>
              </a:ext>
            </a:extLst>
          </p:cNvPr>
          <p:cNvSpPr txBox="1"/>
          <p:nvPr/>
        </p:nvSpPr>
        <p:spPr>
          <a:xfrm>
            <a:off x="19701" y="0"/>
            <a:ext cx="12965398" cy="1395254"/>
          </a:xfrm>
          <a:prstGeom prst="rect">
            <a:avLst/>
          </a:prstGeom>
          <a:solidFill>
            <a:srgbClr val="FDFAFF"/>
          </a:solidFill>
          <a:ln w="12700" cap="flat">
            <a:solidFill>
              <a:schemeClr val="bg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s-ES" sz="2800" b="1" i="0" dirty="0">
                <a:solidFill>
                  <a:srgbClr val="000000">
                    <a:alpha val="80000"/>
                  </a:srgbClr>
                </a:solidFill>
                <a:latin typeface="Helvetica" pitchFamily="2" charset="0"/>
              </a:rPr>
              <a:t>Directrices de 2015 de la Asociación de Anestesistas Obstétricos y de la</a:t>
            </a:r>
          </a:p>
          <a:p>
            <a:pPr marL="0" marR="0" indent="0" algn="ctr" defTabSz="584200" rtl="0" fontAlgn="auto" latinLnBrk="1" hangingPunct="0">
              <a:lnSpc>
                <a:spcPct val="100000"/>
              </a:lnSpc>
              <a:spcBef>
                <a:spcPts val="0"/>
              </a:spcBef>
              <a:spcAft>
                <a:spcPts val="0"/>
              </a:spcAft>
              <a:buClrTx/>
              <a:buSzTx/>
              <a:buFontTx/>
              <a:buNone/>
              <a:tabLst/>
            </a:pPr>
            <a:r>
              <a:rPr lang="es-ES" sz="2800" b="1" i="0" dirty="0">
                <a:solidFill>
                  <a:srgbClr val="000000">
                    <a:alpha val="80000"/>
                  </a:srgbClr>
                </a:solidFill>
                <a:latin typeface="Helvetica" pitchFamily="2" charset="0"/>
              </a:rPr>
              <a:t>Sociedad de Vías Aéreas Difíciles para el tratamiento de la </a:t>
            </a:r>
            <a:r>
              <a:rPr lang="es-ES" sz="2800" b="1" i="0" dirty="0" err="1">
                <a:solidFill>
                  <a:srgbClr val="000000">
                    <a:alpha val="80000"/>
                  </a:srgbClr>
                </a:solidFill>
                <a:latin typeface="Helvetica" pitchFamily="2" charset="0"/>
              </a:rPr>
              <a:t>intuación</a:t>
            </a:r>
            <a:r>
              <a:rPr lang="es-ES" sz="2800" b="1" i="0" dirty="0">
                <a:solidFill>
                  <a:srgbClr val="000000">
                    <a:alpha val="80000"/>
                  </a:srgbClr>
                </a:solidFill>
                <a:latin typeface="Helvetica" pitchFamily="2" charset="0"/>
              </a:rPr>
              <a:t> difícil y fallida en obstetricia</a:t>
            </a:r>
            <a:endParaRPr kumimoji="0" lang="en-US" sz="2800" b="1"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Helvetica" pitchFamily="2" charset="0"/>
              <a:sym typeface="Hoefler Text"/>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p:nvPr/>
        </p:nvSpPr>
        <p:spPr>
          <a:xfrm>
            <a:off x="534469" y="1340060"/>
            <a:ext cx="11935859" cy="745229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defTabSz="457200">
              <a:lnSpc>
                <a:spcPct val="120000"/>
              </a:lnSpc>
              <a:buSzPct val="100000"/>
              <a:tabLst>
                <a:tab pos="139700" algn="l"/>
                <a:tab pos="457200" algn="l"/>
              </a:tabLst>
              <a:defRPr sz="1800" i="0">
                <a:solidFill>
                  <a:srgbClr val="000000"/>
                </a:solidFill>
                <a:effectLst/>
              </a:defRPr>
            </a:pPr>
            <a:r>
              <a:rPr sz="2800" b="1" u="sng" dirty="0">
                <a:uFill>
                  <a:solidFill/>
                </a:uFill>
                <a:latin typeface="Helvetica" pitchFamily="2" charset="0"/>
                <a:ea typeface="Helvetica"/>
                <a:cs typeface="Helvetica"/>
                <a:sym typeface="Helvetica"/>
              </a:rPr>
              <a:t>NEURAXIAL </a:t>
            </a:r>
            <a:r>
              <a:rPr lang="es-ES" sz="2800" b="1" u="sng" dirty="0">
                <a:latin typeface="Helvetica" pitchFamily="2" charset="0"/>
              </a:rPr>
              <a:t>SIEMPRE MEJOR </a:t>
            </a:r>
            <a:r>
              <a:rPr lang="es-ES" sz="2800" u="sng" dirty="0">
                <a:latin typeface="Helvetica" pitchFamily="2" charset="0"/>
              </a:rPr>
              <a:t>si no hay contraindicaciones</a:t>
            </a:r>
          </a:p>
          <a:p>
            <a:pPr lvl="0" defTabSz="457200">
              <a:lnSpc>
                <a:spcPct val="120000"/>
              </a:lnSpc>
              <a:buSzPct val="100000"/>
              <a:tabLst>
                <a:tab pos="139700" algn="l"/>
                <a:tab pos="457200" algn="l"/>
              </a:tabLst>
              <a:defRPr sz="1800" i="0">
                <a:solidFill>
                  <a:srgbClr val="000000"/>
                </a:solidFill>
                <a:effectLst/>
              </a:defRPr>
            </a:pPr>
            <a:r>
              <a:rPr lang="es-ES" sz="1100" u="sng" dirty="0">
                <a:latin typeface="Helvetica" pitchFamily="2" charset="0"/>
              </a:rPr>
              <a:t> </a:t>
            </a:r>
          </a:p>
          <a:p>
            <a:pPr marL="342900" lvl="1" indent="-342900" algn="l" defTabSz="457200">
              <a:lnSpc>
                <a:spcPct val="120000"/>
              </a:lnSpc>
              <a:buSzPct val="100000"/>
              <a:buFont typeface="Arial" panose="020B0604020202020204" pitchFamily="34" charset="0"/>
              <a:buChar char="•"/>
              <a:tabLst>
                <a:tab pos="139700" algn="l"/>
                <a:tab pos="457200" algn="l"/>
              </a:tabLst>
              <a:defRPr sz="1800" i="0">
                <a:solidFill>
                  <a:srgbClr val="000000"/>
                </a:solidFill>
                <a:effectLst/>
              </a:defRPr>
            </a:pPr>
            <a:r>
              <a:rPr lang="es-ES" sz="2400" dirty="0">
                <a:latin typeface="Helvetica" pitchFamily="2" charset="0"/>
              </a:rPr>
              <a:t>Pero la naturaleza SENSIBLE AL TIEMPO del sufrimiento materno o fetal, o las contraindicaciones </a:t>
            </a:r>
            <a:r>
              <a:rPr lang="es-ES" sz="2400" dirty="0" err="1">
                <a:latin typeface="Helvetica" pitchFamily="2" charset="0"/>
              </a:rPr>
              <a:t>neuroaxiales</a:t>
            </a:r>
            <a:r>
              <a:rPr lang="es-ES" sz="2400" dirty="0">
                <a:latin typeface="Helvetica" pitchFamily="2" charset="0"/>
              </a:rPr>
              <a:t>, pueden justificar la AG.</a:t>
            </a:r>
            <a:endParaRPr sz="2400" dirty="0">
              <a:uFill>
                <a:solidFill/>
              </a:uFill>
              <a:latin typeface="Helvetica" pitchFamily="2" charset="0"/>
              <a:ea typeface="Helvetica"/>
              <a:cs typeface="Helvetica"/>
              <a:sym typeface="Helvetica"/>
            </a:endParaRPr>
          </a:p>
          <a:p>
            <a:pPr marL="758371" lvl="1" indent="-275771" algn="l" defTabSz="457200">
              <a:lnSpc>
                <a:spcPct val="120000"/>
              </a:lnSpc>
              <a:buSzPct val="100000"/>
              <a:buChar char="•"/>
              <a:tabLst>
                <a:tab pos="596900" algn="l"/>
                <a:tab pos="914400" algn="l"/>
              </a:tabLst>
              <a:defRPr sz="1800" i="0">
                <a:solidFill>
                  <a:srgbClr val="000000"/>
                </a:solidFill>
                <a:effectLst/>
              </a:defRPr>
            </a:pPr>
            <a:r>
              <a:rPr lang="es-ES" sz="2400" dirty="0">
                <a:latin typeface="Helvetica" pitchFamily="2" charset="0"/>
              </a:rPr>
              <a:t>AG con ISR es más rápido con un feto gravemente comprometido</a:t>
            </a:r>
          </a:p>
          <a:p>
            <a:pPr marL="758371" lvl="1" indent="-275771" algn="l" defTabSz="457200">
              <a:lnSpc>
                <a:spcPct val="120000"/>
              </a:lnSpc>
              <a:buSzPct val="100000"/>
              <a:buChar char="•"/>
              <a:tabLst>
                <a:tab pos="596900" algn="l"/>
                <a:tab pos="914400" algn="l"/>
              </a:tabLst>
              <a:defRPr sz="1800" i="0">
                <a:solidFill>
                  <a:srgbClr val="000000"/>
                </a:solidFill>
                <a:effectLst/>
              </a:defRPr>
            </a:pPr>
            <a:r>
              <a:rPr lang="es-ES" sz="2400" dirty="0">
                <a:latin typeface="Helvetica" pitchFamily="2" charset="0"/>
              </a:rPr>
              <a:t>Puede ahorrar más de 8 min (sobre fibra óptica despierta) y 5+ min (sobre espinal).</a:t>
            </a:r>
          </a:p>
          <a:p>
            <a:pPr marL="482600" lvl="5" indent="0" algn="l" defTabSz="457200">
              <a:lnSpc>
                <a:spcPct val="120000"/>
              </a:lnSpc>
              <a:buSzPct val="100000"/>
              <a:tabLst>
                <a:tab pos="596900" algn="l"/>
                <a:tab pos="914400" algn="l"/>
              </a:tabLst>
              <a:defRPr sz="1800" i="0">
                <a:solidFill>
                  <a:srgbClr val="000000"/>
                </a:solidFill>
                <a:effectLst/>
              </a:defRPr>
            </a:pPr>
            <a:endParaRPr sz="2400" dirty="0">
              <a:uFill>
                <a:solidFill/>
              </a:uFill>
              <a:latin typeface="Helvetica" pitchFamily="2" charset="0"/>
              <a:ea typeface="Helvetica"/>
              <a:cs typeface="Helvetica"/>
              <a:sym typeface="Helvetica"/>
            </a:endParaRPr>
          </a:p>
          <a:p>
            <a:pPr marL="275771" lvl="0" indent="-275771" algn="l" defTabSz="457200">
              <a:lnSpc>
                <a:spcPct val="120000"/>
              </a:lnSpc>
              <a:buSzPct val="100000"/>
              <a:buChar char="•"/>
              <a:tabLst>
                <a:tab pos="596900" algn="l"/>
                <a:tab pos="914400" algn="l"/>
              </a:tabLst>
              <a:defRPr sz="1800" i="0">
                <a:solidFill>
                  <a:srgbClr val="000000"/>
                </a:solidFill>
                <a:effectLst/>
              </a:defRPr>
            </a:pPr>
            <a:r>
              <a:rPr lang="es-ES" sz="2400" dirty="0">
                <a:latin typeface="Helvetica" pitchFamily="2" charset="0"/>
              </a:rPr>
              <a:t>Los algoritmos obstétricos de vía aérea difícil son un compromiso entre </a:t>
            </a:r>
            <a:r>
              <a:rPr lang="es-ES" sz="2400" b="1" dirty="0">
                <a:latin typeface="Helvetica" pitchFamily="2" charset="0"/>
              </a:rPr>
              <a:t>la velocidad </a:t>
            </a:r>
            <a:r>
              <a:rPr lang="es-ES" sz="2400" dirty="0">
                <a:latin typeface="Helvetica" pitchFamily="2" charset="0"/>
              </a:rPr>
              <a:t>y </a:t>
            </a:r>
            <a:r>
              <a:rPr lang="es-ES" sz="2400" b="1" dirty="0">
                <a:latin typeface="Helvetica" pitchFamily="2" charset="0"/>
              </a:rPr>
              <a:t>la progresión segura </a:t>
            </a:r>
            <a:r>
              <a:rPr lang="es-ES" sz="2400" dirty="0">
                <a:latin typeface="Helvetica" pitchFamily="2" charset="0"/>
              </a:rPr>
              <a:t>a través de una serie de pasos logísticos.</a:t>
            </a:r>
            <a:r>
              <a:rPr sz="2400" dirty="0">
                <a:uFill>
                  <a:solidFill/>
                </a:uFill>
                <a:latin typeface="Helvetica" pitchFamily="2" charset="0"/>
                <a:ea typeface="Helvetica"/>
                <a:cs typeface="Helvetica"/>
                <a:sym typeface="Helvetica"/>
              </a:rPr>
              <a:t>.</a:t>
            </a:r>
          </a:p>
          <a:p>
            <a:pPr marL="914400" lvl="0" indent="-914400" algn="l" defTabSz="457200">
              <a:lnSpc>
                <a:spcPct val="120000"/>
              </a:lnSpc>
              <a:tabLst>
                <a:tab pos="596900" algn="l"/>
                <a:tab pos="914400" algn="l"/>
              </a:tabLst>
              <a:defRPr sz="1800" i="0">
                <a:solidFill>
                  <a:srgbClr val="000000"/>
                </a:solidFill>
                <a:effectLst/>
              </a:defRPr>
            </a:pPr>
            <a:endParaRPr sz="2400" dirty="0">
              <a:uFill>
                <a:solidFill/>
              </a:uFill>
              <a:latin typeface="Helvetica" pitchFamily="2" charset="0"/>
              <a:ea typeface="Helvetica"/>
              <a:cs typeface="Helvetica"/>
              <a:sym typeface="Helvetica"/>
            </a:endParaRPr>
          </a:p>
          <a:p>
            <a:pPr marL="275771" lvl="0" indent="-275771" algn="l" defTabSz="457200">
              <a:lnSpc>
                <a:spcPct val="120000"/>
              </a:lnSpc>
              <a:buSzPct val="100000"/>
              <a:buChar char="•"/>
              <a:tabLst>
                <a:tab pos="596900" algn="l"/>
                <a:tab pos="914400" algn="l"/>
              </a:tabLst>
              <a:defRPr sz="1800" i="0">
                <a:solidFill>
                  <a:srgbClr val="000000"/>
                </a:solidFill>
                <a:effectLst/>
              </a:defRPr>
            </a:pPr>
            <a:r>
              <a:rPr lang="es-ES" sz="2400" dirty="0">
                <a:latin typeface="Helvetica" pitchFamily="2" charset="0"/>
              </a:rPr>
              <a:t>La urgencia en el sufrimiento fetal se debe a la vulnerabilidad del cerebro fetal a la hipoxia y la isquemia. —&gt; encefalopatía </a:t>
            </a:r>
            <a:r>
              <a:rPr lang="es-ES" sz="2400" dirty="0" err="1">
                <a:latin typeface="Helvetica" pitchFamily="2" charset="0"/>
              </a:rPr>
              <a:t>hipóxica</a:t>
            </a:r>
            <a:r>
              <a:rPr lang="es-ES" sz="2400" dirty="0">
                <a:latin typeface="Helvetica" pitchFamily="2" charset="0"/>
              </a:rPr>
              <a:t> isquémica (EHI)</a:t>
            </a:r>
          </a:p>
          <a:p>
            <a:pPr marL="275771" lvl="0" indent="-275771" algn="l" defTabSz="457200">
              <a:lnSpc>
                <a:spcPct val="120000"/>
              </a:lnSpc>
              <a:buSzPct val="100000"/>
              <a:buChar char="•"/>
              <a:tabLst>
                <a:tab pos="596900" algn="l"/>
                <a:tab pos="914400" algn="l"/>
              </a:tabLst>
              <a:defRPr sz="1800" i="0">
                <a:solidFill>
                  <a:srgbClr val="000000"/>
                </a:solidFill>
                <a:effectLst/>
              </a:defRPr>
            </a:pPr>
            <a:r>
              <a:rPr lang="es-ES" sz="2400" dirty="0">
                <a:latin typeface="Helvetica" pitchFamily="2" charset="0"/>
              </a:rPr>
              <a:t>Puede provocar la muerte o una discapacidad profunda, incluida la parálisis cerebral.</a:t>
            </a:r>
          </a:p>
          <a:p>
            <a:pPr marL="275771" lvl="0" indent="-275771" algn="l" defTabSz="457200">
              <a:lnSpc>
                <a:spcPct val="120000"/>
              </a:lnSpc>
              <a:buSzPct val="100000"/>
              <a:buChar char="•"/>
              <a:tabLst>
                <a:tab pos="596900" algn="l"/>
                <a:tab pos="914400" algn="l"/>
              </a:tabLst>
              <a:defRPr sz="1800" i="0">
                <a:solidFill>
                  <a:srgbClr val="000000"/>
                </a:solidFill>
                <a:effectLst/>
              </a:defRPr>
            </a:pPr>
            <a:r>
              <a:rPr lang="es-ES" sz="2400" dirty="0">
                <a:latin typeface="Helvetica" pitchFamily="2" charset="0"/>
              </a:rPr>
              <a:t>No se ha establecido una línea de tiempo exacta para la lesión cerebral fetal humana durante un evento </a:t>
            </a:r>
            <a:r>
              <a:rPr lang="es-ES" sz="2400" dirty="0" err="1">
                <a:latin typeface="Helvetica" pitchFamily="2" charset="0"/>
              </a:rPr>
              <a:t>hipoxémico</a:t>
            </a:r>
            <a:r>
              <a:rPr lang="es-ES" sz="2400" dirty="0">
                <a:latin typeface="Helvetica" pitchFamily="2" charset="0"/>
              </a:rPr>
              <a:t>-isquémico agudo, ya que la mayoría de los datos son de estudios en animales.</a:t>
            </a:r>
            <a:endParaRPr sz="2400" dirty="0">
              <a:uFill>
                <a:solidFill/>
              </a:uFill>
              <a:latin typeface="Helvetica" pitchFamily="2" charset="0"/>
              <a:ea typeface="Helvetica"/>
              <a:cs typeface="Helvetica"/>
              <a:sym typeface="Helvetica"/>
            </a:endParaRPr>
          </a:p>
        </p:txBody>
      </p:sp>
      <p:sp>
        <p:nvSpPr>
          <p:cNvPr id="60" name="Shape 60"/>
          <p:cNvSpPr/>
          <p:nvPr/>
        </p:nvSpPr>
        <p:spPr>
          <a:xfrm>
            <a:off x="534468" y="222579"/>
            <a:ext cx="11935859" cy="738664"/>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4400" b="1" i="0" u="sng">
                <a:solidFill>
                  <a:srgbClr val="FDF9FF"/>
                </a:solidFill>
                <a:uFill>
                  <a:solidFill/>
                </a:uFill>
                <a:latin typeface="Helvetica"/>
                <a:ea typeface="Helvetica"/>
                <a:cs typeface="Helvetica"/>
                <a:sym typeface="Helvetica"/>
              </a:defRPr>
            </a:lvl1pPr>
          </a:lstStyle>
          <a:p>
            <a:pPr lvl="0">
              <a:defRPr sz="1800" b="0" u="none">
                <a:solidFill>
                  <a:srgbClr val="000000"/>
                </a:solidFill>
                <a:effectLst/>
                <a:uFillTx/>
              </a:defRPr>
            </a:pPr>
            <a:r>
              <a:rPr lang="en-US" sz="4800" b="1" u="none" dirty="0">
                <a:solidFill>
                  <a:srgbClr val="FDF9FF"/>
                </a:solidFill>
                <a:uFill>
                  <a:solidFill/>
                </a:uFill>
              </a:rPr>
              <a:t>      </a:t>
            </a:r>
            <a:r>
              <a:rPr lang="es-ES" sz="4800" dirty="0">
                <a:solidFill>
                  <a:srgbClr val="FDFAFF"/>
                </a:solidFill>
                <a:latin typeface="Arial Rounded MT Bold" panose="020F0704030504030204" pitchFamily="34" charset="77"/>
              </a:rPr>
              <a:t>¿POR QUÉ ANESTESIA GENERAL?   </a:t>
            </a:r>
            <a:endParaRPr sz="4800" b="1" u="none" dirty="0">
              <a:solidFill>
                <a:srgbClr val="FDFAFF"/>
              </a:solidFill>
              <a:uFill>
                <a:solidFill/>
              </a:uFill>
              <a:latin typeface="Arial Rounded MT Bold" panose="020F0704030504030204" pitchFamily="34" charset="77"/>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p:nvPr/>
        </p:nvSpPr>
        <p:spPr>
          <a:xfrm>
            <a:off x="891369" y="8149241"/>
            <a:ext cx="11463664" cy="96436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310242" lvl="0" indent="-310242" algn="l" defTabSz="457200">
              <a:buSzPct val="100000"/>
              <a:buChar char="•"/>
              <a:tabLst>
                <a:tab pos="596900" algn="l"/>
                <a:tab pos="914400" algn="l"/>
              </a:tabLst>
              <a:defRPr sz="1800" i="0">
                <a:solidFill>
                  <a:srgbClr val="000000"/>
                </a:solidFill>
                <a:effectLst/>
              </a:defRPr>
            </a:pPr>
            <a:r>
              <a:rPr lang="en-US" sz="2800" dirty="0">
                <a:uFill>
                  <a:solidFill/>
                </a:uFill>
                <a:latin typeface="Optima" panose="02000503060000020004" pitchFamily="2" charset="0"/>
                <a:ea typeface="Helvetica"/>
                <a:cs typeface="Helvetica"/>
                <a:sym typeface="Helvetica"/>
              </a:rPr>
              <a:t>CRF</a:t>
            </a:r>
            <a:r>
              <a:rPr sz="2800" dirty="0">
                <a:uFill>
                  <a:solidFill/>
                </a:uFill>
                <a:latin typeface="Optima" panose="02000503060000020004" pitchFamily="2" charset="0"/>
                <a:ea typeface="Helvetica"/>
                <a:cs typeface="Helvetica"/>
                <a:sym typeface="Helvetica"/>
              </a:rPr>
              <a:t> </a:t>
            </a:r>
            <a:r>
              <a:rPr sz="2800" dirty="0" err="1">
                <a:uFill>
                  <a:solidFill/>
                </a:uFill>
                <a:latin typeface="Optima" panose="02000503060000020004" pitchFamily="2" charset="0"/>
                <a:ea typeface="Helvetica"/>
                <a:cs typeface="Helvetica"/>
                <a:sym typeface="Helvetica"/>
              </a:rPr>
              <a:t>reduc</a:t>
            </a:r>
            <a:r>
              <a:rPr lang="en-US" sz="2800" dirty="0" err="1">
                <a:uFill>
                  <a:solidFill/>
                </a:uFill>
                <a:latin typeface="Optima" panose="02000503060000020004" pitchFamily="2" charset="0"/>
                <a:ea typeface="Helvetica"/>
                <a:cs typeface="Helvetica"/>
                <a:sym typeface="Helvetica"/>
              </a:rPr>
              <a:t>ido</a:t>
            </a:r>
            <a:r>
              <a:rPr sz="2800" dirty="0">
                <a:uFill>
                  <a:solidFill/>
                </a:uFill>
                <a:latin typeface="Optima" panose="02000503060000020004" pitchFamily="2" charset="0"/>
                <a:ea typeface="Helvetica"/>
                <a:cs typeface="Helvetica"/>
                <a:sym typeface="Helvetica"/>
              </a:rPr>
              <a:t> </a:t>
            </a:r>
            <a:r>
              <a:rPr lang="en-US" sz="2800" dirty="0">
                <a:uFill>
                  <a:solidFill/>
                </a:uFill>
                <a:latin typeface="Optima" panose="02000503060000020004" pitchFamily="2" charset="0"/>
                <a:ea typeface="Helvetica"/>
                <a:cs typeface="Helvetica"/>
                <a:sym typeface="Helvetica"/>
              </a:rPr>
              <a:t>por</a:t>
            </a:r>
            <a:r>
              <a:rPr sz="2800" dirty="0">
                <a:uFill>
                  <a:solidFill/>
                </a:uFill>
                <a:latin typeface="Optima" panose="02000503060000020004" pitchFamily="2" charset="0"/>
                <a:ea typeface="Helvetica"/>
                <a:cs typeface="Helvetica"/>
                <a:sym typeface="Helvetica"/>
              </a:rPr>
              <a:t> ~20%</a:t>
            </a:r>
          </a:p>
          <a:p>
            <a:pPr marL="310242" lvl="0" indent="-310242" algn="l" defTabSz="457200">
              <a:buSzPct val="100000"/>
              <a:buChar char="•"/>
              <a:tabLst>
                <a:tab pos="596900" algn="l"/>
                <a:tab pos="914400" algn="l"/>
              </a:tabLst>
              <a:defRPr sz="1800" i="0">
                <a:solidFill>
                  <a:srgbClr val="000000"/>
                </a:solidFill>
                <a:effectLst/>
              </a:defRPr>
            </a:pPr>
            <a:r>
              <a:rPr lang="es-ES" sz="2800" dirty="0">
                <a:latin typeface="Optima" panose="02000503060000020004" pitchFamily="2" charset="0"/>
              </a:rPr>
              <a:t>El consumo de </a:t>
            </a:r>
            <a:r>
              <a:rPr sz="2800" dirty="0">
                <a:uFill>
                  <a:solidFill/>
                </a:uFill>
                <a:latin typeface="Optima" panose="02000503060000020004" pitchFamily="2" charset="0"/>
                <a:ea typeface="Helvetica"/>
                <a:cs typeface="Helvetica"/>
                <a:sym typeface="Helvetica"/>
              </a:rPr>
              <a:t>O</a:t>
            </a:r>
            <a:r>
              <a:rPr sz="2800" baseline="-5999" dirty="0">
                <a:uFill>
                  <a:solidFill/>
                </a:uFill>
                <a:latin typeface="Optima" panose="02000503060000020004" pitchFamily="2" charset="0"/>
                <a:ea typeface="Helvetica"/>
                <a:cs typeface="Helvetica"/>
                <a:sym typeface="Helvetica"/>
              </a:rPr>
              <a:t>2</a:t>
            </a:r>
            <a:r>
              <a:rPr sz="2800" dirty="0">
                <a:uFill>
                  <a:solidFill/>
                </a:uFill>
                <a:latin typeface="Optima" panose="02000503060000020004" pitchFamily="2" charset="0"/>
                <a:ea typeface="Helvetica"/>
                <a:cs typeface="Helvetica"/>
                <a:sym typeface="Helvetica"/>
              </a:rPr>
              <a:t> </a:t>
            </a:r>
            <a:r>
              <a:rPr lang="es-ES" sz="2800" dirty="0">
                <a:latin typeface="Optima" panose="02000503060000020004" pitchFamily="2" charset="0"/>
              </a:rPr>
              <a:t>aumentó en </a:t>
            </a:r>
            <a:r>
              <a:rPr sz="2800" dirty="0">
                <a:uFill>
                  <a:solidFill/>
                </a:uFill>
                <a:latin typeface="Optima" panose="02000503060000020004" pitchFamily="2" charset="0"/>
                <a:ea typeface="Helvetica"/>
                <a:cs typeface="Helvetica"/>
                <a:sym typeface="Helvetica"/>
              </a:rPr>
              <a:t>~25% </a:t>
            </a:r>
            <a:r>
              <a:rPr lang="es-ES" sz="2800" dirty="0">
                <a:latin typeface="Optima" panose="02000503060000020004" pitchFamily="2" charset="0"/>
              </a:rPr>
              <a:t>(hasta un 60 % durante el parto)</a:t>
            </a:r>
            <a:endParaRPr sz="2800" dirty="0">
              <a:uFill>
                <a:solidFill/>
              </a:uFill>
              <a:latin typeface="Optima" panose="02000503060000020004" pitchFamily="2" charset="0"/>
              <a:ea typeface="Helvetica"/>
              <a:cs typeface="Helvetica"/>
              <a:sym typeface="Helvetica"/>
            </a:endParaRPr>
          </a:p>
        </p:txBody>
      </p:sp>
      <p:sp>
        <p:nvSpPr>
          <p:cNvPr id="65" name="Shape 65"/>
          <p:cNvSpPr/>
          <p:nvPr/>
        </p:nvSpPr>
        <p:spPr>
          <a:xfrm>
            <a:off x="291019" y="150448"/>
            <a:ext cx="12393100" cy="1231106"/>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4000" dirty="0">
                <a:solidFill>
                  <a:srgbClr val="FDFAFF"/>
                </a:solidFill>
                <a:latin typeface="Arial Rounded MT Bold" panose="020F0704030504030204" pitchFamily="34" charset="77"/>
              </a:rPr>
              <a:t>Características relacionadas con el embarazo que pueden contribuir a la vía aérea difícil</a:t>
            </a:r>
            <a:endParaRPr sz="3600" dirty="0">
              <a:solidFill>
                <a:srgbClr val="FDFAFF"/>
              </a:solidFill>
              <a:uFill>
                <a:solidFill/>
              </a:uFill>
              <a:latin typeface="Arial Rounded MT Bold" panose="020F0704030504030204" pitchFamily="34" charset="77"/>
            </a:endParaRPr>
          </a:p>
        </p:txBody>
      </p:sp>
      <p:grpSp>
        <p:nvGrpSpPr>
          <p:cNvPr id="69" name="Group 69"/>
          <p:cNvGrpSpPr/>
          <p:nvPr/>
        </p:nvGrpSpPr>
        <p:grpSpPr>
          <a:xfrm>
            <a:off x="8772519" y="2897957"/>
            <a:ext cx="3911600" cy="4045057"/>
            <a:chOff x="-127000" y="-88900"/>
            <a:chExt cx="4038600" cy="4445000"/>
          </a:xfrm>
        </p:grpSpPr>
        <p:pic>
          <p:nvPicPr>
            <p:cNvPr id="68" name="Screen Shot 2023-08-17 at 7.21.29 AM.png"/>
            <p:cNvPicPr/>
            <p:nvPr/>
          </p:nvPicPr>
          <p:blipFill>
            <a:blip r:embed="rId2"/>
            <a:stretch>
              <a:fillRect/>
            </a:stretch>
          </p:blipFill>
          <p:spPr>
            <a:xfrm>
              <a:off x="0" y="0"/>
              <a:ext cx="3784600" cy="4114800"/>
            </a:xfrm>
            <a:prstGeom prst="rect">
              <a:avLst/>
            </a:prstGeom>
            <a:ln>
              <a:noFill/>
            </a:ln>
            <a:effectLst/>
          </p:spPr>
        </p:pic>
        <p:pic>
          <p:nvPicPr>
            <p:cNvPr id="67" name="Picture 66"/>
            <p:cNvPicPr/>
            <p:nvPr/>
          </p:nvPicPr>
          <p:blipFill>
            <a:blip r:embed="rId3"/>
            <a:stretch>
              <a:fillRect/>
            </a:stretch>
          </p:blipFill>
          <p:spPr>
            <a:xfrm>
              <a:off x="-127000" y="-88900"/>
              <a:ext cx="4038600" cy="4445000"/>
            </a:xfrm>
            <a:prstGeom prst="rect">
              <a:avLst/>
            </a:prstGeom>
            <a:effectLst/>
          </p:spPr>
        </p:pic>
      </p:grpSp>
      <p:sp>
        <p:nvSpPr>
          <p:cNvPr id="70" name="Shape 70"/>
          <p:cNvSpPr/>
          <p:nvPr/>
        </p:nvSpPr>
        <p:spPr>
          <a:xfrm>
            <a:off x="0" y="2750359"/>
            <a:ext cx="8634168" cy="398057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482600" lvl="1" indent="0" defTabSz="457200">
              <a:buSzPct val="100000"/>
              <a:tabLst>
                <a:tab pos="139700" algn="l"/>
                <a:tab pos="457200" algn="l"/>
              </a:tabLst>
              <a:defRPr sz="1800" i="0">
                <a:solidFill>
                  <a:srgbClr val="000000"/>
                </a:solidFill>
                <a:effectLst/>
              </a:defRPr>
            </a:pPr>
            <a:r>
              <a:rPr lang="es-ES" sz="2800" b="1" dirty="0">
                <a:latin typeface="Optima" panose="02000503060000020004" pitchFamily="2" charset="0"/>
              </a:rPr>
              <a:t>Quemadura química por aspiración de ácido gástrico (pH &lt;2.5)</a:t>
            </a:r>
          </a:p>
          <a:p>
            <a:pPr marL="482600" lvl="1" indent="0" algn="l" defTabSz="457200">
              <a:buSzPct val="100000"/>
              <a:tabLst>
                <a:tab pos="139700" algn="l"/>
                <a:tab pos="457200" algn="l"/>
              </a:tabLst>
              <a:defRPr sz="1800" i="0">
                <a:solidFill>
                  <a:srgbClr val="000000"/>
                </a:solidFill>
                <a:effectLst/>
              </a:defRPr>
            </a:pPr>
            <a:endParaRPr lang="es-ES" sz="2800" dirty="0">
              <a:latin typeface="Optima" panose="02000503060000020004" pitchFamily="2" charset="0"/>
            </a:endParaRPr>
          </a:p>
          <a:p>
            <a:pPr marL="804333" lvl="2" indent="-321733" algn="l" defTabSz="457200">
              <a:buSzPct val="100000"/>
              <a:buChar char="•"/>
              <a:tabLst>
                <a:tab pos="139700" algn="l"/>
                <a:tab pos="457200" algn="l"/>
              </a:tabLst>
              <a:defRPr sz="1800" i="0">
                <a:solidFill>
                  <a:srgbClr val="000000"/>
                </a:solidFill>
                <a:effectLst/>
              </a:defRPr>
            </a:pPr>
            <a:r>
              <a:rPr lang="es-ES" sz="2800" dirty="0">
                <a:latin typeface="Optima" panose="02000503060000020004" pitchFamily="2" charset="0"/>
              </a:rPr>
              <a:t>Reducción del tono del esfínter esofágico inferior (progesterona)</a:t>
            </a:r>
            <a:endParaRPr sz="2700" dirty="0">
              <a:uFill>
                <a:solidFill/>
              </a:uFill>
              <a:latin typeface="Optima" panose="02000503060000020004" pitchFamily="2" charset="0"/>
              <a:ea typeface="Helvetica"/>
              <a:cs typeface="Helvetica"/>
              <a:sym typeface="Helvetica"/>
            </a:endParaRPr>
          </a:p>
          <a:p>
            <a:pPr marL="804333" lvl="1" indent="-321733" algn="l" defTabSz="457200">
              <a:buSzPct val="100000"/>
              <a:buChar char="•"/>
              <a:tabLst>
                <a:tab pos="139700" algn="l"/>
                <a:tab pos="457200" algn="l"/>
              </a:tabLst>
              <a:defRPr sz="1800" i="0">
                <a:solidFill>
                  <a:srgbClr val="000000"/>
                </a:solidFill>
                <a:effectLst/>
              </a:defRPr>
            </a:pPr>
            <a:r>
              <a:rPr lang="es-ES" sz="2800" dirty="0">
                <a:latin typeface="Optima" panose="02000503060000020004" pitchFamily="2" charset="0"/>
              </a:rPr>
              <a:t>Aumento de la presión </a:t>
            </a:r>
            <a:r>
              <a:rPr lang="es-ES" sz="2800" dirty="0" err="1">
                <a:latin typeface="Optima" panose="02000503060000020004" pitchFamily="2" charset="0"/>
              </a:rPr>
              <a:t>intragástrica</a:t>
            </a:r>
            <a:endParaRPr lang="es-ES" sz="2800" dirty="0">
              <a:latin typeface="Optima" panose="02000503060000020004" pitchFamily="2" charset="0"/>
            </a:endParaRPr>
          </a:p>
          <a:p>
            <a:pPr marL="804333" lvl="1" indent="-321733" algn="l" defTabSz="457200">
              <a:buSzPct val="100000"/>
              <a:buChar char="•"/>
              <a:tabLst>
                <a:tab pos="139700" algn="l"/>
                <a:tab pos="457200" algn="l"/>
              </a:tabLst>
              <a:defRPr sz="1800" i="0">
                <a:solidFill>
                  <a:srgbClr val="000000"/>
                </a:solidFill>
                <a:effectLst/>
              </a:defRPr>
            </a:pPr>
            <a:r>
              <a:rPr lang="es-ES" sz="2800" dirty="0">
                <a:latin typeface="Optima" panose="02000503060000020004" pitchFamily="2" charset="0"/>
              </a:rPr>
              <a:t>Vaciado gástrico retrasado por trabajo de parto</a:t>
            </a:r>
          </a:p>
          <a:p>
            <a:pPr marL="804333" lvl="1" indent="-321733" algn="l" defTabSz="457200">
              <a:buSzPct val="100000"/>
              <a:buChar char="•"/>
              <a:tabLst>
                <a:tab pos="139700" algn="l"/>
                <a:tab pos="457200" algn="l"/>
              </a:tabLst>
              <a:defRPr sz="1800" i="0">
                <a:solidFill>
                  <a:srgbClr val="000000"/>
                </a:solidFill>
                <a:effectLst/>
              </a:defRPr>
            </a:pPr>
            <a:r>
              <a:rPr lang="es-ES" sz="2800" dirty="0">
                <a:latin typeface="Optima" panose="02000503060000020004" pitchFamily="2" charset="0"/>
              </a:rPr>
              <a:t>Aumento del volumen y la acidez del ácido gástrico</a:t>
            </a:r>
          </a:p>
        </p:txBody>
      </p:sp>
      <p:sp>
        <p:nvSpPr>
          <p:cNvPr id="71" name="Shape 71"/>
          <p:cNvSpPr/>
          <p:nvPr/>
        </p:nvSpPr>
        <p:spPr>
          <a:xfrm>
            <a:off x="8802181" y="6569523"/>
            <a:ext cx="4098291" cy="254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000" u="sng">
                <a:solidFill>
                  <a:srgbClr val="000000"/>
                </a:solidFill>
                <a:hlinkClick r:id="rId4"/>
              </a:defRPr>
            </a:lvl1pPr>
          </a:lstStyle>
          <a:p>
            <a:pPr lvl="0">
              <a:defRPr sz="1800" i="0" u="none">
                <a:effectLst/>
              </a:defRPr>
            </a:pPr>
            <a:r>
              <a:rPr sz="1000" i="1" u="sng" dirty="0">
                <a:effectLst>
                  <a:outerShdw blurRad="25400" dist="12700" dir="5400000" rotWithShape="0">
                    <a:srgbClr val="FFFFFF"/>
                  </a:outerShdw>
                </a:effectLst>
                <a:hlinkClick r:id="rId4"/>
              </a:rPr>
              <a:t>https://www.open.edu/openlearncreate/mod/oucontent/view.php?id=37&amp;section=7.8</a:t>
            </a:r>
          </a:p>
        </p:txBody>
      </p:sp>
      <p:sp>
        <p:nvSpPr>
          <p:cNvPr id="2" name="TextBox 1">
            <a:extLst>
              <a:ext uri="{FF2B5EF4-FFF2-40B4-BE49-F238E27FC236}">
                <a16:creationId xmlns:a16="http://schemas.microsoft.com/office/drawing/2014/main" id="{2DA12293-3FD4-5B49-A0C7-B4104FB00CFD}"/>
              </a:ext>
            </a:extLst>
          </p:cNvPr>
          <p:cNvSpPr txBox="1"/>
          <p:nvPr/>
        </p:nvSpPr>
        <p:spPr>
          <a:xfrm>
            <a:off x="1554187" y="1841867"/>
            <a:ext cx="102657"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1" u="none" strike="noStrike" cap="none" spc="0" normalizeH="0" baseline="0" dirty="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endParaRPr>
          </a:p>
        </p:txBody>
      </p:sp>
      <p:sp>
        <p:nvSpPr>
          <p:cNvPr id="3" name="TextBox 2">
            <a:extLst>
              <a:ext uri="{FF2B5EF4-FFF2-40B4-BE49-F238E27FC236}">
                <a16:creationId xmlns:a16="http://schemas.microsoft.com/office/drawing/2014/main" id="{32BCE94E-E2A0-0345-AFF3-E03026D12C65}"/>
              </a:ext>
            </a:extLst>
          </p:cNvPr>
          <p:cNvSpPr txBox="1"/>
          <p:nvPr/>
        </p:nvSpPr>
        <p:spPr>
          <a:xfrm>
            <a:off x="1272238" y="1842238"/>
            <a:ext cx="9791529" cy="595035"/>
          </a:xfrm>
          <a:prstGeom prst="rect">
            <a:avLst/>
          </a:prstGeom>
          <a:solidFill>
            <a:schemeClr val="accent5">
              <a:lumMod val="40000"/>
              <a:lumOff val="60000"/>
            </a:schemeClr>
          </a:solidFill>
          <a:ln w="127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s-ES" sz="3200" b="1" i="0" dirty="0">
                <a:solidFill>
                  <a:srgbClr val="000000">
                    <a:alpha val="80000"/>
                  </a:srgbClr>
                </a:solidFill>
                <a:latin typeface="Optima" panose="02000503060000020004" pitchFamily="2" charset="0"/>
              </a:rPr>
              <a:t>Alto riesgo de aspiración y </a:t>
            </a:r>
            <a:r>
              <a:rPr lang="es-ES" sz="3200" b="1" i="0" dirty="0">
                <a:solidFill>
                  <a:srgbClr val="050502">
                    <a:alpha val="80000"/>
                  </a:srgbClr>
                </a:solidFill>
                <a:latin typeface="Optima" panose="02000503060000020004" pitchFamily="2" charset="0"/>
              </a:rPr>
              <a:t>Síndrome de </a:t>
            </a:r>
            <a:r>
              <a:rPr lang="es-ES" sz="3200" b="1" i="0" dirty="0" err="1">
                <a:solidFill>
                  <a:srgbClr val="050502">
                    <a:alpha val="80000"/>
                  </a:srgbClr>
                </a:solidFill>
                <a:latin typeface="Optima" panose="02000503060000020004" pitchFamily="2" charset="0"/>
              </a:rPr>
              <a:t>Mendelson</a:t>
            </a:r>
            <a:r>
              <a:rPr lang="es-ES" sz="3200" b="1" i="0" dirty="0">
                <a:solidFill>
                  <a:srgbClr val="050502">
                    <a:alpha val="80000"/>
                  </a:srgbClr>
                </a:solidFill>
                <a:latin typeface="Optima" panose="02000503060000020004" pitchFamily="2" charset="0"/>
              </a:rPr>
              <a:t>    </a:t>
            </a:r>
            <a:endParaRPr lang="es-ES" sz="3200" b="1" i="0" dirty="0">
              <a:solidFill>
                <a:srgbClr val="050502">
                  <a:alpha val="80000"/>
                </a:srgbClr>
              </a:solidFill>
              <a:uFill>
                <a:solidFill/>
              </a:uFill>
              <a:latin typeface="Optima" panose="02000503060000020004" pitchFamily="2" charset="0"/>
              <a:ea typeface="Helvetica"/>
              <a:cs typeface="Helvetica"/>
              <a:sym typeface="Helvetica"/>
            </a:endParaRPr>
          </a:p>
        </p:txBody>
      </p:sp>
      <p:sp>
        <p:nvSpPr>
          <p:cNvPr id="5" name="TextBox 4">
            <a:extLst>
              <a:ext uri="{FF2B5EF4-FFF2-40B4-BE49-F238E27FC236}">
                <a16:creationId xmlns:a16="http://schemas.microsoft.com/office/drawing/2014/main" id="{12170099-3526-8144-AC32-3E4333C57A0A}"/>
              </a:ext>
            </a:extLst>
          </p:cNvPr>
          <p:cNvSpPr txBox="1"/>
          <p:nvPr/>
        </p:nvSpPr>
        <p:spPr>
          <a:xfrm>
            <a:off x="2128345" y="7358388"/>
            <a:ext cx="9312287" cy="595035"/>
          </a:xfrm>
          <a:prstGeom prst="rect">
            <a:avLst/>
          </a:prstGeom>
          <a:solidFill>
            <a:schemeClr val="accent5">
              <a:lumMod val="40000"/>
              <a:lumOff val="60000"/>
            </a:schemeClr>
          </a:solidFill>
          <a:ln w="127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s-ES" sz="3200" b="1" i="0" dirty="0">
                <a:solidFill>
                  <a:srgbClr val="000000">
                    <a:alpha val="80000"/>
                  </a:srgbClr>
                </a:solidFill>
                <a:latin typeface="Optima" panose="02000503060000020004" pitchFamily="2" charset="0"/>
              </a:rPr>
              <a:t>Inicio rápido de hipoxemia después de la inducción</a:t>
            </a:r>
            <a:endParaRPr kumimoji="0" lang="en-US" sz="3200" b="0"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Optima" panose="02000503060000020004" pitchFamily="2" charset="0"/>
              <a:sym typeface="Hoefler Text"/>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1"/>
          <p:cNvGrpSpPr/>
          <p:nvPr/>
        </p:nvGrpSpPr>
        <p:grpSpPr>
          <a:xfrm>
            <a:off x="504591" y="85307"/>
            <a:ext cx="12148154" cy="1233619"/>
            <a:chOff x="25400" y="-275871"/>
            <a:chExt cx="12148151" cy="1233618"/>
          </a:xfrm>
        </p:grpSpPr>
        <p:sp>
          <p:nvSpPr>
            <p:cNvPr id="80" name="Shape 80"/>
            <p:cNvSpPr/>
            <p:nvPr/>
          </p:nvSpPr>
          <p:spPr>
            <a:xfrm>
              <a:off x="50546" y="-254606"/>
              <a:ext cx="12123005" cy="1107995"/>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3600" dirty="0">
                  <a:solidFill>
                    <a:srgbClr val="FDFAFF"/>
                  </a:solidFill>
                  <a:latin typeface="Arial Rounded MT Bold" panose="020F0704030504030204" pitchFamily="34" charset="77"/>
                </a:rPr>
                <a:t>Características relacionadas con el embarazo que pueden contribuir a la vía aérea difícil</a:t>
              </a:r>
              <a:endParaRPr sz="3200" dirty="0">
                <a:solidFill>
                  <a:srgbClr val="FDFAFF"/>
                </a:solidFill>
                <a:uFill>
                  <a:solidFill/>
                </a:uFill>
                <a:latin typeface="Arial Rounded MT Bold" panose="020F0704030504030204" pitchFamily="34" charset="77"/>
              </a:endParaRPr>
            </a:p>
          </p:txBody>
        </p:sp>
        <p:pic>
          <p:nvPicPr>
            <p:cNvPr id="79" name="Picture 78"/>
            <p:cNvPicPr/>
            <p:nvPr/>
          </p:nvPicPr>
          <p:blipFill>
            <a:blip r:embed="rId2"/>
            <a:stretch>
              <a:fillRect/>
            </a:stretch>
          </p:blipFill>
          <p:spPr>
            <a:xfrm>
              <a:off x="25400" y="-275871"/>
              <a:ext cx="12122615" cy="1233618"/>
            </a:xfrm>
            <a:prstGeom prst="rect">
              <a:avLst/>
            </a:prstGeom>
            <a:effectLst/>
          </p:spPr>
        </p:pic>
      </p:grpSp>
      <p:sp>
        <p:nvSpPr>
          <p:cNvPr id="82" name="Shape 82"/>
          <p:cNvSpPr/>
          <p:nvPr/>
        </p:nvSpPr>
        <p:spPr>
          <a:xfrm>
            <a:off x="0" y="3125198"/>
            <a:ext cx="8248282" cy="305724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939800" lvl="1" indent="-457200" algn="l" defTabSz="457200">
              <a:buSzPct val="100000"/>
              <a:buFont typeface="Arial" panose="020B0604020202020204" pitchFamily="34" charset="0"/>
              <a:buChar char="•"/>
              <a:tabLst>
                <a:tab pos="596900" algn="l"/>
                <a:tab pos="914400" algn="l"/>
              </a:tabLst>
              <a:defRPr sz="1800" i="0">
                <a:solidFill>
                  <a:srgbClr val="000000"/>
                </a:solidFill>
                <a:effectLst/>
              </a:defRPr>
            </a:pPr>
            <a:r>
              <a:rPr lang="es-ES" sz="3200" dirty="0"/>
              <a:t>Senos agrandados</a:t>
            </a:r>
          </a:p>
          <a:p>
            <a:pPr marL="939800" lvl="1" indent="-457200" algn="l" defTabSz="457200">
              <a:buSzPct val="100000"/>
              <a:buFont typeface="Arial" panose="020B0604020202020204" pitchFamily="34" charset="0"/>
              <a:buChar char="•"/>
              <a:tabLst>
                <a:tab pos="596900" algn="l"/>
                <a:tab pos="914400" algn="l"/>
              </a:tabLst>
              <a:defRPr sz="1800" i="0">
                <a:solidFill>
                  <a:srgbClr val="000000"/>
                </a:solidFill>
                <a:effectLst/>
              </a:defRPr>
            </a:pPr>
            <a:r>
              <a:rPr lang="es-ES" sz="3200" dirty="0"/>
              <a:t>Aumento de peso/obesidad</a:t>
            </a:r>
          </a:p>
          <a:p>
            <a:pPr marL="939800" lvl="1" indent="-457200" algn="l" defTabSz="457200">
              <a:buSzPct val="100000"/>
              <a:buFont typeface="Arial" panose="020B0604020202020204" pitchFamily="34" charset="0"/>
              <a:buChar char="•"/>
              <a:tabLst>
                <a:tab pos="596900" algn="l"/>
                <a:tab pos="914400" algn="l"/>
              </a:tabLst>
              <a:defRPr sz="1800" i="0">
                <a:solidFill>
                  <a:srgbClr val="000000"/>
                </a:solidFill>
                <a:effectLst/>
              </a:defRPr>
            </a:pPr>
            <a:r>
              <a:rPr lang="es-ES" sz="3200" dirty="0"/>
              <a:t>Mal posicionado</a:t>
            </a:r>
          </a:p>
          <a:p>
            <a:pPr marL="939800" lvl="1" indent="-457200" algn="l" defTabSz="457200">
              <a:buSzPct val="100000"/>
              <a:buFont typeface="Arial" panose="020B0604020202020204" pitchFamily="34" charset="0"/>
              <a:buChar char="•"/>
              <a:tabLst>
                <a:tab pos="596900" algn="l"/>
                <a:tab pos="914400" algn="l"/>
              </a:tabLst>
              <a:defRPr sz="1800" i="0">
                <a:solidFill>
                  <a:srgbClr val="000000"/>
                </a:solidFill>
                <a:effectLst/>
              </a:defRPr>
            </a:pPr>
            <a:r>
              <a:rPr lang="es-ES" sz="3200" dirty="0"/>
              <a:t>Alguien que ejerce presión </a:t>
            </a:r>
            <a:r>
              <a:rPr lang="es-ES" sz="3200" dirty="0" err="1"/>
              <a:t>cricoidea</a:t>
            </a:r>
            <a:r>
              <a:rPr lang="es-ES" sz="3200" dirty="0"/>
              <a:t> en el cuello del paciente con la mano en el camino del mango del laringoscopio</a:t>
            </a:r>
            <a:endParaRPr sz="3200" dirty="0">
              <a:uFill>
                <a:solidFill/>
              </a:uFill>
              <a:latin typeface="Helvetica"/>
              <a:ea typeface="Helvetica"/>
              <a:cs typeface="Helvetica"/>
              <a:sym typeface="Helvetica"/>
            </a:endParaRPr>
          </a:p>
        </p:txBody>
      </p:sp>
      <p:sp>
        <p:nvSpPr>
          <p:cNvPr id="83" name="Shape 83"/>
          <p:cNvSpPr/>
          <p:nvPr/>
        </p:nvSpPr>
        <p:spPr>
          <a:xfrm>
            <a:off x="6438900" y="4561433"/>
            <a:ext cx="127000" cy="63073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lgn="l" defTabSz="457200">
              <a:defRPr sz="1800" i="0">
                <a:solidFill>
                  <a:srgbClr val="000000"/>
                </a:solidFill>
                <a:effectLst/>
              </a:defRPr>
            </a:pPr>
            <a:endParaRPr sz="1200">
              <a:solidFill>
                <a:srgbClr val="454545"/>
              </a:solidFill>
              <a:latin typeface="Helvetica Neue"/>
              <a:ea typeface="Helvetica Neue"/>
              <a:cs typeface="Helvetica Neue"/>
              <a:sym typeface="Helvetica Neue"/>
            </a:endParaRPr>
          </a:p>
          <a:p>
            <a:pPr lvl="0" algn="l" defTabSz="457200">
              <a:defRPr sz="1800" i="0">
                <a:solidFill>
                  <a:srgbClr val="000000"/>
                </a:solidFill>
                <a:effectLst/>
              </a:defRPr>
            </a:pPr>
            <a:endParaRPr sz="1200">
              <a:solidFill>
                <a:srgbClr val="454545"/>
              </a:solidFill>
              <a:latin typeface="Helvetica Neue"/>
              <a:ea typeface="Helvetica Neue"/>
              <a:cs typeface="Helvetica Neue"/>
              <a:sym typeface="Helvetica Neue"/>
            </a:endParaRPr>
          </a:p>
        </p:txBody>
      </p:sp>
      <p:grpSp>
        <p:nvGrpSpPr>
          <p:cNvPr id="86" name="Group 86"/>
          <p:cNvGrpSpPr/>
          <p:nvPr/>
        </p:nvGrpSpPr>
        <p:grpSpPr>
          <a:xfrm>
            <a:off x="721153" y="6581067"/>
            <a:ext cx="7527129" cy="2711091"/>
            <a:chOff x="-127000" y="-88900"/>
            <a:chExt cx="7527127" cy="2711089"/>
          </a:xfrm>
        </p:grpSpPr>
        <p:pic>
          <p:nvPicPr>
            <p:cNvPr id="85" name="Screen Shot 2023-08-17 at 7.47.44 AM.png"/>
            <p:cNvPicPr/>
            <p:nvPr/>
          </p:nvPicPr>
          <p:blipFill>
            <a:blip r:embed="rId3"/>
            <a:stretch>
              <a:fillRect/>
            </a:stretch>
          </p:blipFill>
          <p:spPr>
            <a:xfrm>
              <a:off x="0" y="0"/>
              <a:ext cx="7273128" cy="2380890"/>
            </a:xfrm>
            <a:prstGeom prst="rect">
              <a:avLst/>
            </a:prstGeom>
            <a:ln>
              <a:noFill/>
            </a:ln>
            <a:effectLst/>
          </p:spPr>
        </p:pic>
        <p:pic>
          <p:nvPicPr>
            <p:cNvPr id="84" name="Picture 83"/>
            <p:cNvPicPr/>
            <p:nvPr/>
          </p:nvPicPr>
          <p:blipFill>
            <a:blip r:embed="rId4"/>
            <a:stretch>
              <a:fillRect/>
            </a:stretch>
          </p:blipFill>
          <p:spPr>
            <a:xfrm>
              <a:off x="-127000" y="-88900"/>
              <a:ext cx="7527128" cy="2711090"/>
            </a:xfrm>
            <a:prstGeom prst="rect">
              <a:avLst/>
            </a:prstGeom>
            <a:effectLst/>
          </p:spPr>
        </p:pic>
      </p:grpSp>
      <p:grpSp>
        <p:nvGrpSpPr>
          <p:cNvPr id="89" name="Group 89"/>
          <p:cNvGrpSpPr/>
          <p:nvPr/>
        </p:nvGrpSpPr>
        <p:grpSpPr>
          <a:xfrm>
            <a:off x="8375282" y="3478649"/>
            <a:ext cx="4176012" cy="5806215"/>
            <a:chOff x="-127000" y="-88900"/>
            <a:chExt cx="4176010" cy="5806214"/>
          </a:xfrm>
        </p:grpSpPr>
        <p:pic>
          <p:nvPicPr>
            <p:cNvPr id="88" name="Screen Shot 2023-08-17 at 7.47.34 AM.png"/>
            <p:cNvPicPr/>
            <p:nvPr/>
          </p:nvPicPr>
          <p:blipFill>
            <a:blip r:embed="rId5"/>
            <a:stretch>
              <a:fillRect/>
            </a:stretch>
          </p:blipFill>
          <p:spPr>
            <a:xfrm>
              <a:off x="0" y="0"/>
              <a:ext cx="3922011" cy="5476015"/>
            </a:xfrm>
            <a:prstGeom prst="rect">
              <a:avLst/>
            </a:prstGeom>
            <a:ln>
              <a:noFill/>
            </a:ln>
            <a:effectLst/>
          </p:spPr>
        </p:pic>
        <p:pic>
          <p:nvPicPr>
            <p:cNvPr id="87" name="Picture 86"/>
            <p:cNvPicPr/>
            <p:nvPr/>
          </p:nvPicPr>
          <p:blipFill>
            <a:blip r:embed="rId6"/>
            <a:stretch>
              <a:fillRect/>
            </a:stretch>
          </p:blipFill>
          <p:spPr>
            <a:xfrm>
              <a:off x="-127000" y="-88900"/>
              <a:ext cx="4176011" cy="5806215"/>
            </a:xfrm>
            <a:prstGeom prst="rect">
              <a:avLst/>
            </a:prstGeom>
            <a:effectLst/>
          </p:spPr>
        </p:pic>
      </p:grpSp>
      <p:sp>
        <p:nvSpPr>
          <p:cNvPr id="2" name="TextBox 1">
            <a:extLst>
              <a:ext uri="{FF2B5EF4-FFF2-40B4-BE49-F238E27FC236}">
                <a16:creationId xmlns:a16="http://schemas.microsoft.com/office/drawing/2014/main" id="{83F36A2B-B32B-4D4B-A1BE-0703C037BCEF}"/>
              </a:ext>
            </a:extLst>
          </p:cNvPr>
          <p:cNvSpPr txBox="1"/>
          <p:nvPr/>
        </p:nvSpPr>
        <p:spPr>
          <a:xfrm>
            <a:off x="783929" y="1920681"/>
            <a:ext cx="11436942" cy="656590"/>
          </a:xfrm>
          <a:prstGeom prst="rect">
            <a:avLst/>
          </a:prstGeom>
          <a:solidFill>
            <a:schemeClr val="accent5">
              <a:lumMod val="40000"/>
              <a:lumOff val="60000"/>
            </a:schemeClr>
          </a:solidFill>
          <a:ln w="127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s-ES" sz="3600" b="1" i="0" dirty="0">
                <a:solidFill>
                  <a:srgbClr val="000000">
                    <a:alpha val="80000"/>
                  </a:srgbClr>
                </a:solidFill>
              </a:rPr>
              <a:t>Dificultad para insertar el mango del laringoscopio</a:t>
            </a:r>
            <a:endParaRPr lang="es-ES" sz="3600" b="1" i="0" dirty="0">
              <a:solidFill>
                <a:srgbClr val="000000">
                  <a:alpha val="80000"/>
                </a:srgbClr>
              </a:solidFill>
              <a:uFill>
                <a:solidFill/>
              </a:uFill>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p:nvPr/>
        </p:nvSpPr>
        <p:spPr>
          <a:xfrm>
            <a:off x="402785" y="2456714"/>
            <a:ext cx="12148154" cy="705834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275771" lvl="0" indent="-275771" algn="l" defTabSz="457200">
              <a:buSzPct val="100000"/>
              <a:buChar char="•"/>
              <a:tabLst>
                <a:tab pos="596900" algn="l"/>
                <a:tab pos="914400" algn="l"/>
              </a:tabLst>
              <a:defRPr sz="1800" i="0">
                <a:solidFill>
                  <a:srgbClr val="000000"/>
                </a:solidFill>
                <a:effectLst/>
              </a:defRPr>
            </a:pPr>
            <a:r>
              <a:rPr lang="es-ES" sz="3200" dirty="0"/>
              <a:t>Mal posicionamiento - no en rampa</a:t>
            </a:r>
          </a:p>
          <a:p>
            <a:pPr lvl="0" algn="l" defTabSz="457200">
              <a:buSzPct val="100000"/>
              <a:tabLst>
                <a:tab pos="596900" algn="l"/>
                <a:tab pos="914400" algn="l"/>
              </a:tabLst>
              <a:defRPr sz="1800" i="0">
                <a:solidFill>
                  <a:srgbClr val="000000"/>
                </a:solidFill>
                <a:effectLst/>
              </a:defRPr>
            </a:pPr>
            <a:endParaRPr sz="3200" dirty="0">
              <a:uFill>
                <a:solidFill/>
              </a:uFill>
              <a:latin typeface="Helvetica"/>
              <a:ea typeface="Helvetica"/>
              <a:cs typeface="Helvetica"/>
              <a:sym typeface="Helvetica"/>
            </a:endParaRPr>
          </a:p>
          <a:p>
            <a:pPr marL="275771" lvl="0" indent="-275771" algn="l" defTabSz="457200">
              <a:buSzPct val="100000"/>
              <a:buChar char="•"/>
              <a:tabLst>
                <a:tab pos="596900" algn="l"/>
                <a:tab pos="914400" algn="l"/>
              </a:tabLst>
              <a:defRPr sz="1800" i="0">
                <a:solidFill>
                  <a:srgbClr val="000000"/>
                </a:solidFill>
                <a:effectLst/>
              </a:defRPr>
            </a:pPr>
            <a:r>
              <a:rPr lang="es-ES" sz="3200" dirty="0"/>
              <a:t>Presión </a:t>
            </a:r>
            <a:r>
              <a:rPr lang="es-ES" sz="3200" dirty="0" err="1"/>
              <a:t>cricoidea</a:t>
            </a:r>
            <a:r>
              <a:rPr lang="es-ES" sz="3200" dirty="0"/>
              <a:t> fuera de lugar y/o laringoscopia desalineada debido a la posición de inclinación lateral izquierda para el desplazamiento uterino</a:t>
            </a:r>
          </a:p>
          <a:p>
            <a:pPr marL="275771" lvl="0" indent="-275771" defTabSz="457200">
              <a:buSzPct val="100000"/>
              <a:buChar char="•"/>
              <a:tabLst>
                <a:tab pos="596900" algn="l"/>
                <a:tab pos="914400" algn="l"/>
              </a:tabLst>
              <a:defRPr sz="1800" i="0">
                <a:solidFill>
                  <a:srgbClr val="000000"/>
                </a:solidFill>
                <a:effectLst/>
              </a:defRPr>
            </a:pPr>
            <a:r>
              <a:rPr lang="es-ES" sz="3200" b="1" dirty="0"/>
              <a:t>sus ángulos normales para ver las vías respiratorias se pueden cambiar</a:t>
            </a:r>
          </a:p>
          <a:p>
            <a:pPr marL="275771" lvl="0" indent="-275771" algn="l" defTabSz="457200">
              <a:buSzPct val="100000"/>
              <a:buChar char="•"/>
              <a:tabLst>
                <a:tab pos="596900" algn="l"/>
                <a:tab pos="914400" algn="l"/>
              </a:tabLst>
              <a:defRPr sz="1800" i="0">
                <a:solidFill>
                  <a:srgbClr val="000000"/>
                </a:solidFill>
                <a:effectLst/>
              </a:defRPr>
            </a:pPr>
            <a:endParaRPr sz="3600" b="1" dirty="0">
              <a:uFill>
                <a:solidFill/>
              </a:uFill>
              <a:latin typeface="Helvetica"/>
              <a:ea typeface="Helvetica"/>
              <a:cs typeface="Helvetica"/>
              <a:sym typeface="Helvetica"/>
            </a:endParaRPr>
          </a:p>
          <a:p>
            <a:pPr marL="275771" lvl="0" indent="-275771" algn="l" defTabSz="457200">
              <a:buSzPct val="100000"/>
              <a:buChar char="•"/>
              <a:tabLst>
                <a:tab pos="596900" algn="l"/>
                <a:tab pos="914400" algn="l"/>
              </a:tabLst>
              <a:defRPr sz="1800" i="0">
                <a:solidFill>
                  <a:srgbClr val="000000"/>
                </a:solidFill>
                <a:effectLst/>
              </a:defRPr>
            </a:pPr>
            <a:r>
              <a:rPr lang="es-ES" sz="3200" dirty="0"/>
              <a:t>Edema de las vías respiratorias:</a:t>
            </a:r>
            <a:endParaRPr sz="3200" dirty="0">
              <a:uFill>
                <a:solidFill/>
              </a:uFill>
              <a:latin typeface="Helvetica"/>
              <a:ea typeface="Helvetica"/>
              <a:cs typeface="Helvetica"/>
              <a:sym typeface="Helvetica"/>
            </a:endParaRPr>
          </a:p>
          <a:p>
            <a:pPr marL="2229152" lvl="4" indent="-298752" algn="l" defTabSz="457200">
              <a:buSzPct val="100000"/>
              <a:buChar char="•"/>
              <a:tabLst>
                <a:tab pos="596900" algn="l"/>
                <a:tab pos="914400" algn="l"/>
              </a:tabLst>
              <a:defRPr sz="1800" i="0">
                <a:solidFill>
                  <a:srgbClr val="000000"/>
                </a:solidFill>
                <a:effectLst/>
              </a:defRPr>
            </a:pPr>
            <a:r>
              <a:rPr lang="es-ES" sz="3200" dirty="0"/>
              <a:t>Aumento del agua corporal total y reducción de la presión </a:t>
            </a:r>
            <a:r>
              <a:rPr lang="es-ES" sz="3200" dirty="0" err="1"/>
              <a:t>coloidosmótica</a:t>
            </a:r>
            <a:r>
              <a:rPr lang="es-ES" sz="3200" dirty="0"/>
              <a:t> (disminución de la albúmina)</a:t>
            </a:r>
          </a:p>
          <a:p>
            <a:pPr marL="2229152" lvl="4" indent="-298752" algn="l" defTabSz="457200">
              <a:buSzPct val="100000"/>
              <a:buChar char="•"/>
              <a:tabLst>
                <a:tab pos="596900" algn="l"/>
                <a:tab pos="914400" algn="l"/>
              </a:tabLst>
              <a:defRPr sz="1800" i="0">
                <a:solidFill>
                  <a:srgbClr val="000000"/>
                </a:solidFill>
                <a:effectLst/>
              </a:defRPr>
            </a:pPr>
            <a:r>
              <a:rPr lang="es-ES" sz="3200" dirty="0"/>
              <a:t>Exacerbado por la inflamación de las vías respiratorias: </a:t>
            </a:r>
            <a:r>
              <a:rPr sz="3200" dirty="0">
                <a:uFill>
                  <a:solidFill/>
                </a:uFill>
                <a:latin typeface="Helvetica"/>
                <a:ea typeface="Helvetica"/>
                <a:cs typeface="Helvetica"/>
                <a:sym typeface="Helvetica"/>
              </a:rPr>
              <a:t>:</a:t>
            </a:r>
          </a:p>
          <a:p>
            <a:pPr marL="3688443" lvl="7" indent="-310243" algn="l" defTabSz="457200">
              <a:buSzPct val="100000"/>
              <a:buChar char="•"/>
              <a:tabLst>
                <a:tab pos="1054100" algn="l"/>
                <a:tab pos="1371600" algn="l"/>
              </a:tabLst>
              <a:defRPr sz="1800" i="0">
                <a:solidFill>
                  <a:srgbClr val="000000"/>
                </a:solidFill>
                <a:effectLst/>
              </a:defRPr>
            </a:pPr>
            <a:r>
              <a:rPr sz="3200" dirty="0">
                <a:uFill>
                  <a:solidFill/>
                </a:uFill>
                <a:latin typeface="Helvetica"/>
                <a:ea typeface="Helvetica"/>
                <a:cs typeface="Helvetica"/>
                <a:sym typeface="Helvetica"/>
              </a:rPr>
              <a:t>*</a:t>
            </a:r>
            <a:r>
              <a:rPr lang="es-ES" sz="3200" dirty="0"/>
              <a:t>especialmente en </a:t>
            </a:r>
            <a:r>
              <a:rPr sz="3200" b="1" u="sng" dirty="0" err="1">
                <a:solidFill>
                  <a:srgbClr val="FF3300"/>
                </a:solidFill>
                <a:uFill>
                  <a:solidFill/>
                </a:uFill>
                <a:latin typeface="Helvetica"/>
                <a:ea typeface="Helvetica"/>
                <a:cs typeface="Helvetica"/>
                <a:sym typeface="Helvetica"/>
              </a:rPr>
              <a:t>PreE</a:t>
            </a:r>
            <a:r>
              <a:rPr sz="3200" b="1" u="sng" dirty="0">
                <a:solidFill>
                  <a:srgbClr val="FF3300"/>
                </a:solidFill>
                <a:uFill>
                  <a:solidFill/>
                </a:uFill>
                <a:latin typeface="Helvetica"/>
                <a:ea typeface="Helvetica"/>
                <a:cs typeface="Helvetica"/>
                <a:sym typeface="Helvetica"/>
              </a:rPr>
              <a:t>, HELLP, &amp; </a:t>
            </a:r>
            <a:r>
              <a:rPr lang="en-US" sz="3200" b="1" u="sng" dirty="0">
                <a:solidFill>
                  <a:srgbClr val="FF3300"/>
                </a:solidFill>
                <a:uFill>
                  <a:solidFill/>
                </a:uFill>
                <a:latin typeface="Helvetica"/>
                <a:ea typeface="Helvetica"/>
                <a:cs typeface="Helvetica"/>
                <a:sym typeface="Helvetica"/>
              </a:rPr>
              <a:t>EMPUJAMIENTO</a:t>
            </a:r>
            <a:endParaRPr sz="3200" b="1" u="sng" dirty="0">
              <a:solidFill>
                <a:srgbClr val="FF3300"/>
              </a:solidFill>
              <a:uFill>
                <a:solidFill/>
              </a:uFill>
              <a:latin typeface="Helvetica"/>
              <a:ea typeface="Helvetica"/>
              <a:cs typeface="Helvetica"/>
              <a:sym typeface="Helvetica"/>
            </a:endParaRPr>
          </a:p>
        </p:txBody>
      </p:sp>
      <p:sp>
        <p:nvSpPr>
          <p:cNvPr id="3" name="TextBox 2">
            <a:extLst>
              <a:ext uri="{FF2B5EF4-FFF2-40B4-BE49-F238E27FC236}">
                <a16:creationId xmlns:a16="http://schemas.microsoft.com/office/drawing/2014/main" id="{6178EE87-EDEA-FE4A-A7CC-A0D45721171D}"/>
              </a:ext>
            </a:extLst>
          </p:cNvPr>
          <p:cNvSpPr txBox="1"/>
          <p:nvPr/>
        </p:nvSpPr>
        <p:spPr>
          <a:xfrm>
            <a:off x="3034048" y="1542850"/>
            <a:ext cx="6911163" cy="718145"/>
          </a:xfrm>
          <a:prstGeom prst="rect">
            <a:avLst/>
          </a:prstGeom>
          <a:solidFill>
            <a:schemeClr val="accent5">
              <a:lumMod val="40000"/>
              <a:lumOff val="60000"/>
            </a:schemeClr>
          </a:solidFill>
          <a:ln w="127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s-ES" b="1" i="0" dirty="0">
                <a:solidFill>
                  <a:srgbClr val="000000">
                    <a:alpha val="80000"/>
                  </a:srgbClr>
                </a:solidFill>
                <a:latin typeface="Optima" panose="02000503060000020004" pitchFamily="2" charset="0"/>
              </a:rPr>
              <a:t>Mala vista en la laringoscopia</a:t>
            </a:r>
            <a:endParaRPr kumimoji="0" lang="en-US" sz="4000" b="1"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Optima" panose="02000503060000020004" pitchFamily="2" charset="0"/>
              <a:sym typeface="Hoefler Text"/>
            </a:endParaRPr>
          </a:p>
        </p:txBody>
      </p:sp>
      <p:grpSp>
        <p:nvGrpSpPr>
          <p:cNvPr id="11" name="Group 81">
            <a:extLst>
              <a:ext uri="{FF2B5EF4-FFF2-40B4-BE49-F238E27FC236}">
                <a16:creationId xmlns:a16="http://schemas.microsoft.com/office/drawing/2014/main" id="{5AF76892-2B3B-1D40-A580-ACD90A807E43}"/>
              </a:ext>
            </a:extLst>
          </p:cNvPr>
          <p:cNvGrpSpPr/>
          <p:nvPr/>
        </p:nvGrpSpPr>
        <p:grpSpPr>
          <a:xfrm>
            <a:off x="428321" y="309231"/>
            <a:ext cx="12148154" cy="1233619"/>
            <a:chOff x="25400" y="-275871"/>
            <a:chExt cx="12148151" cy="1233618"/>
          </a:xfrm>
        </p:grpSpPr>
        <p:sp>
          <p:nvSpPr>
            <p:cNvPr id="12" name="Shape 80">
              <a:extLst>
                <a:ext uri="{FF2B5EF4-FFF2-40B4-BE49-F238E27FC236}">
                  <a16:creationId xmlns:a16="http://schemas.microsoft.com/office/drawing/2014/main" id="{E6C94CBD-3AE1-8E48-8771-023B230757AB}"/>
                </a:ext>
              </a:extLst>
            </p:cNvPr>
            <p:cNvSpPr/>
            <p:nvPr/>
          </p:nvSpPr>
          <p:spPr>
            <a:xfrm>
              <a:off x="50546" y="-254606"/>
              <a:ext cx="12123005" cy="1107995"/>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3600" dirty="0">
                  <a:solidFill>
                    <a:srgbClr val="FDFAFF"/>
                  </a:solidFill>
                  <a:latin typeface="Arial Rounded MT Bold" panose="020F0704030504030204" pitchFamily="34" charset="77"/>
                </a:rPr>
                <a:t>Características relacionadas con el embarazo que pueden contribuir a la vía aérea difícil</a:t>
              </a:r>
              <a:endParaRPr sz="3200" dirty="0">
                <a:solidFill>
                  <a:srgbClr val="FDFAFF"/>
                </a:solidFill>
                <a:uFill>
                  <a:solidFill/>
                </a:uFill>
                <a:latin typeface="Arial Rounded MT Bold" panose="020F0704030504030204" pitchFamily="34" charset="77"/>
              </a:endParaRPr>
            </a:p>
          </p:txBody>
        </p:sp>
        <p:pic>
          <p:nvPicPr>
            <p:cNvPr id="13" name="Picture 12">
              <a:extLst>
                <a:ext uri="{FF2B5EF4-FFF2-40B4-BE49-F238E27FC236}">
                  <a16:creationId xmlns:a16="http://schemas.microsoft.com/office/drawing/2014/main" id="{B62D2FED-4CD8-B44E-A4AC-6BD83095D8C7}"/>
                </a:ext>
              </a:extLst>
            </p:cNvPr>
            <p:cNvPicPr/>
            <p:nvPr/>
          </p:nvPicPr>
          <p:blipFill>
            <a:blip r:embed="rId2"/>
            <a:stretch>
              <a:fillRect/>
            </a:stretch>
          </p:blipFill>
          <p:spPr>
            <a:xfrm>
              <a:off x="25400" y="-275871"/>
              <a:ext cx="12122615" cy="1233618"/>
            </a:xfrm>
            <a:prstGeom prst="rect">
              <a:avLst/>
            </a:prstGeom>
            <a:effectLst/>
          </p:spPr>
        </p:pic>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Group 216"/>
          <p:cNvGrpSpPr/>
          <p:nvPr/>
        </p:nvGrpSpPr>
        <p:grpSpPr>
          <a:xfrm>
            <a:off x="1955472" y="1978006"/>
            <a:ext cx="9093856" cy="3211994"/>
            <a:chOff x="-127000" y="-88900"/>
            <a:chExt cx="9093854" cy="3211992"/>
          </a:xfrm>
        </p:grpSpPr>
        <p:pic>
          <p:nvPicPr>
            <p:cNvPr id="215" name="img_2345.jpg"/>
            <p:cNvPicPr/>
            <p:nvPr/>
          </p:nvPicPr>
          <p:blipFill>
            <a:blip r:embed="rId2"/>
            <a:stretch>
              <a:fillRect/>
            </a:stretch>
          </p:blipFill>
          <p:spPr>
            <a:xfrm>
              <a:off x="0" y="0"/>
              <a:ext cx="8839855" cy="2881793"/>
            </a:xfrm>
            <a:prstGeom prst="rect">
              <a:avLst/>
            </a:prstGeom>
            <a:ln>
              <a:noFill/>
            </a:ln>
            <a:effectLst/>
          </p:spPr>
        </p:pic>
        <p:pic>
          <p:nvPicPr>
            <p:cNvPr id="214" name="Picture 213"/>
            <p:cNvPicPr/>
            <p:nvPr/>
          </p:nvPicPr>
          <p:blipFill>
            <a:blip r:embed="rId3"/>
            <a:stretch>
              <a:fillRect/>
            </a:stretch>
          </p:blipFill>
          <p:spPr>
            <a:xfrm>
              <a:off x="-127000" y="-88900"/>
              <a:ext cx="9093855" cy="3211993"/>
            </a:xfrm>
            <a:prstGeom prst="rect">
              <a:avLst/>
            </a:prstGeom>
            <a:effectLst/>
          </p:spPr>
        </p:pic>
      </p:grpSp>
      <p:grpSp>
        <p:nvGrpSpPr>
          <p:cNvPr id="219" name="Group 219"/>
          <p:cNvGrpSpPr/>
          <p:nvPr/>
        </p:nvGrpSpPr>
        <p:grpSpPr>
          <a:xfrm>
            <a:off x="1357601" y="5218123"/>
            <a:ext cx="6647177" cy="4150124"/>
            <a:chOff x="-126999" y="-88900"/>
            <a:chExt cx="6647175" cy="4150122"/>
          </a:xfrm>
        </p:grpSpPr>
        <p:pic>
          <p:nvPicPr>
            <p:cNvPr id="218" name="img_2347.jpg"/>
            <p:cNvPicPr/>
            <p:nvPr/>
          </p:nvPicPr>
          <p:blipFill>
            <a:blip r:embed="rId4"/>
            <a:stretch>
              <a:fillRect/>
            </a:stretch>
          </p:blipFill>
          <p:spPr>
            <a:xfrm>
              <a:off x="0" y="0"/>
              <a:ext cx="6393177" cy="3819923"/>
            </a:xfrm>
            <a:prstGeom prst="rect">
              <a:avLst/>
            </a:prstGeom>
            <a:ln>
              <a:noFill/>
            </a:ln>
            <a:effectLst/>
          </p:spPr>
        </p:pic>
        <p:pic>
          <p:nvPicPr>
            <p:cNvPr id="217" name="Picture 216"/>
            <p:cNvPicPr/>
            <p:nvPr/>
          </p:nvPicPr>
          <p:blipFill>
            <a:blip r:embed="rId5"/>
            <a:stretch>
              <a:fillRect/>
            </a:stretch>
          </p:blipFill>
          <p:spPr>
            <a:xfrm>
              <a:off x="-127000" y="-88900"/>
              <a:ext cx="6647177" cy="4150123"/>
            </a:xfrm>
            <a:prstGeom prst="rect">
              <a:avLst/>
            </a:prstGeom>
            <a:effectLst/>
          </p:spPr>
        </p:pic>
      </p:grpSp>
      <p:grpSp>
        <p:nvGrpSpPr>
          <p:cNvPr id="222" name="Group 222"/>
          <p:cNvGrpSpPr/>
          <p:nvPr/>
        </p:nvGrpSpPr>
        <p:grpSpPr>
          <a:xfrm>
            <a:off x="8282331" y="5218123"/>
            <a:ext cx="3380792" cy="4150124"/>
            <a:chOff x="-127000" y="-88900"/>
            <a:chExt cx="3380791" cy="4150122"/>
          </a:xfrm>
        </p:grpSpPr>
        <p:pic>
          <p:nvPicPr>
            <p:cNvPr id="221" name="img_2348.jpg"/>
            <p:cNvPicPr/>
            <p:nvPr/>
          </p:nvPicPr>
          <p:blipFill>
            <a:blip r:embed="rId6"/>
            <a:stretch>
              <a:fillRect/>
            </a:stretch>
          </p:blipFill>
          <p:spPr>
            <a:xfrm>
              <a:off x="0" y="0"/>
              <a:ext cx="3126792" cy="3819923"/>
            </a:xfrm>
            <a:prstGeom prst="rect">
              <a:avLst/>
            </a:prstGeom>
            <a:ln>
              <a:noFill/>
            </a:ln>
            <a:effectLst/>
          </p:spPr>
        </p:pic>
        <p:pic>
          <p:nvPicPr>
            <p:cNvPr id="220" name="Picture 219"/>
            <p:cNvPicPr/>
            <p:nvPr/>
          </p:nvPicPr>
          <p:blipFill>
            <a:blip r:embed="rId7"/>
            <a:stretch>
              <a:fillRect/>
            </a:stretch>
          </p:blipFill>
          <p:spPr>
            <a:xfrm>
              <a:off x="-127000" y="-88900"/>
              <a:ext cx="3380792" cy="4150123"/>
            </a:xfrm>
            <a:prstGeom prst="rect">
              <a:avLst/>
            </a:prstGeom>
            <a:effectLst/>
          </p:spPr>
        </p:pic>
      </p:grpSp>
      <p:sp>
        <p:nvSpPr>
          <p:cNvPr id="224" name="Shape 224"/>
          <p:cNvSpPr/>
          <p:nvPr/>
        </p:nvSpPr>
        <p:spPr>
          <a:xfrm>
            <a:off x="2763396" y="720941"/>
            <a:ext cx="7478009" cy="677108"/>
          </a:xfrm>
          <a:prstGeom prst="rect">
            <a:avLst/>
          </a:prstGeom>
          <a:solidFill>
            <a:srgbClr val="A3BFCE"/>
          </a:solidFill>
          <a:ln>
            <a:solidFill>
              <a:srgbClr val="000000"/>
            </a:solid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300" i="0">
                <a:solidFill>
                  <a:srgbClr val="FDF9FF"/>
                </a:solidFill>
              </a:defRPr>
            </a:lvl1pPr>
          </a:lstStyle>
          <a:p>
            <a:pPr lvl="0">
              <a:defRPr sz="1800">
                <a:solidFill>
                  <a:srgbClr val="000000"/>
                </a:solidFill>
                <a:effectLst/>
              </a:defRPr>
            </a:pPr>
            <a:r>
              <a:rPr lang="es-ES" sz="4400" dirty="0">
                <a:solidFill>
                  <a:srgbClr val="FDFAFF"/>
                </a:solidFill>
              </a:rPr>
              <a:t>CONSTRUYE UNA RAMPA</a:t>
            </a:r>
            <a:endParaRPr sz="4300" dirty="0">
              <a:solidFill>
                <a:srgbClr val="FDFAFF"/>
              </a:solidFill>
              <a:effectLst>
                <a:outerShdw blurRad="25400" dist="12700" dir="5400000" rotWithShape="0">
                  <a:srgbClr val="FFFFFF"/>
                </a:outerShdw>
              </a:effectLst>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9" name="Group 229"/>
          <p:cNvGrpSpPr/>
          <p:nvPr/>
        </p:nvGrpSpPr>
        <p:grpSpPr>
          <a:xfrm>
            <a:off x="769467" y="2455413"/>
            <a:ext cx="6341276" cy="6058079"/>
            <a:chOff x="-127000" y="-88900"/>
            <a:chExt cx="6341274" cy="6058078"/>
          </a:xfrm>
        </p:grpSpPr>
        <p:pic>
          <p:nvPicPr>
            <p:cNvPr id="228" name="screen-shot-2023-01-09-at-11.28.37-am.png"/>
            <p:cNvPicPr/>
            <p:nvPr/>
          </p:nvPicPr>
          <p:blipFill>
            <a:blip r:embed="rId2"/>
            <a:stretch>
              <a:fillRect/>
            </a:stretch>
          </p:blipFill>
          <p:spPr>
            <a:xfrm>
              <a:off x="0" y="0"/>
              <a:ext cx="6087275" cy="5727879"/>
            </a:xfrm>
            <a:prstGeom prst="rect">
              <a:avLst/>
            </a:prstGeom>
            <a:ln>
              <a:noFill/>
            </a:ln>
            <a:effectLst/>
          </p:spPr>
        </p:pic>
        <p:pic>
          <p:nvPicPr>
            <p:cNvPr id="227" name="Picture 226"/>
            <p:cNvPicPr/>
            <p:nvPr/>
          </p:nvPicPr>
          <p:blipFill>
            <a:blip r:embed="rId3"/>
            <a:stretch>
              <a:fillRect/>
            </a:stretch>
          </p:blipFill>
          <p:spPr>
            <a:xfrm>
              <a:off x="-127000" y="-88900"/>
              <a:ext cx="6341275" cy="6058079"/>
            </a:xfrm>
            <a:prstGeom prst="rect">
              <a:avLst/>
            </a:prstGeom>
            <a:effectLst/>
          </p:spPr>
        </p:pic>
      </p:grpSp>
      <p:sp>
        <p:nvSpPr>
          <p:cNvPr id="230" name="Shape 230"/>
          <p:cNvSpPr/>
          <p:nvPr/>
        </p:nvSpPr>
        <p:spPr>
          <a:xfrm>
            <a:off x="914059" y="8346719"/>
            <a:ext cx="6601700" cy="635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defRPr sz="1200" i="0" u="sng">
                <a:solidFill>
                  <a:srgbClr val="0000EE"/>
                </a:solidFill>
                <a:uFill>
                  <a:solidFill>
                    <a:srgbClr val="0000EE"/>
                  </a:solidFill>
                </a:uFill>
                <a:latin typeface="Helvetica"/>
                <a:ea typeface="Helvetica"/>
                <a:cs typeface="Helvetica"/>
                <a:sym typeface="Helvetica"/>
                <a:hlinkClick r:id="rId4"/>
              </a:defRPr>
            </a:lvl1pPr>
          </a:lstStyle>
          <a:p>
            <a:pPr lvl="0">
              <a:defRPr sz="1800" u="none">
                <a:solidFill>
                  <a:srgbClr val="000000"/>
                </a:solidFill>
                <a:effectLst/>
                <a:uFillTx/>
              </a:defRPr>
            </a:pPr>
            <a:r>
              <a:rPr sz="1200" u="sng">
                <a:solidFill>
                  <a:srgbClr val="0000EE"/>
                </a:solidFill>
                <a:uFill>
                  <a:solidFill>
                    <a:srgbClr val="0000EE"/>
                  </a:solidFill>
                </a:uFill>
                <a:hlinkClick r:id="rId4"/>
              </a:rPr>
              <a:t>Changes in airway configuration with different head and neck positions using magnetic resonance imaging of normal airways: a new concept with possible clinical applications</a:t>
            </a:r>
            <a:endParaRPr sz="1200">
              <a:uFill>
                <a:solidFill/>
              </a:uFill>
            </a:endParaRPr>
          </a:p>
        </p:txBody>
      </p:sp>
      <p:grpSp>
        <p:nvGrpSpPr>
          <p:cNvPr id="233" name="Group 233"/>
          <p:cNvGrpSpPr/>
          <p:nvPr/>
        </p:nvGrpSpPr>
        <p:grpSpPr>
          <a:xfrm>
            <a:off x="7248766" y="2486409"/>
            <a:ext cx="4807968" cy="6058080"/>
            <a:chOff x="-127000" y="-88900"/>
            <a:chExt cx="4807966" cy="6058078"/>
          </a:xfrm>
        </p:grpSpPr>
        <p:pic>
          <p:nvPicPr>
            <p:cNvPr id="232" name="img_2349.jpg"/>
            <p:cNvPicPr/>
            <p:nvPr/>
          </p:nvPicPr>
          <p:blipFill>
            <a:blip r:embed="rId5"/>
            <a:stretch>
              <a:fillRect/>
            </a:stretch>
          </p:blipFill>
          <p:spPr>
            <a:xfrm>
              <a:off x="0" y="0"/>
              <a:ext cx="4553967" cy="5727879"/>
            </a:xfrm>
            <a:prstGeom prst="rect">
              <a:avLst/>
            </a:prstGeom>
            <a:ln>
              <a:noFill/>
            </a:ln>
            <a:effectLst/>
          </p:spPr>
        </p:pic>
        <p:pic>
          <p:nvPicPr>
            <p:cNvPr id="231" name="Picture 230"/>
            <p:cNvPicPr/>
            <p:nvPr/>
          </p:nvPicPr>
          <p:blipFill>
            <a:blip r:embed="rId6"/>
            <a:stretch>
              <a:fillRect/>
            </a:stretch>
          </p:blipFill>
          <p:spPr>
            <a:xfrm>
              <a:off x="-127000" y="-88900"/>
              <a:ext cx="4807967" cy="6058079"/>
            </a:xfrm>
            <a:prstGeom prst="rect">
              <a:avLst/>
            </a:prstGeom>
            <a:effectLst/>
          </p:spPr>
        </p:pic>
      </p:grpSp>
      <p:sp>
        <p:nvSpPr>
          <p:cNvPr id="12" name="Shape 224">
            <a:extLst>
              <a:ext uri="{FF2B5EF4-FFF2-40B4-BE49-F238E27FC236}">
                <a16:creationId xmlns:a16="http://schemas.microsoft.com/office/drawing/2014/main" id="{5EF1DF42-8D73-F148-A17B-C4FED8A6F3B3}"/>
              </a:ext>
            </a:extLst>
          </p:cNvPr>
          <p:cNvSpPr/>
          <p:nvPr/>
        </p:nvSpPr>
        <p:spPr>
          <a:xfrm>
            <a:off x="2763396" y="720941"/>
            <a:ext cx="7478009" cy="677108"/>
          </a:xfrm>
          <a:prstGeom prst="rect">
            <a:avLst/>
          </a:prstGeom>
          <a:solidFill>
            <a:srgbClr val="A3BFCE"/>
          </a:solidFill>
          <a:ln>
            <a:solidFill>
              <a:srgbClr val="000000"/>
            </a:solid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300" i="0">
                <a:solidFill>
                  <a:srgbClr val="FDF9FF"/>
                </a:solidFill>
              </a:defRPr>
            </a:lvl1pPr>
          </a:lstStyle>
          <a:p>
            <a:pPr lvl="0">
              <a:defRPr sz="1800">
                <a:solidFill>
                  <a:srgbClr val="000000"/>
                </a:solidFill>
                <a:effectLst/>
              </a:defRPr>
            </a:pPr>
            <a:r>
              <a:rPr lang="es-ES" sz="4400" dirty="0">
                <a:solidFill>
                  <a:srgbClr val="FDFAFF"/>
                </a:solidFill>
              </a:rPr>
              <a:t>CONSTRUYE UNA RAMPA</a:t>
            </a:r>
            <a:endParaRPr sz="4300" dirty="0">
              <a:solidFill>
                <a:srgbClr val="FDFAFF"/>
              </a:solidFill>
              <a:effectLst>
                <a:outerShdw blurRad="25400" dist="12700" dir="5400000" rotWithShape="0">
                  <a:srgbClr val="FFFFFF"/>
                </a:outerShdw>
              </a:effectLst>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p:nvPr/>
        </p:nvSpPr>
        <p:spPr>
          <a:xfrm>
            <a:off x="667197" y="2703595"/>
            <a:ext cx="11697325" cy="6288901"/>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804333" lvl="1" indent="-321733" algn="l" defTabSz="457200">
              <a:buSzPct val="100000"/>
              <a:buChar char="•"/>
              <a:tabLst>
                <a:tab pos="596900" algn="l"/>
                <a:tab pos="914400" algn="l"/>
              </a:tabLst>
              <a:defRPr sz="1800" i="0">
                <a:solidFill>
                  <a:srgbClr val="000000"/>
                </a:solidFill>
                <a:effectLst/>
              </a:defRPr>
            </a:pPr>
            <a:r>
              <a:rPr lang="es-ES" sz="3200" dirty="0">
                <a:latin typeface="Optima" panose="02000503060000020004" pitchFamily="2" charset="0"/>
              </a:rPr>
              <a:t>Congestión e ingurgitación  capilar de la mucosa nasal y </a:t>
            </a:r>
            <a:r>
              <a:rPr lang="es-ES" sz="3200" dirty="0" err="1">
                <a:latin typeface="Optima" panose="02000503060000020004" pitchFamily="2" charset="0"/>
              </a:rPr>
              <a:t>orofaríngea</a:t>
            </a:r>
            <a:endParaRPr lang="es-ES" sz="3200" dirty="0">
              <a:latin typeface="Optima" panose="02000503060000020004" pitchFamily="2" charset="0"/>
            </a:endParaRPr>
          </a:p>
          <a:p>
            <a:pPr marL="804333" lvl="1" indent="-321733" algn="l" defTabSz="457200">
              <a:buSzPct val="100000"/>
              <a:buChar char="•"/>
              <a:tabLst>
                <a:tab pos="596900" algn="l"/>
                <a:tab pos="914400" algn="l"/>
              </a:tabLst>
              <a:defRPr sz="1800" i="0">
                <a:solidFill>
                  <a:srgbClr val="000000"/>
                </a:solidFill>
                <a:effectLst/>
              </a:defRPr>
            </a:pPr>
            <a:r>
              <a:rPr lang="es-ES" sz="3200" dirty="0" err="1">
                <a:latin typeface="Optima" panose="02000503060000020004" pitchFamily="2" charset="0"/>
              </a:rPr>
              <a:t>Coagulopatía</a:t>
            </a:r>
            <a:r>
              <a:rPr lang="es-ES" sz="3200" dirty="0">
                <a:latin typeface="Optima" panose="02000503060000020004" pitchFamily="2" charset="0"/>
              </a:rPr>
              <a:t> en </a:t>
            </a:r>
            <a:r>
              <a:rPr lang="es-ES" sz="3200" dirty="0" err="1">
                <a:latin typeface="Optima" panose="02000503060000020004" pitchFamily="2" charset="0"/>
              </a:rPr>
              <a:t>PreE</a:t>
            </a:r>
            <a:r>
              <a:rPr lang="es-ES" sz="3200" dirty="0">
                <a:latin typeface="Optima" panose="02000503060000020004" pitchFamily="2" charset="0"/>
              </a:rPr>
              <a:t>/HELLP</a:t>
            </a:r>
            <a:endParaRPr sz="3200" dirty="0">
              <a:uFill>
                <a:solidFill/>
              </a:uFill>
              <a:latin typeface="Optima" panose="02000503060000020004" pitchFamily="2" charset="0"/>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endParaRPr sz="2400" dirty="0">
              <a:uFill>
                <a:solidFill/>
              </a:uFill>
              <a:latin typeface="Optima" panose="02000503060000020004" pitchFamily="2" charset="0"/>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endParaRPr sz="2400" dirty="0">
              <a:uFill>
                <a:solidFill/>
              </a:uFill>
              <a:latin typeface="Optima" panose="02000503060000020004" pitchFamily="2" charset="0"/>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endParaRPr lang="en-US" sz="2800" dirty="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endParaRPr lang="en-US" sz="2800" dirty="0">
              <a:uFill>
                <a:solidFill/>
              </a:uFill>
              <a:latin typeface="Helvetica"/>
              <a:ea typeface="Helvetica"/>
              <a:cs typeface="Helvetica"/>
              <a:sym typeface="Helvetica"/>
            </a:endParaRPr>
          </a:p>
          <a:p>
            <a:pPr marL="457200" lvl="0" indent="-457200" defTabSz="457200">
              <a:lnSpc>
                <a:spcPct val="150000"/>
              </a:lnSpc>
              <a:tabLst>
                <a:tab pos="139700" algn="l"/>
                <a:tab pos="457200" algn="l"/>
              </a:tabLst>
              <a:defRPr sz="1800" i="0">
                <a:solidFill>
                  <a:srgbClr val="000000"/>
                </a:solidFill>
                <a:effectLst/>
              </a:defRPr>
            </a:pPr>
            <a:endParaRPr sz="2800" b="1" u="sng" dirty="0">
              <a:uFill>
                <a:solidFill/>
              </a:uFill>
              <a:latin typeface="Helvetica"/>
              <a:ea typeface="Helvetica"/>
              <a:cs typeface="Helvetica"/>
              <a:sym typeface="Helvetica"/>
            </a:endParaRPr>
          </a:p>
          <a:p>
            <a:pPr marL="321733" lvl="0" indent="-321733" algn="l" defTabSz="457200">
              <a:buSzPct val="100000"/>
              <a:buChar char="•"/>
              <a:tabLst>
                <a:tab pos="139700" algn="l"/>
                <a:tab pos="457200" algn="l"/>
              </a:tabLst>
              <a:defRPr sz="1800" i="0">
                <a:solidFill>
                  <a:srgbClr val="000000"/>
                </a:solidFill>
                <a:effectLst/>
              </a:defRPr>
            </a:pPr>
            <a:r>
              <a:rPr lang="es-ES" sz="3200" dirty="0">
                <a:latin typeface="Optima" panose="02000503060000020004" pitchFamily="2" charset="0"/>
              </a:rPr>
              <a:t>La obesidad</a:t>
            </a:r>
          </a:p>
          <a:p>
            <a:pPr marL="321733" lvl="0" indent="-321733" algn="l" defTabSz="457200">
              <a:buSzPct val="100000"/>
              <a:buChar char="•"/>
              <a:tabLst>
                <a:tab pos="139700" algn="l"/>
                <a:tab pos="457200" algn="l"/>
              </a:tabLst>
              <a:defRPr sz="1800" i="0">
                <a:solidFill>
                  <a:srgbClr val="000000"/>
                </a:solidFill>
                <a:effectLst/>
              </a:defRPr>
            </a:pPr>
            <a:r>
              <a:rPr sz="3200" dirty="0" err="1">
                <a:solidFill>
                  <a:srgbClr val="FF331E"/>
                </a:solidFill>
                <a:uFill>
                  <a:solidFill/>
                </a:uFill>
                <a:latin typeface="Optima" panose="02000503060000020004" pitchFamily="2" charset="0"/>
                <a:ea typeface="Helvetica"/>
                <a:cs typeface="Helvetica"/>
                <a:sym typeface="Helvetica"/>
              </a:rPr>
              <a:t>Mallampati</a:t>
            </a:r>
            <a:r>
              <a:rPr sz="3200" dirty="0">
                <a:solidFill>
                  <a:srgbClr val="FF331E"/>
                </a:solidFill>
                <a:uFill>
                  <a:solidFill/>
                </a:uFill>
                <a:latin typeface="Optima" panose="02000503060000020004" pitchFamily="2" charset="0"/>
                <a:ea typeface="Helvetica"/>
                <a:cs typeface="Helvetica"/>
                <a:sym typeface="Helvetica"/>
              </a:rPr>
              <a:t> </a:t>
            </a:r>
            <a:r>
              <a:rPr sz="3200" dirty="0" err="1">
                <a:solidFill>
                  <a:srgbClr val="FF331E"/>
                </a:solidFill>
                <a:uFill>
                  <a:solidFill/>
                </a:uFill>
                <a:latin typeface="Optima" panose="02000503060000020004" pitchFamily="2" charset="0"/>
                <a:ea typeface="Helvetica"/>
                <a:cs typeface="Helvetica"/>
                <a:sym typeface="Helvetica"/>
              </a:rPr>
              <a:t>grad</a:t>
            </a:r>
            <a:r>
              <a:rPr lang="en-US" sz="3200" dirty="0" err="1">
                <a:solidFill>
                  <a:srgbClr val="FF331E"/>
                </a:solidFill>
                <a:uFill>
                  <a:solidFill/>
                </a:uFill>
                <a:latin typeface="Optima" panose="02000503060000020004" pitchFamily="2" charset="0"/>
                <a:ea typeface="Helvetica"/>
                <a:cs typeface="Helvetica"/>
                <a:sym typeface="Helvetica"/>
              </a:rPr>
              <a:t>o</a:t>
            </a:r>
            <a:r>
              <a:rPr sz="3200" dirty="0">
                <a:solidFill>
                  <a:srgbClr val="FF331E"/>
                </a:solidFill>
                <a:uFill>
                  <a:solidFill/>
                </a:uFill>
                <a:latin typeface="Optima" panose="02000503060000020004" pitchFamily="2" charset="0"/>
                <a:ea typeface="Helvetica"/>
                <a:cs typeface="Helvetica"/>
                <a:sym typeface="Helvetica"/>
              </a:rPr>
              <a:t> 3 </a:t>
            </a:r>
            <a:r>
              <a:rPr lang="en-US" sz="3200" dirty="0">
                <a:solidFill>
                  <a:srgbClr val="FF331E"/>
                </a:solidFill>
                <a:uFill>
                  <a:solidFill/>
                </a:uFill>
                <a:latin typeface="Optima" panose="02000503060000020004" pitchFamily="2" charset="0"/>
                <a:ea typeface="Helvetica"/>
                <a:cs typeface="Helvetica"/>
                <a:sym typeface="Helvetica"/>
              </a:rPr>
              <a:t>o superior </a:t>
            </a:r>
            <a:r>
              <a:rPr sz="3200" dirty="0">
                <a:solidFill>
                  <a:srgbClr val="FF331E"/>
                </a:solidFill>
                <a:uFill>
                  <a:solidFill/>
                </a:uFill>
                <a:latin typeface="Optima" panose="02000503060000020004" pitchFamily="2" charset="0"/>
                <a:ea typeface="Helvetica"/>
                <a:cs typeface="Helvetica"/>
                <a:sym typeface="Helvetica"/>
              </a:rPr>
              <a:t>[++ in </a:t>
            </a:r>
            <a:r>
              <a:rPr sz="3200" dirty="0" err="1">
                <a:solidFill>
                  <a:srgbClr val="FF331E"/>
                </a:solidFill>
                <a:uFill>
                  <a:solidFill/>
                </a:uFill>
                <a:latin typeface="Optima" panose="02000503060000020004" pitchFamily="2" charset="0"/>
                <a:ea typeface="Helvetica"/>
                <a:cs typeface="Helvetica"/>
                <a:sym typeface="Helvetica"/>
              </a:rPr>
              <a:t>PreE</a:t>
            </a:r>
            <a:r>
              <a:rPr sz="3200" dirty="0">
                <a:solidFill>
                  <a:srgbClr val="FF331E"/>
                </a:solidFill>
                <a:uFill>
                  <a:solidFill/>
                </a:uFill>
                <a:latin typeface="Optima" panose="02000503060000020004" pitchFamily="2" charset="0"/>
                <a:ea typeface="Helvetica"/>
                <a:cs typeface="Helvetica"/>
                <a:sym typeface="Helvetica"/>
              </a:rPr>
              <a:t>, </a:t>
            </a:r>
            <a:r>
              <a:rPr lang="en-US" sz="3200" dirty="0" err="1">
                <a:solidFill>
                  <a:srgbClr val="FF331E"/>
                </a:solidFill>
                <a:uFill>
                  <a:solidFill/>
                </a:uFill>
                <a:latin typeface="Optima" panose="02000503060000020004" pitchFamily="2" charset="0"/>
                <a:ea typeface="Helvetica"/>
                <a:cs typeface="Helvetica"/>
                <a:sym typeface="Helvetica"/>
              </a:rPr>
              <a:t>Empujamiento</a:t>
            </a:r>
            <a:r>
              <a:rPr sz="3200" dirty="0">
                <a:solidFill>
                  <a:srgbClr val="FF331E"/>
                </a:solidFill>
                <a:uFill>
                  <a:solidFill/>
                </a:uFill>
                <a:latin typeface="Optima" panose="02000503060000020004" pitchFamily="2" charset="0"/>
                <a:ea typeface="Helvetica"/>
                <a:cs typeface="Helvetica"/>
                <a:sym typeface="Helvetica"/>
              </a:rPr>
              <a:t>]</a:t>
            </a:r>
          </a:p>
          <a:p>
            <a:pPr marL="321733" lvl="0" indent="-321733" algn="l" defTabSz="457200">
              <a:buSzPct val="100000"/>
              <a:buChar char="•"/>
              <a:tabLst>
                <a:tab pos="139700" algn="l"/>
                <a:tab pos="457200" algn="l"/>
              </a:tabLst>
              <a:defRPr sz="1800" i="0">
                <a:solidFill>
                  <a:srgbClr val="000000"/>
                </a:solidFill>
                <a:effectLst/>
              </a:defRPr>
            </a:pPr>
            <a:r>
              <a:rPr lang="es-ES" sz="3200" dirty="0">
                <a:latin typeface="Optima" panose="02000503060000020004" pitchFamily="2" charset="0"/>
              </a:rPr>
              <a:t>Cualquier anormalidad en la evaluación estándar de las vías respiratorias</a:t>
            </a:r>
          </a:p>
          <a:p>
            <a:pPr marL="321733" lvl="0" indent="-321733" algn="l" defTabSz="457200">
              <a:buSzPct val="100000"/>
              <a:buChar char="•"/>
              <a:tabLst>
                <a:tab pos="139700" algn="l"/>
                <a:tab pos="457200" algn="l"/>
              </a:tabLst>
              <a:defRPr sz="1800" i="0">
                <a:solidFill>
                  <a:srgbClr val="000000"/>
                </a:solidFill>
                <a:effectLst/>
              </a:defRPr>
            </a:pPr>
            <a:r>
              <a:rPr lang="es-ES" sz="3200" dirty="0">
                <a:latin typeface="Optima" panose="02000503060000020004" pitchFamily="2" charset="0"/>
              </a:rPr>
              <a:t>AOS - Apnea obstructiva del sueño</a:t>
            </a:r>
            <a:endParaRPr sz="2800" dirty="0">
              <a:uFill>
                <a:solidFill/>
              </a:uFill>
              <a:latin typeface="Optima" panose="02000503060000020004" pitchFamily="2" charset="0"/>
              <a:ea typeface="Helvetica"/>
              <a:cs typeface="Helvetica"/>
              <a:sym typeface="Helvetica"/>
            </a:endParaRPr>
          </a:p>
        </p:txBody>
      </p:sp>
      <p:sp>
        <p:nvSpPr>
          <p:cNvPr id="3" name="TextBox 2">
            <a:extLst>
              <a:ext uri="{FF2B5EF4-FFF2-40B4-BE49-F238E27FC236}">
                <a16:creationId xmlns:a16="http://schemas.microsoft.com/office/drawing/2014/main" id="{25B04952-95D6-464A-860B-EF3331D932FF}"/>
              </a:ext>
            </a:extLst>
          </p:cNvPr>
          <p:cNvSpPr txBox="1"/>
          <p:nvPr/>
        </p:nvSpPr>
        <p:spPr>
          <a:xfrm>
            <a:off x="667196" y="1997981"/>
            <a:ext cx="11697326" cy="595035"/>
          </a:xfrm>
          <a:prstGeom prst="rect">
            <a:avLst/>
          </a:prstGeom>
          <a:solidFill>
            <a:schemeClr val="accent5">
              <a:lumMod val="40000"/>
              <a:lumOff val="60000"/>
            </a:schemeClr>
          </a:solidFill>
          <a:ln w="127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s-ES" sz="3200" b="1" i="0" dirty="0">
                <a:solidFill>
                  <a:srgbClr val="000000">
                    <a:alpha val="80000"/>
                  </a:srgbClr>
                </a:solidFill>
                <a:latin typeface="Optima" panose="02000503060000020004" pitchFamily="2" charset="0"/>
              </a:rPr>
              <a:t>Riesgo de sangrado por manipulación de las vías respiratorias</a:t>
            </a:r>
            <a:endParaRPr kumimoji="0" lang="en-US" sz="3200" b="1"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Optima" panose="02000503060000020004" pitchFamily="2" charset="0"/>
              <a:sym typeface="Hoefler Text"/>
            </a:endParaRPr>
          </a:p>
        </p:txBody>
      </p:sp>
      <p:sp>
        <p:nvSpPr>
          <p:cNvPr id="15" name="TextBox 14">
            <a:extLst>
              <a:ext uri="{FF2B5EF4-FFF2-40B4-BE49-F238E27FC236}">
                <a16:creationId xmlns:a16="http://schemas.microsoft.com/office/drawing/2014/main" id="{65E05441-FBA2-C646-9E69-D93541B91E1D}"/>
              </a:ext>
            </a:extLst>
          </p:cNvPr>
          <p:cNvSpPr txBox="1"/>
          <p:nvPr/>
        </p:nvSpPr>
        <p:spPr>
          <a:xfrm>
            <a:off x="5066378" y="5550529"/>
            <a:ext cx="2898962" cy="595035"/>
          </a:xfrm>
          <a:prstGeom prst="rect">
            <a:avLst/>
          </a:prstGeom>
          <a:solidFill>
            <a:schemeClr val="accent5">
              <a:lumMod val="40000"/>
              <a:lumOff val="60000"/>
            </a:schemeClr>
          </a:solidFill>
          <a:ln w="127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s-ES" sz="3200" b="1" i="0" dirty="0">
                <a:solidFill>
                  <a:srgbClr val="000000">
                    <a:alpha val="80000"/>
                  </a:srgbClr>
                </a:solidFill>
                <a:latin typeface="Optima" panose="02000503060000020004" pitchFamily="2" charset="0"/>
              </a:rPr>
              <a:t>Otros Factores</a:t>
            </a:r>
            <a:endParaRPr kumimoji="0" lang="en-US" sz="3200" b="1"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Optima" panose="02000503060000020004" pitchFamily="2" charset="0"/>
              <a:sym typeface="Hoefler Text"/>
            </a:endParaRPr>
          </a:p>
        </p:txBody>
      </p:sp>
      <p:sp>
        <p:nvSpPr>
          <p:cNvPr id="17" name="Shape 80">
            <a:extLst>
              <a:ext uri="{FF2B5EF4-FFF2-40B4-BE49-F238E27FC236}">
                <a16:creationId xmlns:a16="http://schemas.microsoft.com/office/drawing/2014/main" id="{DC3CB4D9-E653-9D43-B1AD-7036E546DA5F}"/>
              </a:ext>
            </a:extLst>
          </p:cNvPr>
          <p:cNvSpPr/>
          <p:nvPr/>
        </p:nvSpPr>
        <p:spPr>
          <a:xfrm>
            <a:off x="26919" y="145551"/>
            <a:ext cx="12977881" cy="1231106"/>
          </a:xfrm>
          <a:prstGeom prst="rect">
            <a:avLst/>
          </a:prstGeom>
          <a:solidFill>
            <a:srgbClr val="A3BFCE"/>
          </a:solidFill>
          <a:ln w="127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4000" dirty="0">
                <a:solidFill>
                  <a:srgbClr val="FDFAFF"/>
                </a:solidFill>
                <a:latin typeface="Optima" panose="02000503060000020004" pitchFamily="2" charset="0"/>
              </a:rPr>
              <a:t>Características relacionadas con el embarazo que pueden contribuir a la vía aérea difícil</a:t>
            </a:r>
            <a:endParaRPr sz="3600" dirty="0">
              <a:solidFill>
                <a:srgbClr val="FDFAFF"/>
              </a:solidFill>
              <a:uFill>
                <a:solidFill/>
              </a:uFill>
              <a:latin typeface="Optima" panose="02000503060000020004" pitchFamily="2" charset="0"/>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Group 115"/>
          <p:cNvGrpSpPr/>
          <p:nvPr/>
        </p:nvGrpSpPr>
        <p:grpSpPr>
          <a:xfrm>
            <a:off x="534640" y="3815440"/>
            <a:ext cx="6039293" cy="3505201"/>
            <a:chOff x="-38099" y="-38099"/>
            <a:chExt cx="6613209" cy="3505200"/>
          </a:xfrm>
        </p:grpSpPr>
        <p:sp>
          <p:nvSpPr>
            <p:cNvPr id="114" name="Shape 114"/>
            <p:cNvSpPr/>
            <p:nvPr/>
          </p:nvSpPr>
          <p:spPr>
            <a:xfrm>
              <a:off x="0" y="0"/>
              <a:ext cx="6537010" cy="3429000"/>
            </a:xfrm>
            <a:prstGeom prst="rect">
              <a:avLst/>
            </a:prstGeom>
            <a:solidFill>
              <a:srgbClr val="C4CBD0"/>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8" algn="l" defTabSz="457200">
                <a:defRPr sz="1800" i="0">
                  <a:solidFill>
                    <a:srgbClr val="000000"/>
                  </a:solidFill>
                  <a:effectLst/>
                </a:defRPr>
              </a:pPr>
              <a:r>
                <a:rPr sz="5300" b="1">
                  <a:uFill>
                    <a:solidFill/>
                  </a:uFill>
                  <a:latin typeface="Helvetica"/>
                  <a:ea typeface="Helvetica"/>
                  <a:cs typeface="Helvetica"/>
                  <a:sym typeface="Helvetica"/>
                </a:rPr>
                <a:t>P</a:t>
              </a:r>
              <a:r>
                <a:rPr sz="5300" b="1">
                  <a:solidFill>
                    <a:srgbClr val="F32F9C"/>
                  </a:solidFill>
                  <a:uFill>
                    <a:solidFill/>
                  </a:uFill>
                  <a:latin typeface="Helvetica"/>
                  <a:ea typeface="Helvetica"/>
                  <a:cs typeface="Helvetica"/>
                  <a:sym typeface="Helvetica"/>
                </a:rPr>
                <a:t>ushing,</a:t>
              </a:r>
            </a:p>
            <a:p>
              <a:pPr lvl="8" algn="l" defTabSz="457200">
                <a:defRPr sz="1800" i="0">
                  <a:solidFill>
                    <a:srgbClr val="000000"/>
                  </a:solidFill>
                  <a:effectLst/>
                </a:defRPr>
              </a:pPr>
              <a:r>
                <a:rPr sz="5300" b="1">
                  <a:uFill>
                    <a:solidFill/>
                  </a:uFill>
                  <a:latin typeface="Helvetica"/>
                  <a:ea typeface="Helvetica"/>
                  <a:cs typeface="Helvetica"/>
                  <a:sym typeface="Helvetica"/>
                </a:rPr>
                <a:t>P</a:t>
              </a:r>
              <a:r>
                <a:rPr sz="5300" b="1">
                  <a:solidFill>
                    <a:srgbClr val="F32F9C"/>
                  </a:solidFill>
                  <a:uFill>
                    <a:solidFill/>
                  </a:uFill>
                  <a:latin typeface="Helvetica"/>
                  <a:ea typeface="Helvetica"/>
                  <a:cs typeface="Helvetica"/>
                  <a:sym typeface="Helvetica"/>
                </a:rPr>
                <a:t>ressure,</a:t>
              </a:r>
            </a:p>
            <a:p>
              <a:pPr lvl="8" algn="l" defTabSz="457200">
                <a:defRPr sz="1800" i="0">
                  <a:solidFill>
                    <a:srgbClr val="000000"/>
                  </a:solidFill>
                  <a:effectLst/>
                </a:defRPr>
              </a:pPr>
              <a:r>
                <a:rPr sz="5300" b="1">
                  <a:uFill>
                    <a:solidFill/>
                  </a:uFill>
                  <a:latin typeface="Helvetica"/>
                  <a:ea typeface="Helvetica"/>
                  <a:cs typeface="Helvetica"/>
                  <a:sym typeface="Helvetica"/>
                </a:rPr>
                <a:t>B</a:t>
              </a:r>
              <a:r>
                <a:rPr sz="5300" b="1">
                  <a:solidFill>
                    <a:srgbClr val="F32F9C"/>
                  </a:solidFill>
                  <a:uFill>
                    <a:solidFill/>
                  </a:uFill>
                  <a:latin typeface="Helvetica"/>
                  <a:ea typeface="Helvetica"/>
                  <a:cs typeface="Helvetica"/>
                  <a:sym typeface="Helvetica"/>
                </a:rPr>
                <a:t>oobs, &amp;</a:t>
              </a:r>
            </a:p>
            <a:p>
              <a:pPr lvl="8" algn="l" defTabSz="457200">
                <a:defRPr sz="1800" i="0">
                  <a:solidFill>
                    <a:srgbClr val="000000"/>
                  </a:solidFill>
                  <a:effectLst/>
                </a:defRPr>
              </a:pPr>
              <a:r>
                <a:rPr sz="5300" b="1">
                  <a:uFill>
                    <a:solidFill/>
                  </a:uFill>
                  <a:latin typeface="Helvetica"/>
                  <a:ea typeface="Helvetica"/>
                  <a:cs typeface="Helvetica"/>
                  <a:sym typeface="Helvetica"/>
                </a:rPr>
                <a:t>B</a:t>
              </a:r>
              <a:r>
                <a:rPr sz="5300" b="1">
                  <a:solidFill>
                    <a:srgbClr val="F32F9C"/>
                  </a:solidFill>
                  <a:uFill>
                    <a:solidFill/>
                  </a:uFill>
                  <a:latin typeface="Helvetica"/>
                  <a:ea typeface="Helvetica"/>
                  <a:cs typeface="Helvetica"/>
                  <a:sym typeface="Helvetica"/>
                </a:rPr>
                <a:t>raids</a:t>
              </a:r>
            </a:p>
          </p:txBody>
        </p:sp>
        <p:pic>
          <p:nvPicPr>
            <p:cNvPr id="113" name="Picture 112"/>
            <p:cNvPicPr/>
            <p:nvPr/>
          </p:nvPicPr>
          <p:blipFill>
            <a:blip r:embed="rId2"/>
            <a:stretch>
              <a:fillRect/>
            </a:stretch>
          </p:blipFill>
          <p:spPr>
            <a:xfrm>
              <a:off x="-38100" y="-38100"/>
              <a:ext cx="6613210" cy="3505201"/>
            </a:xfrm>
            <a:prstGeom prst="rect">
              <a:avLst/>
            </a:prstGeom>
            <a:effectLst/>
          </p:spPr>
        </p:pic>
      </p:grpSp>
      <p:sp>
        <p:nvSpPr>
          <p:cNvPr id="2" name="TextBox 1">
            <a:extLst>
              <a:ext uri="{FF2B5EF4-FFF2-40B4-BE49-F238E27FC236}">
                <a16:creationId xmlns:a16="http://schemas.microsoft.com/office/drawing/2014/main" id="{D40F0789-290C-F349-A642-A3A10E97B345}"/>
              </a:ext>
            </a:extLst>
          </p:cNvPr>
          <p:cNvSpPr txBox="1"/>
          <p:nvPr/>
        </p:nvSpPr>
        <p:spPr>
          <a:xfrm>
            <a:off x="7339198" y="3815439"/>
            <a:ext cx="5096169" cy="3426579"/>
          </a:xfrm>
          <a:prstGeom prst="rect">
            <a:avLst/>
          </a:prstGeom>
          <a:solidFill>
            <a:schemeClr val="bg2">
              <a:lumMod val="40000"/>
              <a:lumOff val="60000"/>
            </a:schemeClr>
          </a:solidFill>
          <a:ln w="762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54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5400" b="1" i="0" u="none" strike="noStrike" cap="none" spc="0" normalizeH="0" baseline="0" dirty="0" err="1">
                <a:ln>
                  <a:noFill/>
                </a:ln>
                <a:solidFill>
                  <a:srgbClr val="050502">
                    <a:alpha val="80000"/>
                  </a:srgbClr>
                </a:solidFill>
                <a:effectLst>
                  <a:outerShdw blurRad="25400" dist="12700" dir="5400000" rotWithShape="0">
                    <a:srgbClr val="FFFFFF"/>
                  </a:outerShdw>
                </a:effectLst>
                <a:uFillTx/>
                <a:latin typeface="Helvetica" pitchFamily="2" charset="0"/>
                <a:sym typeface="Hoefler Text"/>
              </a:rPr>
              <a:t>P</a:t>
            </a:r>
            <a:r>
              <a:rPr kumimoji="0" lang="en-US" sz="54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endParaRPr kumimoji="0" lang="en-US" sz="5400" b="1"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Helvetica" pitchFamily="2" charset="0"/>
              <a:sym typeface="Hoefler Text"/>
            </a:endParaRPr>
          </a:p>
          <a:p>
            <a:pPr marL="0" marR="0" indent="0" algn="l" defTabSz="584200" rtl="0" fontAlgn="auto" latinLnBrk="1" hangingPunct="0">
              <a:lnSpc>
                <a:spcPct val="100000"/>
              </a:lnSpc>
              <a:spcBef>
                <a:spcPts val="0"/>
              </a:spcBef>
              <a:spcAft>
                <a:spcPts val="0"/>
              </a:spcAft>
              <a:buClrTx/>
              <a:buSzTx/>
              <a:buFontTx/>
              <a:buNone/>
              <a:tabLst/>
            </a:pPr>
            <a:r>
              <a:rPr lang="en-US" sz="5400" b="1" i="0" dirty="0">
                <a:solidFill>
                  <a:srgbClr val="000000">
                    <a:alpha val="80000"/>
                  </a:srgbClr>
                </a:solidFill>
                <a:latin typeface="Helvetica" pitchFamily="2" charset="0"/>
              </a:rPr>
              <a:t>        </a:t>
            </a:r>
            <a:r>
              <a:rPr lang="en-US" sz="5400" b="1" i="0" dirty="0" err="1">
                <a:solidFill>
                  <a:srgbClr val="000000">
                    <a:alpha val="80000"/>
                  </a:srgbClr>
                </a:solidFill>
                <a:latin typeface="Helvetica" pitchFamily="2" charset="0"/>
              </a:rPr>
              <a:t>P</a:t>
            </a:r>
            <a:r>
              <a:rPr lang="en-US" sz="5400" b="1" i="0" dirty="0" err="1">
                <a:solidFill>
                  <a:srgbClr val="F42E9D">
                    <a:alpha val="80000"/>
                  </a:srgbClr>
                </a:solidFill>
                <a:latin typeface="Helvetica" pitchFamily="2" charset="0"/>
              </a:rPr>
              <a:t>resi</a:t>
            </a:r>
            <a:r>
              <a:rPr lang="es-ES" sz="5400" b="1" i="0" dirty="0" err="1">
                <a:solidFill>
                  <a:srgbClr val="F42E9D">
                    <a:alpha val="80000"/>
                  </a:srgbClr>
                </a:solidFill>
                <a:latin typeface="Helvetica" pitchFamily="2" charset="0"/>
              </a:rPr>
              <a:t>ó</a:t>
            </a:r>
            <a:r>
              <a:rPr lang="en-US" sz="5400" b="1" i="0" dirty="0">
                <a:solidFill>
                  <a:srgbClr val="F42E9D">
                    <a:alpha val="80000"/>
                  </a:srgbClr>
                </a:solidFill>
                <a:latin typeface="Helvetica" pitchFamily="2" charset="0"/>
              </a:rPr>
              <a:t>n</a:t>
            </a:r>
          </a:p>
          <a:p>
            <a:pPr marL="0" marR="0" indent="0" algn="l" defTabSz="584200" rtl="0" fontAlgn="auto" latinLnBrk="1" hangingPunct="0">
              <a:lnSpc>
                <a:spcPct val="100000"/>
              </a:lnSpc>
              <a:spcBef>
                <a:spcPts val="0"/>
              </a:spcBef>
              <a:spcAft>
                <a:spcPts val="0"/>
              </a:spcAft>
              <a:buClrTx/>
              <a:buSzTx/>
              <a:buFontTx/>
              <a:buNone/>
              <a:tabLst/>
            </a:pPr>
            <a:r>
              <a:rPr kumimoji="0" lang="en-US" sz="5400" b="1"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        </a:t>
            </a:r>
            <a:r>
              <a:rPr kumimoji="0" lang="en-US" sz="54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sz="54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etas</a:t>
            </a:r>
            <a:r>
              <a:rPr kumimoji="0" lang="en-US" sz="5400" b="1"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 &amp;</a:t>
            </a:r>
          </a:p>
          <a:p>
            <a:pPr marL="0" marR="0" indent="0" algn="l" defTabSz="584200" rtl="0" fontAlgn="auto" latinLnBrk="1" hangingPunct="0">
              <a:lnSpc>
                <a:spcPct val="100000"/>
              </a:lnSpc>
              <a:spcBef>
                <a:spcPts val="0"/>
              </a:spcBef>
              <a:spcAft>
                <a:spcPts val="0"/>
              </a:spcAft>
              <a:buClrTx/>
              <a:buSzTx/>
              <a:buFontTx/>
              <a:buNone/>
              <a:tabLst/>
            </a:pPr>
            <a:r>
              <a:rPr lang="en-US" sz="5400" b="1" i="0" dirty="0">
                <a:solidFill>
                  <a:srgbClr val="000000">
                    <a:alpha val="80000"/>
                  </a:srgbClr>
                </a:solidFill>
                <a:latin typeface="Helvetica" pitchFamily="2" charset="0"/>
              </a:rPr>
              <a:t>        </a:t>
            </a:r>
            <a:r>
              <a:rPr lang="en-US" sz="5400" b="1" i="0" dirty="0" err="1">
                <a:solidFill>
                  <a:srgbClr val="000000">
                    <a:alpha val="80000"/>
                  </a:srgbClr>
                </a:solidFill>
                <a:latin typeface="Helvetica" pitchFamily="2" charset="0"/>
              </a:rPr>
              <a:t>T</a:t>
            </a:r>
            <a:r>
              <a:rPr lang="en-US" sz="5400" b="1" i="0" dirty="0" err="1">
                <a:solidFill>
                  <a:srgbClr val="F42E9D">
                    <a:alpha val="80000"/>
                  </a:srgbClr>
                </a:solidFill>
                <a:latin typeface="Helvetica" pitchFamily="2" charset="0"/>
              </a:rPr>
              <a:t>renzas</a:t>
            </a:r>
            <a:endParaRPr kumimoji="0" lang="en-US" sz="5400" b="1"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Helvetica" pitchFamily="2" charset="0"/>
              <a:sym typeface="Hoefler Text"/>
            </a:endParaRPr>
          </a:p>
        </p:txBody>
      </p:sp>
      <p:sp>
        <p:nvSpPr>
          <p:cNvPr id="10" name="Shape 65">
            <a:extLst>
              <a:ext uri="{FF2B5EF4-FFF2-40B4-BE49-F238E27FC236}">
                <a16:creationId xmlns:a16="http://schemas.microsoft.com/office/drawing/2014/main" id="{44457D5F-0C60-B943-810A-00DCC754B9D2}"/>
              </a:ext>
            </a:extLst>
          </p:cNvPr>
          <p:cNvSpPr/>
          <p:nvPr/>
        </p:nvSpPr>
        <p:spPr>
          <a:xfrm>
            <a:off x="481005" y="510503"/>
            <a:ext cx="12042790" cy="2215991"/>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4800" dirty="0">
                <a:solidFill>
                  <a:srgbClr val="FDFAFF"/>
                </a:solidFill>
                <a:latin typeface="Arial Rounded MT Bold" panose="020F0704030504030204" pitchFamily="34" charset="77"/>
              </a:rPr>
              <a:t>Características relacionadas con el embarazo que pueden contribuir a la vía aérea difícil</a:t>
            </a:r>
            <a:endParaRPr sz="4400" dirty="0">
              <a:solidFill>
                <a:srgbClr val="FDFAFF"/>
              </a:solidFill>
              <a:uFill>
                <a:solidFill/>
              </a:uFill>
              <a:latin typeface="Arial Rounded MT Bold" panose="020F0704030504030204" pitchFamily="34" charset="77"/>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p:nvPr/>
        </p:nvSpPr>
        <p:spPr>
          <a:xfrm>
            <a:off x="442984" y="3353822"/>
            <a:ext cx="8176552" cy="2410916"/>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218319" lvl="0" indent="-218319" algn="l" defTabSz="457200">
              <a:buSzPct val="100000"/>
              <a:buChar char="•"/>
              <a:defRPr sz="1800" i="0">
                <a:solidFill>
                  <a:srgbClr val="000000"/>
                </a:solidFill>
                <a:effectLst/>
              </a:defRPr>
            </a:pPr>
            <a:r>
              <a:rPr lang="es-ES" sz="3000" dirty="0">
                <a:latin typeface="Helvetica" pitchFamily="2" charset="0"/>
              </a:rPr>
              <a:t>Empujar durante el trabajo de parto aumenta la hinchazón de las vías respiratorias.</a:t>
            </a:r>
            <a:r>
              <a:rPr sz="3000" dirty="0">
                <a:uFill>
                  <a:solidFill/>
                </a:uFill>
                <a:latin typeface="Helvetica" pitchFamily="2" charset="0"/>
                <a:ea typeface="Helvetica"/>
                <a:cs typeface="Helvetica"/>
                <a:sym typeface="Helvetica"/>
              </a:rPr>
              <a:t>. </a:t>
            </a:r>
            <a:r>
              <a:rPr lang="es-ES" sz="3000" dirty="0">
                <a:latin typeface="Helvetica" pitchFamily="2" charset="0"/>
              </a:rPr>
              <a:t>[</a:t>
            </a:r>
            <a:r>
              <a:rPr lang="es-ES" sz="3000" dirty="0" err="1">
                <a:latin typeface="Helvetica" pitchFamily="2" charset="0"/>
              </a:rPr>
              <a:t>Valsalva</a:t>
            </a:r>
            <a:r>
              <a:rPr lang="es-ES" sz="3000" dirty="0">
                <a:latin typeface="Helvetica" pitchFamily="2" charset="0"/>
              </a:rPr>
              <a:t> contra una glotis cerrada]</a:t>
            </a:r>
          </a:p>
          <a:p>
            <a:pPr marL="218319" lvl="0" indent="-218319" algn="l" defTabSz="457200">
              <a:buSzPct val="100000"/>
              <a:buChar char="•"/>
              <a:defRPr sz="1800" i="0">
                <a:solidFill>
                  <a:srgbClr val="000000"/>
                </a:solidFill>
                <a:effectLst/>
              </a:defRPr>
            </a:pPr>
            <a:r>
              <a:rPr lang="es-ES" sz="3000" dirty="0" err="1">
                <a:latin typeface="Helvetica" pitchFamily="2" charset="0"/>
              </a:rPr>
              <a:t>Mallampati</a:t>
            </a:r>
            <a:r>
              <a:rPr lang="es-ES" sz="3000" dirty="0">
                <a:latin typeface="Helvetica" pitchFamily="2" charset="0"/>
              </a:rPr>
              <a:t> aumenta un grado o más </a:t>
            </a:r>
            <a:r>
              <a:rPr lang="es-ES" sz="3000" b="1" dirty="0">
                <a:latin typeface="Helvetica" pitchFamily="2" charset="0"/>
              </a:rPr>
              <a:t>después de empujar.</a:t>
            </a:r>
            <a:r>
              <a:rPr sz="3000" b="1" dirty="0">
                <a:uFill>
                  <a:solidFill/>
                </a:uFill>
                <a:latin typeface="Helvetica" pitchFamily="2" charset="0"/>
                <a:ea typeface="Helvetica"/>
                <a:cs typeface="Helvetica"/>
                <a:sym typeface="Helvetica"/>
              </a:rPr>
              <a:t>.</a:t>
            </a:r>
            <a:endParaRPr lang="es-ES" sz="3000" dirty="0">
              <a:latin typeface="Helvetica" pitchFamily="2" charset="0"/>
            </a:endParaRPr>
          </a:p>
        </p:txBody>
      </p:sp>
      <p:sp>
        <p:nvSpPr>
          <p:cNvPr id="121" name="Shape 121"/>
          <p:cNvSpPr/>
          <p:nvPr/>
        </p:nvSpPr>
        <p:spPr>
          <a:xfrm>
            <a:off x="1531088" y="826613"/>
            <a:ext cx="11473712" cy="71814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8" algn="l" defTabSz="457200" rtl="0">
              <a:defRPr sz="1800" i="0">
                <a:solidFill>
                  <a:srgbClr val="000000"/>
                </a:solidFill>
                <a:effectLst/>
              </a:defRPr>
            </a:pPr>
            <a:r>
              <a:rPr kumimoji="0" lang="en-US" sz="40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P</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r>
              <a:rPr sz="2800" b="1" dirty="0">
                <a:solidFill>
                  <a:srgbClr val="F32F9C"/>
                </a:solidFill>
                <a:uFill>
                  <a:solidFill/>
                </a:uFill>
                <a:latin typeface="Helvetica"/>
                <a:ea typeface="Helvetica"/>
                <a:cs typeface="Helvetica"/>
                <a:sym typeface="Helvetica"/>
              </a:rPr>
              <a:t>, </a:t>
            </a:r>
            <a:r>
              <a:rPr lang="en-US" sz="2800" b="1" i="0" dirty="0" err="1">
                <a:solidFill>
                  <a:srgbClr val="000000">
                    <a:alpha val="80000"/>
                  </a:srgbClr>
                </a:solidFill>
                <a:latin typeface="Helvetica" pitchFamily="2" charset="0"/>
              </a:rPr>
              <a:t>P</a:t>
            </a:r>
            <a:r>
              <a:rPr lang="en-US" sz="2800" b="1" i="0" dirty="0" err="1">
                <a:solidFill>
                  <a:srgbClr val="F42E9D">
                    <a:alpha val="80000"/>
                  </a:srgbClr>
                </a:solidFill>
                <a:latin typeface="Helvetica" pitchFamily="2" charset="0"/>
              </a:rPr>
              <a:t>resi</a:t>
            </a:r>
            <a:r>
              <a:rPr lang="es-ES" sz="2800" b="1" i="0" dirty="0" err="1">
                <a:solidFill>
                  <a:srgbClr val="F42E9D">
                    <a:alpha val="80000"/>
                  </a:srgbClr>
                </a:solidFill>
                <a:latin typeface="Helvetica" pitchFamily="2" charset="0"/>
              </a:rPr>
              <a:t>ó</a:t>
            </a:r>
            <a:r>
              <a:rPr lang="en-US" sz="2800" b="1" i="0" dirty="0">
                <a:solidFill>
                  <a:srgbClr val="F42E9D">
                    <a:alpha val="80000"/>
                  </a:srgbClr>
                </a:solidFill>
                <a:latin typeface="Helvetica" pitchFamily="2" charset="0"/>
              </a:rPr>
              <a:t>n, </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etas</a:t>
            </a:r>
            <a:r>
              <a:rPr sz="2800" b="1" dirty="0">
                <a:solidFill>
                  <a:srgbClr val="F32F9C"/>
                </a:solidFill>
                <a:uFill>
                  <a:solidFill/>
                </a:uFill>
                <a:latin typeface="Helvetica"/>
                <a:ea typeface="Helvetica"/>
                <a:cs typeface="Helvetica"/>
                <a:sym typeface="Helvetica"/>
              </a:rPr>
              <a:t>, &amp; </a:t>
            </a:r>
            <a:r>
              <a:rPr lang="en-US" sz="2800" b="1" i="0" dirty="0" err="1">
                <a:solidFill>
                  <a:srgbClr val="000000">
                    <a:alpha val="80000"/>
                  </a:srgbClr>
                </a:solidFill>
                <a:latin typeface="Helvetica" pitchFamily="2" charset="0"/>
              </a:rPr>
              <a:t>T</a:t>
            </a:r>
            <a:r>
              <a:rPr lang="en-US" sz="2800" b="1" i="0" dirty="0" err="1">
                <a:solidFill>
                  <a:srgbClr val="F42E9D">
                    <a:alpha val="80000"/>
                  </a:srgbClr>
                </a:solidFill>
                <a:latin typeface="Helvetica" pitchFamily="2" charset="0"/>
              </a:rPr>
              <a:t>renzas</a:t>
            </a:r>
            <a:endParaRPr sz="2800" b="1" dirty="0">
              <a:solidFill>
                <a:srgbClr val="F32F9C"/>
              </a:solidFill>
              <a:uFill>
                <a:solidFill/>
              </a:uFill>
              <a:latin typeface="Helvetica"/>
              <a:ea typeface="Helvetica"/>
              <a:cs typeface="Helvetica"/>
              <a:sym typeface="Helvetica"/>
            </a:endParaRPr>
          </a:p>
        </p:txBody>
      </p:sp>
      <p:grpSp>
        <p:nvGrpSpPr>
          <p:cNvPr id="124" name="Group 124"/>
          <p:cNvGrpSpPr/>
          <p:nvPr/>
        </p:nvGrpSpPr>
        <p:grpSpPr>
          <a:xfrm>
            <a:off x="404885" y="270857"/>
            <a:ext cx="12122616" cy="698501"/>
            <a:chOff x="-38099" y="-38099"/>
            <a:chExt cx="12122614" cy="698500"/>
          </a:xfrm>
        </p:grpSpPr>
        <p:sp>
          <p:nvSpPr>
            <p:cNvPr id="123" name="Shape 123"/>
            <p:cNvSpPr/>
            <p:nvPr/>
          </p:nvSpPr>
          <p:spPr>
            <a:xfrm>
              <a:off x="0" y="0"/>
              <a:ext cx="12046416" cy="622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defRPr sz="1800" b="0">
                  <a:solidFill>
                    <a:srgbClr val="000000"/>
                  </a:solidFill>
                  <a:effectLst/>
                  <a:uFillTx/>
                </a:defRPr>
              </a:pPr>
              <a:r>
                <a:rPr sz="2900" b="1">
                  <a:solidFill>
                    <a:srgbClr val="FDF9FF"/>
                  </a:solidFill>
                  <a:uFill>
                    <a:solidFill/>
                  </a:uFill>
                </a:rPr>
                <a:t>Pregnancy-Related Features That May Contribute to Difficult Airway</a:t>
              </a:r>
            </a:p>
          </p:txBody>
        </p:sp>
        <p:pic>
          <p:nvPicPr>
            <p:cNvPr id="122" name="Picture 121"/>
            <p:cNvPicPr/>
            <p:nvPr/>
          </p:nvPicPr>
          <p:blipFill>
            <a:blip r:embed="rId2"/>
            <a:stretch>
              <a:fillRect/>
            </a:stretch>
          </p:blipFill>
          <p:spPr>
            <a:xfrm>
              <a:off x="-38100" y="-38100"/>
              <a:ext cx="12122615" cy="698501"/>
            </a:xfrm>
            <a:prstGeom prst="rect">
              <a:avLst/>
            </a:prstGeom>
            <a:effectLst/>
          </p:spPr>
        </p:pic>
      </p:grpSp>
      <p:sp>
        <p:nvSpPr>
          <p:cNvPr id="125" name="Shape 125"/>
          <p:cNvSpPr/>
          <p:nvPr/>
        </p:nvSpPr>
        <p:spPr>
          <a:xfrm>
            <a:off x="4751395" y="9146124"/>
            <a:ext cx="3868141" cy="241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00" i="0" u="sng">
                <a:solidFill>
                  <a:srgbClr val="000000"/>
                </a:solidFill>
                <a:hlinkClick r:id="rId3"/>
              </a:defRPr>
            </a:lvl1pPr>
          </a:lstStyle>
          <a:p>
            <a:pPr lvl="0">
              <a:defRPr sz="1800" u="none">
                <a:effectLst/>
              </a:defRPr>
            </a:pPr>
            <a:r>
              <a:rPr sz="900" u="sng" dirty="0">
                <a:effectLst>
                  <a:outerShdw blurRad="25400" dist="12700" dir="5400000" rotWithShape="0">
                    <a:srgbClr val="FFFFFF"/>
                  </a:outerShdw>
                </a:effectLst>
                <a:hlinkClick r:id="rId3"/>
              </a:rPr>
              <a:t>https://www.dreamstime.com/photos-images/african-woman-giving-birth.html</a:t>
            </a:r>
          </a:p>
        </p:txBody>
      </p:sp>
      <p:grpSp>
        <p:nvGrpSpPr>
          <p:cNvPr id="128" name="Group 128"/>
          <p:cNvGrpSpPr/>
          <p:nvPr/>
        </p:nvGrpSpPr>
        <p:grpSpPr>
          <a:xfrm>
            <a:off x="8619536" y="2786263"/>
            <a:ext cx="4119565" cy="3214200"/>
            <a:chOff x="-127000" y="-88900"/>
            <a:chExt cx="4740377" cy="3713220"/>
          </a:xfrm>
        </p:grpSpPr>
        <p:pic>
          <p:nvPicPr>
            <p:cNvPr id="127" name="Screen Shot 2023-08-17 at 10.36.46 AM.png"/>
            <p:cNvPicPr/>
            <p:nvPr/>
          </p:nvPicPr>
          <p:blipFill>
            <a:blip r:embed="rId4"/>
            <a:stretch>
              <a:fillRect/>
            </a:stretch>
          </p:blipFill>
          <p:spPr>
            <a:xfrm>
              <a:off x="0" y="0"/>
              <a:ext cx="4486378" cy="3383021"/>
            </a:xfrm>
            <a:prstGeom prst="rect">
              <a:avLst/>
            </a:prstGeom>
            <a:ln>
              <a:noFill/>
            </a:ln>
            <a:effectLst/>
          </p:spPr>
        </p:pic>
        <p:pic>
          <p:nvPicPr>
            <p:cNvPr id="126" name="Picture 125"/>
            <p:cNvPicPr/>
            <p:nvPr/>
          </p:nvPicPr>
          <p:blipFill>
            <a:blip r:embed="rId5"/>
            <a:stretch>
              <a:fillRect/>
            </a:stretch>
          </p:blipFill>
          <p:spPr>
            <a:xfrm>
              <a:off x="-127000" y="-88900"/>
              <a:ext cx="4740378" cy="3713221"/>
            </a:xfrm>
            <a:prstGeom prst="rect">
              <a:avLst/>
            </a:prstGeom>
            <a:effectLst/>
          </p:spPr>
        </p:pic>
      </p:grpSp>
      <p:sp>
        <p:nvSpPr>
          <p:cNvPr id="2" name="TextBox 1">
            <a:extLst>
              <a:ext uri="{FF2B5EF4-FFF2-40B4-BE49-F238E27FC236}">
                <a16:creationId xmlns:a16="http://schemas.microsoft.com/office/drawing/2014/main" id="{62B8221B-8BB2-2847-8EC1-C6BB2E0B5D2E}"/>
              </a:ext>
            </a:extLst>
          </p:cNvPr>
          <p:cNvSpPr txBox="1"/>
          <p:nvPr/>
        </p:nvSpPr>
        <p:spPr>
          <a:xfrm>
            <a:off x="4442276" y="2017307"/>
            <a:ext cx="3553408" cy="723014"/>
          </a:xfrm>
          <a:prstGeom prst="rect">
            <a:avLst/>
          </a:prstGeom>
          <a:solidFill>
            <a:schemeClr val="bg2">
              <a:lumMod val="20000"/>
              <a:lumOff val="80000"/>
            </a:schemeClr>
          </a:solidFill>
          <a:ln w="762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40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40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P</a:t>
            </a:r>
            <a:r>
              <a:rPr kumimoji="0" lang="en-US" sz="40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endParaRPr kumimoji="0" lang="en-US" sz="4000" b="0" i="1" u="none" strike="noStrike" cap="none" spc="0" normalizeH="0" baseline="0" dirty="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endParaRPr>
          </a:p>
        </p:txBody>
      </p:sp>
      <p:sp>
        <p:nvSpPr>
          <p:cNvPr id="3" name="TextBox 2">
            <a:extLst>
              <a:ext uri="{FF2B5EF4-FFF2-40B4-BE49-F238E27FC236}">
                <a16:creationId xmlns:a16="http://schemas.microsoft.com/office/drawing/2014/main" id="{D14A19B5-D230-DD4C-9232-1F17EADC6A5F}"/>
              </a:ext>
            </a:extLst>
          </p:cNvPr>
          <p:cNvSpPr txBox="1"/>
          <p:nvPr/>
        </p:nvSpPr>
        <p:spPr>
          <a:xfrm>
            <a:off x="1360967" y="5851466"/>
            <a:ext cx="11128435" cy="310341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lvl="0" indent="-457200" algn="l" defTabSz="457200">
              <a:spcBef>
                <a:spcPts val="1800"/>
              </a:spcBef>
              <a:buSzPct val="100000"/>
              <a:buFont typeface="Arial" panose="020B0604020202020204" pitchFamily="34" charset="0"/>
              <a:buChar char="•"/>
              <a:defRPr sz="1800" i="0">
                <a:solidFill>
                  <a:srgbClr val="000000"/>
                </a:solidFill>
                <a:effectLst/>
              </a:defRPr>
            </a:pPr>
            <a:r>
              <a:rPr lang="en-US" sz="3000" dirty="0" err="1">
                <a:latin typeface="Helvetica" pitchFamily="2" charset="0"/>
              </a:rPr>
              <a:t>Puede</a:t>
            </a:r>
            <a:r>
              <a:rPr lang="en-US" sz="3000" dirty="0">
                <a:latin typeface="Helvetica" pitchFamily="2" charset="0"/>
              </a:rPr>
              <a:t> </a:t>
            </a:r>
            <a:r>
              <a:rPr lang="en-US" sz="3000" dirty="0" err="1">
                <a:latin typeface="Helvetica" pitchFamily="2" charset="0"/>
              </a:rPr>
              <a:t>provocar</a:t>
            </a:r>
            <a:r>
              <a:rPr lang="en-US" sz="3000" dirty="0">
                <a:latin typeface="Helvetica" pitchFamily="2" charset="0"/>
              </a:rPr>
              <a:t> una </a:t>
            </a:r>
            <a:r>
              <a:rPr lang="en-US" sz="3000" dirty="0" err="1">
                <a:latin typeface="Helvetica" pitchFamily="2" charset="0"/>
              </a:rPr>
              <a:t>obstrucción</a:t>
            </a:r>
            <a:r>
              <a:rPr lang="en-US" sz="3000" dirty="0">
                <a:latin typeface="Helvetica" pitchFamily="2" charset="0"/>
              </a:rPr>
              <a:t> </a:t>
            </a:r>
            <a:r>
              <a:rPr lang="en-US" sz="3000" dirty="0" err="1">
                <a:latin typeface="Helvetica" pitchFamily="2" charset="0"/>
              </a:rPr>
              <a:t>más</a:t>
            </a:r>
            <a:r>
              <a:rPr lang="en-US" sz="3000" dirty="0">
                <a:latin typeface="Helvetica" pitchFamily="2" charset="0"/>
              </a:rPr>
              <a:t> </a:t>
            </a:r>
            <a:r>
              <a:rPr lang="en-US" sz="3000" dirty="0" err="1">
                <a:latin typeface="Helvetica" pitchFamily="2" charset="0"/>
              </a:rPr>
              <a:t>fácil</a:t>
            </a:r>
            <a:r>
              <a:rPr lang="en-US" sz="3000" dirty="0">
                <a:latin typeface="Helvetica" pitchFamily="2" charset="0"/>
              </a:rPr>
              <a:t> de las </a:t>
            </a:r>
            <a:r>
              <a:rPr lang="en-US" sz="3000" dirty="0" err="1">
                <a:latin typeface="Helvetica" pitchFamily="2" charset="0"/>
              </a:rPr>
              <a:t>vías</a:t>
            </a:r>
            <a:r>
              <a:rPr lang="en-US" sz="3000" dirty="0">
                <a:latin typeface="Helvetica" pitchFamily="2" charset="0"/>
              </a:rPr>
              <a:t> </a:t>
            </a:r>
            <a:r>
              <a:rPr lang="en-US" sz="3000" dirty="0" err="1">
                <a:latin typeface="Helvetica" pitchFamily="2" charset="0"/>
              </a:rPr>
              <a:t>respiratorias</a:t>
            </a:r>
            <a:r>
              <a:rPr lang="en-US" sz="3000" dirty="0">
                <a:latin typeface="Helvetica" pitchFamily="2" charset="0"/>
              </a:rPr>
              <a:t>, una </a:t>
            </a:r>
            <a:r>
              <a:rPr lang="en-US" sz="3000" dirty="0" err="1">
                <a:latin typeface="Helvetica" pitchFamily="2" charset="0"/>
              </a:rPr>
              <a:t>peor</a:t>
            </a:r>
            <a:r>
              <a:rPr lang="en-US" sz="3000" dirty="0">
                <a:latin typeface="Helvetica" pitchFamily="2" charset="0"/>
              </a:rPr>
              <a:t> </a:t>
            </a:r>
            <a:r>
              <a:rPr lang="en-US" sz="3000" dirty="0" err="1">
                <a:latin typeface="Helvetica" pitchFamily="2" charset="0"/>
              </a:rPr>
              <a:t>visualización</a:t>
            </a:r>
            <a:r>
              <a:rPr lang="en-US" sz="3000" dirty="0">
                <a:latin typeface="Helvetica" pitchFamily="2" charset="0"/>
              </a:rPr>
              <a:t> de la </a:t>
            </a:r>
            <a:r>
              <a:rPr lang="en-US" sz="3000" dirty="0" err="1">
                <a:latin typeface="Helvetica" pitchFamily="2" charset="0"/>
              </a:rPr>
              <a:t>glotis</a:t>
            </a:r>
            <a:r>
              <a:rPr lang="en-US" sz="3000" dirty="0">
                <a:latin typeface="Helvetica" pitchFamily="2" charset="0"/>
              </a:rPr>
              <a:t> y una mayor </a:t>
            </a:r>
            <a:r>
              <a:rPr lang="en-US" sz="3000" dirty="0" err="1">
                <a:latin typeface="Helvetica" pitchFamily="2" charset="0"/>
              </a:rPr>
              <a:t>posibilidad</a:t>
            </a:r>
            <a:r>
              <a:rPr lang="en-US" sz="3000" dirty="0">
                <a:latin typeface="Helvetica" pitchFamily="2" charset="0"/>
              </a:rPr>
              <a:t> de </a:t>
            </a:r>
            <a:r>
              <a:rPr lang="en-US" sz="3000" dirty="0" err="1">
                <a:latin typeface="Helvetica" pitchFamily="2" charset="0"/>
              </a:rPr>
              <a:t>daño</a:t>
            </a:r>
            <a:r>
              <a:rPr lang="en-US" sz="3000" dirty="0">
                <a:latin typeface="Helvetica" pitchFamily="2" charset="0"/>
              </a:rPr>
              <a:t> </a:t>
            </a:r>
            <a:r>
              <a:rPr lang="en-US" sz="3000" dirty="0" err="1">
                <a:latin typeface="Helvetica" pitchFamily="2" charset="0"/>
              </a:rPr>
              <a:t>tisular</a:t>
            </a:r>
            <a:r>
              <a:rPr lang="en-US" sz="3000" dirty="0">
                <a:latin typeface="Helvetica" pitchFamily="2" charset="0"/>
              </a:rPr>
              <a:t> y </a:t>
            </a:r>
            <a:r>
              <a:rPr lang="en-US" sz="3000" dirty="0" err="1">
                <a:latin typeface="Helvetica" pitchFamily="2" charset="0"/>
              </a:rPr>
              <a:t>sangrado</a:t>
            </a:r>
            <a:r>
              <a:rPr lang="en-US" sz="3000" dirty="0">
                <a:latin typeface="Helvetica" pitchFamily="2" charset="0"/>
              </a:rPr>
              <a:t> </a:t>
            </a:r>
            <a:r>
              <a:rPr lang="en-US" sz="3000" dirty="0" err="1">
                <a:latin typeface="Helvetica" pitchFamily="2" charset="0"/>
              </a:rPr>
              <a:t>durante</a:t>
            </a:r>
            <a:r>
              <a:rPr lang="en-US" sz="3000" dirty="0">
                <a:latin typeface="Helvetica" pitchFamily="2" charset="0"/>
              </a:rPr>
              <a:t> la </a:t>
            </a:r>
            <a:r>
              <a:rPr lang="en-US" sz="3000" dirty="0" err="1">
                <a:latin typeface="Helvetica" pitchFamily="2" charset="0"/>
              </a:rPr>
              <a:t>intubación</a:t>
            </a:r>
            <a:r>
              <a:rPr lang="en-US" sz="3000" dirty="0">
                <a:latin typeface="Helvetica" pitchFamily="2" charset="0"/>
              </a:rPr>
              <a:t>.</a:t>
            </a:r>
            <a:r>
              <a:rPr lang="en-US" sz="3000" dirty="0">
                <a:uFill>
                  <a:solidFill/>
                </a:uFill>
                <a:latin typeface="Helvetica" pitchFamily="2" charset="0"/>
                <a:ea typeface="Helvetica"/>
                <a:cs typeface="Helvetica"/>
                <a:sym typeface="Helvetica"/>
              </a:rPr>
              <a:t>.</a:t>
            </a:r>
          </a:p>
          <a:p>
            <a:pPr marL="700919" lvl="1" indent="-218319" algn="l" defTabSz="457200">
              <a:buSzPct val="100000"/>
              <a:buChar char="•"/>
              <a:defRPr sz="1800" i="0">
                <a:solidFill>
                  <a:srgbClr val="000000"/>
                </a:solidFill>
                <a:effectLst/>
              </a:defRPr>
            </a:pPr>
            <a:r>
              <a:rPr lang="en-US" sz="3000" dirty="0">
                <a:latin typeface="Helvetica" pitchFamily="2" charset="0"/>
              </a:rPr>
              <a:t>Si se </a:t>
            </a:r>
            <a:r>
              <a:rPr lang="en-US" sz="3000" dirty="0" err="1">
                <a:latin typeface="Helvetica" pitchFamily="2" charset="0"/>
              </a:rPr>
              <a:t>necesita</a:t>
            </a:r>
            <a:r>
              <a:rPr lang="en-US" sz="3000" dirty="0">
                <a:latin typeface="Helvetica" pitchFamily="2" charset="0"/>
              </a:rPr>
              <a:t> una </a:t>
            </a:r>
            <a:r>
              <a:rPr lang="en-US" sz="3000" dirty="0" err="1">
                <a:latin typeface="Helvetica" pitchFamily="2" charset="0"/>
              </a:rPr>
              <a:t>cesárea</a:t>
            </a:r>
            <a:r>
              <a:rPr lang="en-US" sz="3000" dirty="0">
                <a:latin typeface="Helvetica" pitchFamily="2" charset="0"/>
              </a:rPr>
              <a:t> </a:t>
            </a:r>
            <a:r>
              <a:rPr lang="en-US" sz="3000" dirty="0" err="1">
                <a:latin typeface="Helvetica" pitchFamily="2" charset="0"/>
              </a:rPr>
              <a:t>porque</a:t>
            </a:r>
            <a:r>
              <a:rPr lang="en-US" sz="3000" dirty="0">
                <a:latin typeface="Helvetica" pitchFamily="2" charset="0"/>
              </a:rPr>
              <a:t> la cabeza del </a:t>
            </a:r>
            <a:r>
              <a:rPr lang="en-US" sz="3000" dirty="0" err="1">
                <a:latin typeface="Helvetica" pitchFamily="2" charset="0"/>
              </a:rPr>
              <a:t>feto</a:t>
            </a:r>
            <a:r>
              <a:rPr lang="en-US" sz="3000" dirty="0">
                <a:latin typeface="Helvetica" pitchFamily="2" charset="0"/>
              </a:rPr>
              <a:t> </a:t>
            </a:r>
            <a:r>
              <a:rPr lang="en-US" sz="3000" dirty="0" err="1">
                <a:latin typeface="Helvetica" pitchFamily="2" charset="0"/>
              </a:rPr>
              <a:t>está</a:t>
            </a:r>
            <a:r>
              <a:rPr lang="en-US" sz="3000" dirty="0">
                <a:latin typeface="Helvetica" pitchFamily="2" charset="0"/>
              </a:rPr>
              <a:t> </a:t>
            </a:r>
            <a:r>
              <a:rPr lang="en-US" sz="3000" dirty="0" err="1">
                <a:latin typeface="Helvetica" pitchFamily="2" charset="0"/>
              </a:rPr>
              <a:t>atascada</a:t>
            </a:r>
            <a:r>
              <a:rPr lang="en-US" sz="3000" dirty="0">
                <a:latin typeface="Helvetica" pitchFamily="2" charset="0"/>
              </a:rPr>
              <a:t>:</a:t>
            </a:r>
          </a:p>
          <a:p>
            <a:pPr marL="700919" lvl="1" indent="-218319" algn="l" defTabSz="457200">
              <a:buSzPct val="100000"/>
              <a:buChar char="•"/>
              <a:defRPr sz="1800" i="0">
                <a:solidFill>
                  <a:srgbClr val="000000"/>
                </a:solidFill>
                <a:effectLst/>
              </a:defRPr>
            </a:pPr>
            <a:r>
              <a:rPr lang="en-US" sz="3000" dirty="0">
                <a:latin typeface="Helvetica" pitchFamily="2" charset="0"/>
              </a:rPr>
              <a:t>* </a:t>
            </a:r>
            <a:r>
              <a:rPr lang="en-US" sz="3000" dirty="0" err="1">
                <a:latin typeface="Helvetica" pitchFamily="2" charset="0"/>
              </a:rPr>
              <a:t>Espere</a:t>
            </a:r>
            <a:r>
              <a:rPr lang="en-US" sz="3000" dirty="0">
                <a:latin typeface="Helvetica" pitchFamily="2" charset="0"/>
              </a:rPr>
              <a:t> </a:t>
            </a:r>
            <a:r>
              <a:rPr lang="es-ES" sz="3000" dirty="0">
                <a:latin typeface="Helvetica" pitchFamily="2" charset="0"/>
              </a:rPr>
              <a:t>hinchazón</a:t>
            </a:r>
            <a:r>
              <a:rPr lang="en-US" sz="3000" dirty="0">
                <a:latin typeface="Helvetica" pitchFamily="2" charset="0"/>
              </a:rPr>
              <a:t> de las </a:t>
            </a:r>
            <a:r>
              <a:rPr lang="en-US" sz="3000" dirty="0" err="1">
                <a:latin typeface="Helvetica" pitchFamily="2" charset="0"/>
              </a:rPr>
              <a:t>vías</a:t>
            </a:r>
            <a:r>
              <a:rPr lang="en-US" sz="3000" dirty="0">
                <a:latin typeface="Helvetica" pitchFamily="2" charset="0"/>
              </a:rPr>
              <a:t> </a:t>
            </a:r>
            <a:r>
              <a:rPr lang="en-US" sz="3000" dirty="0" err="1">
                <a:latin typeface="Helvetica" pitchFamily="2" charset="0"/>
              </a:rPr>
              <a:t>respiratorias</a:t>
            </a:r>
            <a:endParaRPr lang="en-US" sz="3000" dirty="0">
              <a:latin typeface="Helvetica" pitchFamily="2" charset="0"/>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2"/>
          <p:cNvGrpSpPr/>
          <p:nvPr/>
        </p:nvGrpSpPr>
        <p:grpSpPr>
          <a:xfrm>
            <a:off x="1880908" y="2148716"/>
            <a:ext cx="9554602" cy="7298029"/>
            <a:chOff x="-127000" y="-88900"/>
            <a:chExt cx="9554601" cy="7298027"/>
          </a:xfrm>
        </p:grpSpPr>
        <p:grpSp>
          <p:nvGrpSpPr>
            <p:cNvPr id="138" name="Group 138"/>
            <p:cNvGrpSpPr/>
            <p:nvPr/>
          </p:nvGrpSpPr>
          <p:grpSpPr>
            <a:xfrm>
              <a:off x="-127000" y="-88900"/>
              <a:ext cx="9554601" cy="7298027"/>
              <a:chOff x="-127000" y="-88900"/>
              <a:chExt cx="9554600" cy="7298026"/>
            </a:xfrm>
          </p:grpSpPr>
          <p:pic>
            <p:nvPicPr>
              <p:cNvPr id="137" name="Screen Shot 2023-08-17 at 7.30.24 AM.png"/>
              <p:cNvPicPr/>
              <p:nvPr/>
            </p:nvPicPr>
            <p:blipFill>
              <a:blip r:embed="rId2"/>
              <a:stretch>
                <a:fillRect/>
              </a:stretch>
            </p:blipFill>
            <p:spPr>
              <a:xfrm>
                <a:off x="0" y="0"/>
                <a:ext cx="9300601" cy="6967827"/>
              </a:xfrm>
              <a:prstGeom prst="rect">
                <a:avLst/>
              </a:prstGeom>
              <a:ln>
                <a:noFill/>
              </a:ln>
              <a:effectLst/>
            </p:spPr>
          </p:pic>
          <p:pic>
            <p:nvPicPr>
              <p:cNvPr id="136" name="Picture 135"/>
              <p:cNvPicPr/>
              <p:nvPr/>
            </p:nvPicPr>
            <p:blipFill>
              <a:blip r:embed="rId3"/>
              <a:stretch>
                <a:fillRect/>
              </a:stretch>
            </p:blipFill>
            <p:spPr>
              <a:xfrm>
                <a:off x="-127000" y="-88900"/>
                <a:ext cx="9554601" cy="7298027"/>
              </a:xfrm>
              <a:prstGeom prst="rect">
                <a:avLst/>
              </a:prstGeom>
              <a:effectLst/>
            </p:spPr>
          </p:pic>
        </p:grpSp>
        <p:sp>
          <p:nvSpPr>
            <p:cNvPr id="139" name="Shape 139"/>
            <p:cNvSpPr/>
            <p:nvPr/>
          </p:nvSpPr>
          <p:spPr>
            <a:xfrm>
              <a:off x="5751793" y="2408699"/>
              <a:ext cx="3021882" cy="7112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a:solidFill>
                    <a:srgbClr val="000000"/>
                  </a:solidFill>
                </a:defRPr>
              </a:lvl1pPr>
            </a:lstStyle>
            <a:p>
              <a:pPr lvl="0">
                <a:defRPr sz="1800" i="0">
                  <a:effectLst/>
                </a:defRPr>
              </a:pPr>
              <a:r>
                <a:rPr lang="en-US" sz="3200" dirty="0"/>
                <a:t>Antes del </a:t>
              </a:r>
              <a:r>
                <a:rPr lang="en-US" sz="3200" dirty="0" err="1"/>
                <a:t>trabajo</a:t>
              </a:r>
              <a:r>
                <a:rPr lang="en-US" sz="3200" dirty="0"/>
                <a:t> del </a:t>
              </a:r>
              <a:r>
                <a:rPr lang="en-US" sz="3200" dirty="0" err="1"/>
                <a:t>parto</a:t>
              </a:r>
              <a:endParaRPr lang="en-US" sz="6000" dirty="0">
                <a:effectLst>
                  <a:outerShdw blurRad="25400" dist="12700" dir="5400000" rotWithShape="0">
                    <a:srgbClr val="FFFFFF"/>
                  </a:outerShdw>
                </a:effectLst>
              </a:endParaRPr>
            </a:p>
          </p:txBody>
        </p:sp>
        <p:sp>
          <p:nvSpPr>
            <p:cNvPr id="141" name="Shape 141"/>
            <p:cNvSpPr/>
            <p:nvPr/>
          </p:nvSpPr>
          <p:spPr>
            <a:xfrm>
              <a:off x="68920" y="2594913"/>
              <a:ext cx="3472410" cy="1930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a:solidFill>
                    <a:srgbClr val="000000"/>
                  </a:solidFill>
                </a:defRPr>
              </a:lvl1pPr>
            </a:lstStyle>
            <a:p>
              <a:pPr lvl="0">
                <a:defRPr sz="1800" i="0">
                  <a:effectLst/>
                </a:defRPr>
              </a:pPr>
              <a:r>
                <a:rPr sz="4000" i="1" dirty="0">
                  <a:effectLst>
                    <a:outerShdw blurRad="25400" dist="12700" dir="5400000" rotWithShape="0">
                      <a:srgbClr val="FFFFFF"/>
                    </a:outerShdw>
                  </a:effectLst>
                </a:rPr>
                <a:t>2 </a:t>
              </a:r>
              <a:r>
                <a:rPr lang="en-US" sz="4000" i="1" dirty="0" err="1">
                  <a:effectLst>
                    <a:outerShdw blurRad="25400" dist="12700" dir="5400000" rotWithShape="0">
                      <a:srgbClr val="FFFFFF"/>
                    </a:outerShdw>
                  </a:effectLst>
                </a:rPr>
                <a:t>fotos</a:t>
              </a:r>
              <a:r>
                <a:rPr sz="4000" i="1" dirty="0">
                  <a:effectLst>
                    <a:outerShdw blurRad="25400" dist="12700" dir="5400000" rotWithShape="0">
                      <a:srgbClr val="FFFFFF"/>
                    </a:outerShdw>
                  </a:effectLst>
                </a:rPr>
                <a:t> </a:t>
              </a:r>
              <a:r>
                <a:rPr lang="en-US" sz="4000" i="1" dirty="0">
                  <a:effectLst>
                    <a:outerShdw blurRad="25400" dist="12700" dir="5400000" rotWithShape="0">
                      <a:srgbClr val="FFFFFF"/>
                    </a:outerShdw>
                  </a:effectLst>
                </a:rPr>
                <a:t>de </a:t>
              </a:r>
            </a:p>
            <a:p>
              <a:pPr lvl="0">
                <a:defRPr sz="1800" i="0">
                  <a:effectLst/>
                </a:defRPr>
              </a:pPr>
              <a:r>
                <a:rPr lang="en-US" sz="4000" i="1" dirty="0">
                  <a:effectLst>
                    <a:outerShdw blurRad="25400" dist="12700" dir="5400000" rotWithShape="0">
                      <a:srgbClr val="FFFFFF"/>
                    </a:outerShdw>
                  </a:effectLst>
                </a:rPr>
                <a:t>LA MISMA</a:t>
              </a:r>
              <a:r>
                <a:rPr sz="4000" i="1" dirty="0">
                  <a:effectLst>
                    <a:outerShdw blurRad="25400" dist="12700" dir="5400000" rotWithShape="0">
                      <a:srgbClr val="FFFFFF"/>
                    </a:outerShdw>
                  </a:effectLst>
                </a:rPr>
                <a:t> PA</a:t>
              </a:r>
              <a:r>
                <a:rPr lang="en-US" sz="4000" i="1" dirty="0">
                  <a:effectLst>
                    <a:outerShdw blurRad="25400" dist="12700" dir="5400000" rotWithShape="0">
                      <a:srgbClr val="FFFFFF"/>
                    </a:outerShdw>
                  </a:effectLst>
                </a:rPr>
                <a:t>CIENTE</a:t>
              </a:r>
              <a:endParaRPr sz="4000" i="1" dirty="0">
                <a:effectLst>
                  <a:outerShdw blurRad="25400" dist="12700" dir="5400000" rotWithShape="0">
                    <a:srgbClr val="FFFFFF"/>
                  </a:outerShdw>
                </a:effectLst>
              </a:endParaRPr>
            </a:p>
          </p:txBody>
        </p:sp>
      </p:grpSp>
      <p:grpSp>
        <p:nvGrpSpPr>
          <p:cNvPr id="148" name="Group 148"/>
          <p:cNvGrpSpPr/>
          <p:nvPr/>
        </p:nvGrpSpPr>
        <p:grpSpPr>
          <a:xfrm>
            <a:off x="1931928" y="3647193"/>
            <a:ext cx="9452560" cy="685801"/>
            <a:chOff x="-38099" y="-38100"/>
            <a:chExt cx="9452558" cy="685800"/>
          </a:xfrm>
        </p:grpSpPr>
        <p:sp>
          <p:nvSpPr>
            <p:cNvPr id="147" name="Shape 147"/>
            <p:cNvSpPr/>
            <p:nvPr/>
          </p:nvSpPr>
          <p:spPr>
            <a:xfrm>
              <a:off x="0" y="0"/>
              <a:ext cx="9376360" cy="609600"/>
            </a:xfrm>
            <a:prstGeom prst="rect">
              <a:avLst/>
            </a:prstGeom>
            <a:solidFill>
              <a:srgbClr val="FAD576"/>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2800" b="1">
                  <a:solidFill>
                    <a:srgbClr val="F32F9C"/>
                  </a:solidFill>
                </a:defRPr>
              </a:lvl1pPr>
            </a:lstStyle>
            <a:p>
              <a:pPr lvl="0">
                <a:defRPr sz="1800" b="0" i="0">
                  <a:solidFill>
                    <a:srgbClr val="000000"/>
                  </a:solidFill>
                  <a:effectLst/>
                </a:defRPr>
              </a:pPr>
              <a:r>
                <a:rPr sz="2800" b="1" i="1">
                  <a:solidFill>
                    <a:srgbClr val="F32F9C"/>
                  </a:solidFill>
                  <a:effectLst>
                    <a:outerShdw blurRad="25400" dist="12700" dir="5400000" rotWithShape="0">
                      <a:srgbClr val="FFFFFF"/>
                    </a:outerShdw>
                  </a:effectLst>
                </a:rPr>
                <a:t>LABOR &amp; PUSHING INCREASES AIRWAY EDEMA</a:t>
              </a:r>
            </a:p>
          </p:txBody>
        </p:sp>
        <p:pic>
          <p:nvPicPr>
            <p:cNvPr id="146" name="Picture 145"/>
            <p:cNvPicPr/>
            <p:nvPr/>
          </p:nvPicPr>
          <p:blipFill>
            <a:blip r:embed="rId4"/>
            <a:stretch>
              <a:fillRect/>
            </a:stretch>
          </p:blipFill>
          <p:spPr>
            <a:xfrm>
              <a:off x="-38101" y="-38100"/>
              <a:ext cx="9452561" cy="685800"/>
            </a:xfrm>
            <a:prstGeom prst="rect">
              <a:avLst/>
            </a:prstGeom>
            <a:effectLst/>
          </p:spPr>
        </p:pic>
      </p:grpSp>
      <p:sp>
        <p:nvSpPr>
          <p:cNvPr id="18" name="Shape 65">
            <a:extLst>
              <a:ext uri="{FF2B5EF4-FFF2-40B4-BE49-F238E27FC236}">
                <a16:creationId xmlns:a16="http://schemas.microsoft.com/office/drawing/2014/main" id="{03516643-5398-0B4F-B492-EA41F5D0B229}"/>
              </a:ext>
            </a:extLst>
          </p:cNvPr>
          <p:cNvSpPr/>
          <p:nvPr/>
        </p:nvSpPr>
        <p:spPr>
          <a:xfrm>
            <a:off x="481005" y="254219"/>
            <a:ext cx="12042790" cy="1107996"/>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3600" dirty="0">
                <a:solidFill>
                  <a:srgbClr val="FDFAFF"/>
                </a:solidFill>
                <a:latin typeface="Arial Rounded MT Bold" panose="020F0704030504030204" pitchFamily="34" charset="77"/>
              </a:rPr>
              <a:t>Características relacionadas con el embarazo que pueden contribuir a la vía aérea difícil</a:t>
            </a:r>
            <a:endParaRPr sz="3200" dirty="0">
              <a:solidFill>
                <a:srgbClr val="FDFAFF"/>
              </a:solidFill>
              <a:uFill>
                <a:solidFill/>
              </a:uFill>
              <a:latin typeface="Arial Rounded MT Bold" panose="020F0704030504030204" pitchFamily="34" charset="77"/>
            </a:endParaRPr>
          </a:p>
        </p:txBody>
      </p:sp>
      <p:sp>
        <p:nvSpPr>
          <p:cNvPr id="19" name="TextBox 18">
            <a:extLst>
              <a:ext uri="{FF2B5EF4-FFF2-40B4-BE49-F238E27FC236}">
                <a16:creationId xmlns:a16="http://schemas.microsoft.com/office/drawing/2014/main" id="{64C386A1-F7A9-F245-A519-D42B8DB4DF8F}"/>
              </a:ext>
            </a:extLst>
          </p:cNvPr>
          <p:cNvSpPr txBox="1"/>
          <p:nvPr/>
        </p:nvSpPr>
        <p:spPr>
          <a:xfrm>
            <a:off x="4548602" y="1441693"/>
            <a:ext cx="3553408" cy="723014"/>
          </a:xfrm>
          <a:prstGeom prst="rect">
            <a:avLst/>
          </a:prstGeom>
          <a:solidFill>
            <a:schemeClr val="bg2">
              <a:lumMod val="20000"/>
              <a:lumOff val="80000"/>
            </a:schemeClr>
          </a:solidFill>
          <a:ln w="762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40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40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P</a:t>
            </a:r>
            <a:r>
              <a:rPr kumimoji="0" lang="en-US" sz="40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endParaRPr kumimoji="0" lang="en-US" sz="4000" b="0" i="1" u="none" strike="noStrike" cap="none" spc="0" normalizeH="0" baseline="0" dirty="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endParaRPr>
          </a:p>
        </p:txBody>
      </p:sp>
      <p:sp>
        <p:nvSpPr>
          <p:cNvPr id="23" name="Shape 139">
            <a:extLst>
              <a:ext uri="{FF2B5EF4-FFF2-40B4-BE49-F238E27FC236}">
                <a16:creationId xmlns:a16="http://schemas.microsoft.com/office/drawing/2014/main" id="{3B5F6812-65F9-6B44-AD7D-415C77275A2B}"/>
              </a:ext>
            </a:extLst>
          </p:cNvPr>
          <p:cNvSpPr/>
          <p:nvPr/>
        </p:nvSpPr>
        <p:spPr>
          <a:xfrm>
            <a:off x="7565290" y="6413619"/>
            <a:ext cx="3410706" cy="7112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a:solidFill>
                  <a:srgbClr val="000000"/>
                </a:solidFill>
              </a:defRPr>
            </a:lvl1pPr>
          </a:lstStyle>
          <a:p>
            <a:pPr lvl="0">
              <a:defRPr sz="1800" i="0">
                <a:effectLst/>
              </a:defRPr>
            </a:pPr>
            <a:r>
              <a:rPr lang="es-ES" sz="3200" dirty="0"/>
              <a:t>Después</a:t>
            </a:r>
            <a:r>
              <a:rPr lang="en-US" sz="3200" dirty="0"/>
              <a:t> del </a:t>
            </a:r>
            <a:r>
              <a:rPr lang="en-US" sz="3200" dirty="0" err="1"/>
              <a:t>trabajo</a:t>
            </a:r>
            <a:r>
              <a:rPr lang="en-US" sz="3200" dirty="0"/>
              <a:t> del </a:t>
            </a:r>
            <a:r>
              <a:rPr lang="en-US" sz="3200" dirty="0" err="1"/>
              <a:t>parto</a:t>
            </a:r>
            <a:endParaRPr lang="en-US" sz="6000" dirty="0">
              <a:effectLst>
                <a:outerShdw blurRad="25400" dist="12700" dir="5400000" rotWithShape="0">
                  <a:srgbClr val="FFFFFF"/>
                </a:outerShdw>
              </a:effectLst>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p:nvPr/>
        </p:nvSpPr>
        <p:spPr>
          <a:xfrm>
            <a:off x="328147" y="2562289"/>
            <a:ext cx="12537290" cy="330346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algn="l" defTabSz="457200">
              <a:defRPr sz="1800" i="0">
                <a:solidFill>
                  <a:srgbClr val="000000"/>
                </a:solidFill>
                <a:effectLst/>
              </a:defRPr>
            </a:pPr>
            <a:r>
              <a:rPr lang="es-ES" sz="2600" b="1" dirty="0">
                <a:solidFill>
                  <a:srgbClr val="F42E9D"/>
                </a:solidFill>
                <a:latin typeface="Helvetica" pitchFamily="2" charset="0"/>
              </a:rPr>
              <a:t>Los trastornos HTA del embarazo (</a:t>
            </a:r>
            <a:r>
              <a:rPr lang="es-ES" sz="2600" b="1" dirty="0" err="1">
                <a:solidFill>
                  <a:srgbClr val="F42E9D"/>
                </a:solidFill>
                <a:latin typeface="Helvetica" pitchFamily="2" charset="0"/>
              </a:rPr>
              <a:t>preE</a:t>
            </a:r>
            <a:r>
              <a:rPr lang="es-ES" sz="2600" b="1" dirty="0">
                <a:solidFill>
                  <a:srgbClr val="F42E9D"/>
                </a:solidFill>
                <a:latin typeface="Helvetica" pitchFamily="2" charset="0"/>
              </a:rPr>
              <a:t>, HELLP</a:t>
            </a:r>
            <a:r>
              <a:rPr sz="2600" b="1" dirty="0">
                <a:solidFill>
                  <a:srgbClr val="F42E9D"/>
                </a:solidFill>
                <a:uFill>
                  <a:solidFill/>
                </a:uFill>
                <a:latin typeface="Helvetica" pitchFamily="2" charset="0"/>
                <a:ea typeface="Helvetica"/>
                <a:cs typeface="Helvetica"/>
                <a:sym typeface="Helvetica"/>
              </a:rPr>
              <a:t>) </a:t>
            </a:r>
            <a:r>
              <a:rPr lang="es-ES" sz="2600" dirty="0">
                <a:latin typeface="Helvetica" pitchFamily="2" charset="0"/>
              </a:rPr>
              <a:t>exacerban la inflamación de las vías respiratorias por:</a:t>
            </a:r>
            <a:endParaRPr sz="2600" dirty="0">
              <a:uFill>
                <a:solidFill/>
              </a:uFill>
              <a:latin typeface="Helvetica" pitchFamily="2" charset="0"/>
              <a:ea typeface="Helvetica"/>
              <a:cs typeface="Helvetica"/>
              <a:sym typeface="Helvetica"/>
            </a:endParaRPr>
          </a:p>
          <a:p>
            <a:pPr marL="700919" lvl="1" indent="-218319" algn="l" defTabSz="457200">
              <a:buSzPct val="100000"/>
              <a:buChar char="•"/>
              <a:defRPr sz="1800" i="0">
                <a:solidFill>
                  <a:srgbClr val="000000"/>
                </a:solidFill>
                <a:effectLst/>
              </a:defRPr>
            </a:pPr>
            <a:r>
              <a:rPr lang="es-ES" sz="2600" dirty="0">
                <a:latin typeface="Helvetica" pitchFamily="2" charset="0"/>
              </a:rPr>
              <a:t>Tercer espacio y daño endotelial</a:t>
            </a:r>
          </a:p>
          <a:p>
            <a:pPr marL="700919" lvl="1" indent="-218319" algn="l" defTabSz="457200">
              <a:buSzPct val="100000"/>
              <a:buChar char="•"/>
              <a:defRPr sz="1800" i="0">
                <a:solidFill>
                  <a:srgbClr val="000000"/>
                </a:solidFill>
                <a:effectLst/>
              </a:defRPr>
            </a:pPr>
            <a:r>
              <a:rPr lang="es-ES" sz="2600" dirty="0">
                <a:latin typeface="Helvetica" pitchFamily="2" charset="0"/>
              </a:rPr>
              <a:t>Perturba las fuerzas normales de </a:t>
            </a:r>
            <a:r>
              <a:rPr lang="es-ES" sz="2600" dirty="0" err="1">
                <a:latin typeface="Helvetica" pitchFamily="2" charset="0"/>
              </a:rPr>
              <a:t>Starling</a:t>
            </a:r>
            <a:r>
              <a:rPr lang="es-ES" sz="2600" dirty="0">
                <a:latin typeface="Helvetica" pitchFamily="2" charset="0"/>
              </a:rPr>
              <a:t> que gobiernan el movimiento de fluidos a través de las membranas vasculares y de tejido intersticial</a:t>
            </a:r>
            <a:r>
              <a:rPr sz="2600" dirty="0">
                <a:uFill>
                  <a:solidFill/>
                </a:uFill>
                <a:latin typeface="Helvetica" pitchFamily="2" charset="0"/>
                <a:ea typeface="Helvetica"/>
                <a:cs typeface="Helvetica"/>
                <a:sym typeface="Helvetica"/>
              </a:rPr>
              <a:t>.</a:t>
            </a:r>
          </a:p>
          <a:p>
            <a:pPr marL="1183519" lvl="2" indent="-218319" algn="l" defTabSz="457200">
              <a:buSzPct val="100000"/>
              <a:buChar char="•"/>
              <a:defRPr sz="1800" i="0">
                <a:solidFill>
                  <a:srgbClr val="000000"/>
                </a:solidFill>
                <a:effectLst/>
              </a:defRPr>
            </a:pPr>
            <a:r>
              <a:rPr lang="es-ES" sz="2600" dirty="0">
                <a:latin typeface="Helvetica" pitchFamily="2" charset="0"/>
              </a:rPr>
              <a:t>La hinchazón normal de las vías respiratorias del embarazo por: el aumento del volumen, el agua corporal total y la disminución de las proteínas séricas se empeora aún más con la </a:t>
            </a:r>
            <a:r>
              <a:rPr lang="es-ES" sz="2600" dirty="0" err="1">
                <a:latin typeface="Helvetica" pitchFamily="2" charset="0"/>
              </a:rPr>
              <a:t>PreE</a:t>
            </a:r>
            <a:r>
              <a:rPr lang="es-ES" sz="2600" dirty="0">
                <a:latin typeface="Helvetica" pitchFamily="2" charset="0"/>
              </a:rPr>
              <a:t>.</a:t>
            </a:r>
            <a:endParaRPr sz="2600" dirty="0">
              <a:uFill>
                <a:solidFill/>
              </a:uFill>
              <a:latin typeface="Helvetica" pitchFamily="2" charset="0"/>
              <a:ea typeface="Helvetica"/>
              <a:cs typeface="Helvetica"/>
              <a:sym typeface="Helvetica"/>
            </a:endParaRPr>
          </a:p>
        </p:txBody>
      </p:sp>
      <p:sp>
        <p:nvSpPr>
          <p:cNvPr id="158" name="Shape 158"/>
          <p:cNvSpPr/>
          <p:nvPr/>
        </p:nvSpPr>
        <p:spPr>
          <a:xfrm>
            <a:off x="10123973" y="9195952"/>
            <a:ext cx="2528998" cy="406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000">
                <a:solidFill>
                  <a:srgbClr val="000000"/>
                </a:solidFill>
              </a:defRPr>
            </a:lvl1pPr>
          </a:lstStyle>
          <a:p>
            <a:pPr lvl="0">
              <a:defRPr sz="1800" i="0">
                <a:effectLst/>
              </a:defRPr>
            </a:pPr>
            <a:r>
              <a:rPr sz="1000" i="1" dirty="0">
                <a:effectLst>
                  <a:outerShdw blurRad="25400" dist="12700" dir="5400000" rotWithShape="0">
                    <a:srgbClr val="FFFFFF"/>
                  </a:outerShdw>
                </a:effectLst>
              </a:rPr>
              <a:t>https://</a:t>
            </a:r>
            <a:r>
              <a:rPr sz="1000" i="1" dirty="0" err="1">
                <a:effectLst>
                  <a:outerShdw blurRad="25400" dist="12700" dir="5400000" rotWithShape="0">
                    <a:srgbClr val="FFFFFF"/>
                  </a:outerShdw>
                </a:effectLst>
              </a:rPr>
              <a:t>www.babycentre.co.uk</a:t>
            </a:r>
            <a:r>
              <a:rPr sz="1000" i="1" dirty="0">
                <a:effectLst>
                  <a:outerShdw blurRad="25400" dist="12700" dir="5400000" rotWithShape="0">
                    <a:srgbClr val="FFFFFF"/>
                  </a:outerShdw>
                </a:effectLst>
              </a:rPr>
              <a:t>/l25016201/swelling-oedema-remedies-photos</a:t>
            </a:r>
          </a:p>
        </p:txBody>
      </p:sp>
      <p:grpSp>
        <p:nvGrpSpPr>
          <p:cNvPr id="161" name="Group 161"/>
          <p:cNvGrpSpPr/>
          <p:nvPr/>
        </p:nvGrpSpPr>
        <p:grpSpPr>
          <a:xfrm>
            <a:off x="9162795" y="6474888"/>
            <a:ext cx="3362814" cy="2780626"/>
            <a:chOff x="-127000" y="-88900"/>
            <a:chExt cx="3362812" cy="2780624"/>
          </a:xfrm>
        </p:grpSpPr>
        <p:pic>
          <p:nvPicPr>
            <p:cNvPr id="160" name="Screen Shot 2023-08-17 at 10.47.36 AM.png"/>
            <p:cNvPicPr/>
            <p:nvPr/>
          </p:nvPicPr>
          <p:blipFill>
            <a:blip r:embed="rId2"/>
            <a:stretch>
              <a:fillRect/>
            </a:stretch>
          </p:blipFill>
          <p:spPr>
            <a:xfrm>
              <a:off x="0" y="0"/>
              <a:ext cx="3108813" cy="2450425"/>
            </a:xfrm>
            <a:prstGeom prst="rect">
              <a:avLst/>
            </a:prstGeom>
            <a:ln>
              <a:noFill/>
            </a:ln>
            <a:effectLst/>
          </p:spPr>
        </p:pic>
        <p:pic>
          <p:nvPicPr>
            <p:cNvPr id="159" name="Picture 158"/>
            <p:cNvPicPr/>
            <p:nvPr/>
          </p:nvPicPr>
          <p:blipFill>
            <a:blip r:embed="rId3"/>
            <a:stretch>
              <a:fillRect/>
            </a:stretch>
          </p:blipFill>
          <p:spPr>
            <a:xfrm>
              <a:off x="-127000" y="-88900"/>
              <a:ext cx="3362813" cy="2780625"/>
            </a:xfrm>
            <a:prstGeom prst="rect">
              <a:avLst/>
            </a:prstGeom>
            <a:effectLst/>
          </p:spPr>
        </p:pic>
      </p:grpSp>
      <p:sp>
        <p:nvSpPr>
          <p:cNvPr id="162" name="Shape 162"/>
          <p:cNvSpPr/>
          <p:nvPr/>
        </p:nvSpPr>
        <p:spPr>
          <a:xfrm>
            <a:off x="91739" y="9521394"/>
            <a:ext cx="2681860" cy="254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000">
                <a:solidFill>
                  <a:srgbClr val="000000"/>
                </a:solidFill>
              </a:defRPr>
            </a:lvl1pPr>
          </a:lstStyle>
          <a:p>
            <a:pPr lvl="0">
              <a:defRPr sz="1800" i="0">
                <a:effectLst/>
              </a:defRPr>
            </a:pPr>
            <a:r>
              <a:rPr sz="1000" i="1" dirty="0">
                <a:effectLst>
                  <a:outerShdw blurRad="25400" dist="12700" dir="5400000" rotWithShape="0">
                    <a:srgbClr val="FFFFFF"/>
                  </a:outerShdw>
                </a:effectLst>
              </a:rPr>
              <a:t>https://</a:t>
            </a:r>
            <a:r>
              <a:rPr sz="1000" i="1" dirty="0" err="1">
                <a:effectLst>
                  <a:outerShdw blurRad="25400" dist="12700" dir="5400000" rotWithShape="0">
                    <a:srgbClr val="FFFFFF"/>
                  </a:outerShdw>
                </a:effectLst>
              </a:rPr>
              <a:t>www.pinterest.com</a:t>
            </a:r>
            <a:r>
              <a:rPr sz="1000" i="1" dirty="0">
                <a:effectLst>
                  <a:outerShdw blurRad="25400" dist="12700" dir="5400000" rotWithShape="0">
                    <a:srgbClr val="FFFFFF"/>
                  </a:outerShdw>
                </a:effectLst>
              </a:rPr>
              <a:t>/pin/355080751846412903/</a:t>
            </a:r>
          </a:p>
        </p:txBody>
      </p:sp>
      <p:grpSp>
        <p:nvGrpSpPr>
          <p:cNvPr id="165" name="Group 165"/>
          <p:cNvGrpSpPr/>
          <p:nvPr/>
        </p:nvGrpSpPr>
        <p:grpSpPr>
          <a:xfrm>
            <a:off x="201147" y="6603274"/>
            <a:ext cx="4856684" cy="2620839"/>
            <a:chOff x="-127000" y="-88900"/>
            <a:chExt cx="4856683" cy="2620838"/>
          </a:xfrm>
        </p:grpSpPr>
        <p:pic>
          <p:nvPicPr>
            <p:cNvPr id="164" name="Screen Shot 2023-08-17 at 10.54.13 AM.png"/>
            <p:cNvPicPr/>
            <p:nvPr/>
          </p:nvPicPr>
          <p:blipFill>
            <a:blip r:embed="rId4"/>
            <a:stretch>
              <a:fillRect/>
            </a:stretch>
          </p:blipFill>
          <p:spPr>
            <a:xfrm>
              <a:off x="0" y="0"/>
              <a:ext cx="4602684" cy="2290639"/>
            </a:xfrm>
            <a:prstGeom prst="rect">
              <a:avLst/>
            </a:prstGeom>
            <a:ln>
              <a:noFill/>
            </a:ln>
            <a:effectLst/>
          </p:spPr>
        </p:pic>
        <p:pic>
          <p:nvPicPr>
            <p:cNvPr id="163" name="Picture 162"/>
            <p:cNvPicPr/>
            <p:nvPr/>
          </p:nvPicPr>
          <p:blipFill>
            <a:blip r:embed="rId5"/>
            <a:stretch>
              <a:fillRect/>
            </a:stretch>
          </p:blipFill>
          <p:spPr>
            <a:xfrm>
              <a:off x="-127000" y="-88900"/>
              <a:ext cx="4856684" cy="2620839"/>
            </a:xfrm>
            <a:prstGeom prst="rect">
              <a:avLst/>
            </a:prstGeom>
            <a:effectLst/>
          </p:spPr>
        </p:pic>
      </p:grpSp>
      <p:sp>
        <p:nvSpPr>
          <p:cNvPr id="166" name="Shape 166"/>
          <p:cNvSpPr/>
          <p:nvPr/>
        </p:nvSpPr>
        <p:spPr>
          <a:xfrm>
            <a:off x="3093784" y="9139732"/>
            <a:ext cx="7203995" cy="656590"/>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900"/>
            </a:lvl1pPr>
          </a:lstStyle>
          <a:p>
            <a:pPr lvl="0">
              <a:defRPr sz="1800" i="0">
                <a:solidFill>
                  <a:srgbClr val="000000"/>
                </a:solidFill>
                <a:effectLst/>
              </a:defRPr>
            </a:pPr>
            <a:r>
              <a:rPr sz="900" i="1" dirty="0">
                <a:solidFill>
                  <a:srgbClr val="000000">
                    <a:alpha val="80000"/>
                  </a:srgbClr>
                </a:solidFill>
                <a:effectLst>
                  <a:outerShdw blurRad="25400" dist="12700" dir="5400000" rotWithShape="0">
                    <a:srgbClr val="FFFFFF"/>
                  </a:outerShdw>
                </a:effectLst>
              </a:rPr>
              <a:t>https://</a:t>
            </a:r>
            <a:r>
              <a:rPr sz="900" i="1" dirty="0" err="1">
                <a:solidFill>
                  <a:srgbClr val="000000">
                    <a:alpha val="80000"/>
                  </a:srgbClr>
                </a:solidFill>
                <a:effectLst>
                  <a:outerShdw blurRad="25400" dist="12700" dir="5400000" rotWithShape="0">
                    <a:srgbClr val="FFFFFF"/>
                  </a:outerShdw>
                </a:effectLst>
              </a:rPr>
              <a:t>www.google.com</a:t>
            </a:r>
            <a:r>
              <a:rPr sz="900" i="1" dirty="0">
                <a:solidFill>
                  <a:srgbClr val="000000">
                    <a:alpha val="80000"/>
                  </a:srgbClr>
                </a:solidFill>
                <a:effectLst>
                  <a:outerShdw blurRad="25400" dist="12700" dir="5400000" rotWithShape="0">
                    <a:srgbClr val="FFFFFF"/>
                  </a:outerShdw>
                </a:effectLst>
              </a:rPr>
              <a:t>/</a:t>
            </a:r>
            <a:r>
              <a:rPr sz="900" i="1" dirty="0" err="1">
                <a:solidFill>
                  <a:srgbClr val="000000">
                    <a:alpha val="80000"/>
                  </a:srgbClr>
                </a:solidFill>
                <a:effectLst>
                  <a:outerShdw blurRad="25400" dist="12700" dir="5400000" rotWithShape="0">
                    <a:srgbClr val="FFFFFF"/>
                  </a:outerShdw>
                </a:effectLst>
              </a:rPr>
              <a:t>imgres?imgurl</a:t>
            </a:r>
            <a:r>
              <a:rPr sz="900" i="1" dirty="0">
                <a:solidFill>
                  <a:srgbClr val="000000">
                    <a:alpha val="80000"/>
                  </a:srgbClr>
                </a:solidFill>
                <a:effectLst>
                  <a:outerShdw blurRad="25400" dist="12700" dir="5400000" rotWithShape="0">
                    <a:srgbClr val="FFFFFF"/>
                  </a:outerShdw>
                </a:effectLst>
              </a:rPr>
              <a:t>=http%3A%2F%2Fi.imgur.com%2FPoB6HYM.jpg&amp;tbnid=51EfMtHSZQJNsM&amp;vet=12ahUKEwjvgJmH-eOAAxUcAVkFHdntD8gQMyhSegUIARDfAQ..i&amp;imgrefurl=https%3A%2F%2Fwww.reddit.com%2Fr%2FBabyBumps%2Fcomments%2F321d4v%2Fanybody_elses_feet_turn_into_cabbage_patch_doll%2F&amp;docid=wAZgyYp2I_YITM&amp;w=1024&amp;h=1024&amp;q=facial%20swelling%20in%20preeclampsia&amp;ved=2ahUKEwjvgJmH-eOAAxUcAVkFHdntD8gQMyhSegUIARDfAQ</a:t>
            </a:r>
          </a:p>
        </p:txBody>
      </p:sp>
      <p:grpSp>
        <p:nvGrpSpPr>
          <p:cNvPr id="169" name="Group 169"/>
          <p:cNvGrpSpPr/>
          <p:nvPr/>
        </p:nvGrpSpPr>
        <p:grpSpPr>
          <a:xfrm>
            <a:off x="5165123" y="5796659"/>
            <a:ext cx="3822875" cy="3700154"/>
            <a:chOff x="-127000" y="-88900"/>
            <a:chExt cx="3822873" cy="3700152"/>
          </a:xfrm>
        </p:grpSpPr>
        <p:pic>
          <p:nvPicPr>
            <p:cNvPr id="168" name="Screen Shot 2023-08-17 at 10.56.01 AM.png"/>
            <p:cNvPicPr/>
            <p:nvPr/>
          </p:nvPicPr>
          <p:blipFill>
            <a:blip r:embed="rId6"/>
            <a:stretch>
              <a:fillRect/>
            </a:stretch>
          </p:blipFill>
          <p:spPr>
            <a:xfrm>
              <a:off x="0" y="0"/>
              <a:ext cx="3568874" cy="3369953"/>
            </a:xfrm>
            <a:prstGeom prst="rect">
              <a:avLst/>
            </a:prstGeom>
            <a:ln>
              <a:noFill/>
            </a:ln>
            <a:effectLst/>
          </p:spPr>
        </p:pic>
        <p:pic>
          <p:nvPicPr>
            <p:cNvPr id="167" name="Picture 166"/>
            <p:cNvPicPr/>
            <p:nvPr/>
          </p:nvPicPr>
          <p:blipFill>
            <a:blip r:embed="rId7"/>
            <a:stretch>
              <a:fillRect/>
            </a:stretch>
          </p:blipFill>
          <p:spPr>
            <a:xfrm>
              <a:off x="-127000" y="-88900"/>
              <a:ext cx="3822874" cy="3700153"/>
            </a:xfrm>
            <a:prstGeom prst="rect">
              <a:avLst/>
            </a:prstGeom>
            <a:effectLst/>
          </p:spPr>
        </p:pic>
      </p:grpSp>
      <p:sp>
        <p:nvSpPr>
          <p:cNvPr id="22" name="Shape 121">
            <a:extLst>
              <a:ext uri="{FF2B5EF4-FFF2-40B4-BE49-F238E27FC236}">
                <a16:creationId xmlns:a16="http://schemas.microsoft.com/office/drawing/2014/main" id="{9A1DE223-0227-EF40-AFA1-A83E54442085}"/>
              </a:ext>
            </a:extLst>
          </p:cNvPr>
          <p:cNvSpPr/>
          <p:nvPr/>
        </p:nvSpPr>
        <p:spPr>
          <a:xfrm>
            <a:off x="1746014" y="1119910"/>
            <a:ext cx="11473712" cy="533479"/>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8" algn="l" defTabSz="457200" rtl="0">
              <a:defRPr sz="1800" i="0">
                <a:solidFill>
                  <a:srgbClr val="000000"/>
                </a:solidFill>
                <a:effectLst/>
              </a:defRPr>
            </a:pPr>
            <a:r>
              <a:rPr kumimoji="0" lang="en-US" sz="28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P</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r>
              <a:rPr sz="2800" b="1" dirty="0">
                <a:solidFill>
                  <a:srgbClr val="F32F9C"/>
                </a:solidFill>
                <a:uFill>
                  <a:solidFill/>
                </a:uFill>
                <a:latin typeface="Helvetica"/>
                <a:ea typeface="Helvetica"/>
                <a:cs typeface="Helvetica"/>
                <a:sym typeface="Helvetica"/>
              </a:rPr>
              <a:t>, </a:t>
            </a:r>
            <a:r>
              <a:rPr lang="en-US" sz="2800" b="1" i="0" dirty="0" err="1">
                <a:solidFill>
                  <a:srgbClr val="000000">
                    <a:alpha val="80000"/>
                  </a:srgbClr>
                </a:solidFill>
                <a:latin typeface="Helvetica" pitchFamily="2" charset="0"/>
              </a:rPr>
              <a:t>P</a:t>
            </a:r>
            <a:r>
              <a:rPr lang="en-US" sz="2800" b="1" i="0" dirty="0" err="1">
                <a:solidFill>
                  <a:srgbClr val="F42E9D">
                    <a:alpha val="80000"/>
                  </a:srgbClr>
                </a:solidFill>
                <a:latin typeface="Helvetica" pitchFamily="2" charset="0"/>
              </a:rPr>
              <a:t>resi</a:t>
            </a:r>
            <a:r>
              <a:rPr lang="es-ES" sz="2800" b="1" i="0" dirty="0" err="1">
                <a:solidFill>
                  <a:srgbClr val="F42E9D">
                    <a:alpha val="80000"/>
                  </a:srgbClr>
                </a:solidFill>
                <a:latin typeface="Helvetica" pitchFamily="2" charset="0"/>
              </a:rPr>
              <a:t>ó</a:t>
            </a:r>
            <a:r>
              <a:rPr lang="en-US" sz="2800" b="1" i="0" dirty="0">
                <a:solidFill>
                  <a:srgbClr val="F42E9D">
                    <a:alpha val="80000"/>
                  </a:srgbClr>
                </a:solidFill>
                <a:latin typeface="Helvetica" pitchFamily="2" charset="0"/>
              </a:rPr>
              <a:t>n, </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etas</a:t>
            </a:r>
            <a:r>
              <a:rPr sz="2800" b="1" dirty="0">
                <a:solidFill>
                  <a:srgbClr val="F32F9C"/>
                </a:solidFill>
                <a:uFill>
                  <a:solidFill/>
                </a:uFill>
                <a:latin typeface="Helvetica"/>
                <a:ea typeface="Helvetica"/>
                <a:cs typeface="Helvetica"/>
                <a:sym typeface="Helvetica"/>
              </a:rPr>
              <a:t>,</a:t>
            </a:r>
            <a:r>
              <a:rPr sz="2800" b="1" dirty="0">
                <a:solidFill>
                  <a:srgbClr val="F42E9D"/>
                </a:solidFill>
                <a:uFill>
                  <a:solidFill/>
                </a:uFill>
                <a:latin typeface="Helvetica"/>
                <a:ea typeface="Helvetica"/>
                <a:cs typeface="Helvetica"/>
                <a:sym typeface="Helvetica"/>
              </a:rPr>
              <a:t> &amp; </a:t>
            </a:r>
            <a:r>
              <a:rPr lang="en-US" sz="2800" b="1" i="0" dirty="0" err="1">
                <a:solidFill>
                  <a:srgbClr val="000000">
                    <a:alpha val="80000"/>
                  </a:srgbClr>
                </a:solidFill>
                <a:latin typeface="Helvetica" pitchFamily="2" charset="0"/>
              </a:rPr>
              <a:t>T</a:t>
            </a:r>
            <a:r>
              <a:rPr lang="en-US" sz="2800" b="1" i="0" dirty="0" err="1">
                <a:solidFill>
                  <a:srgbClr val="F42E9D">
                    <a:alpha val="80000"/>
                  </a:srgbClr>
                </a:solidFill>
                <a:latin typeface="Helvetica" pitchFamily="2" charset="0"/>
              </a:rPr>
              <a:t>renzas</a:t>
            </a:r>
            <a:endParaRPr sz="2800" b="1" dirty="0">
              <a:solidFill>
                <a:srgbClr val="F32F9C"/>
              </a:solidFill>
              <a:uFill>
                <a:solidFill/>
              </a:uFill>
              <a:latin typeface="Helvetica"/>
              <a:ea typeface="Helvetica"/>
              <a:cs typeface="Helvetica"/>
              <a:sym typeface="Helvetica"/>
            </a:endParaRPr>
          </a:p>
        </p:txBody>
      </p:sp>
      <p:sp>
        <p:nvSpPr>
          <p:cNvPr id="23" name="TextBox 22">
            <a:extLst>
              <a:ext uri="{FF2B5EF4-FFF2-40B4-BE49-F238E27FC236}">
                <a16:creationId xmlns:a16="http://schemas.microsoft.com/office/drawing/2014/main" id="{CB76A93D-9B01-0D4D-A39F-F519D0F862B5}"/>
              </a:ext>
            </a:extLst>
          </p:cNvPr>
          <p:cNvSpPr txBox="1"/>
          <p:nvPr/>
        </p:nvSpPr>
        <p:spPr>
          <a:xfrm>
            <a:off x="4725696" y="1848399"/>
            <a:ext cx="3553408" cy="656590"/>
          </a:xfrm>
          <a:prstGeom prst="rect">
            <a:avLst/>
          </a:prstGeom>
          <a:solidFill>
            <a:schemeClr val="bg2">
              <a:lumMod val="20000"/>
              <a:lumOff val="80000"/>
            </a:schemeClr>
          </a:solidFill>
          <a:ln w="762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lang="en-US" sz="3600" b="1" i="0" dirty="0" err="1">
                <a:solidFill>
                  <a:srgbClr val="000000">
                    <a:alpha val="80000"/>
                  </a:srgbClr>
                </a:solidFill>
                <a:latin typeface="Helvetica" pitchFamily="2" charset="0"/>
              </a:rPr>
              <a:t>P</a:t>
            </a:r>
            <a:r>
              <a:rPr lang="en-US" sz="3600" b="1" i="0" dirty="0" err="1">
                <a:solidFill>
                  <a:srgbClr val="F42E9D">
                    <a:alpha val="80000"/>
                  </a:srgbClr>
                </a:solidFill>
                <a:latin typeface="Helvetica" pitchFamily="2" charset="0"/>
              </a:rPr>
              <a:t>resi</a:t>
            </a:r>
            <a:r>
              <a:rPr lang="es-ES" sz="3600" b="1" i="0" dirty="0" err="1">
                <a:solidFill>
                  <a:srgbClr val="F42E9D">
                    <a:alpha val="80000"/>
                  </a:srgbClr>
                </a:solidFill>
                <a:latin typeface="Helvetica" pitchFamily="2" charset="0"/>
              </a:rPr>
              <a:t>ó</a:t>
            </a:r>
            <a:r>
              <a:rPr lang="en-US" sz="3600" b="1" i="0" dirty="0">
                <a:solidFill>
                  <a:srgbClr val="F42E9D">
                    <a:alpha val="80000"/>
                  </a:srgbClr>
                </a:solidFill>
                <a:latin typeface="Helvetica" pitchFamily="2" charset="0"/>
              </a:rPr>
              <a:t>n</a:t>
            </a:r>
            <a:endParaRPr kumimoji="0" lang="en-US" sz="3600" b="0" i="1" u="none" strike="noStrike" cap="none" spc="0" normalizeH="0" baseline="0" dirty="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endParaRPr>
          </a:p>
        </p:txBody>
      </p:sp>
      <p:sp>
        <p:nvSpPr>
          <p:cNvPr id="24" name="Shape 65">
            <a:extLst>
              <a:ext uri="{FF2B5EF4-FFF2-40B4-BE49-F238E27FC236}">
                <a16:creationId xmlns:a16="http://schemas.microsoft.com/office/drawing/2014/main" id="{0B51212D-D9DA-AC45-BFDD-55890E14C687}"/>
              </a:ext>
            </a:extLst>
          </p:cNvPr>
          <p:cNvSpPr/>
          <p:nvPr/>
        </p:nvSpPr>
        <p:spPr>
          <a:xfrm>
            <a:off x="1" y="135025"/>
            <a:ext cx="13004799" cy="984885"/>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3200" dirty="0">
                <a:solidFill>
                  <a:srgbClr val="FDFAFF"/>
                </a:solidFill>
                <a:latin typeface="Arial Rounded MT Bold" panose="020F0704030504030204" pitchFamily="34" charset="77"/>
              </a:rPr>
              <a:t>Características relacionadas con el embarazo que pueden contribuir a la vía aérea difícil</a:t>
            </a:r>
            <a:endParaRPr sz="3200" dirty="0">
              <a:solidFill>
                <a:srgbClr val="FDFAFF"/>
              </a:solidFill>
              <a:uFill>
                <a:solidFill/>
              </a:uFill>
              <a:latin typeface="Arial Rounded MT Bold" panose="020F0704030504030204" pitchFamily="34" charset="77"/>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p:nvPr/>
        </p:nvSpPr>
        <p:spPr>
          <a:xfrm>
            <a:off x="59603" y="2435704"/>
            <a:ext cx="9524103" cy="651973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0" defTabSz="457200">
              <a:defRPr sz="1800" i="0">
                <a:solidFill>
                  <a:srgbClr val="000000"/>
                </a:solidFill>
                <a:effectLst/>
              </a:defRPr>
            </a:pPr>
            <a:r>
              <a:rPr sz="2700" dirty="0">
                <a:uFill>
                  <a:solidFill/>
                </a:uFill>
                <a:latin typeface="Helvetica"/>
                <a:ea typeface="Helvetica"/>
                <a:cs typeface="Helvetica"/>
                <a:sym typeface="Helvetica"/>
              </a:rPr>
              <a:t>      </a:t>
            </a:r>
            <a:endParaRPr sz="2700" b="1" dirty="0">
              <a:solidFill>
                <a:srgbClr val="F32F9C"/>
              </a:solidFill>
              <a:uFill>
                <a:solidFill/>
              </a:uFill>
              <a:latin typeface="Helvetica"/>
              <a:ea typeface="Helvetica"/>
              <a:cs typeface="Helvetica"/>
              <a:sym typeface="Helvetica"/>
            </a:endParaRPr>
          </a:p>
          <a:p>
            <a:pPr marL="275771" lvl="0" indent="-275771" algn="l" defTabSz="457200">
              <a:buSzPct val="100000"/>
              <a:buChar char="•"/>
              <a:defRPr sz="1800" i="0">
                <a:solidFill>
                  <a:srgbClr val="000000"/>
                </a:solidFill>
                <a:effectLst/>
              </a:defRPr>
            </a:pPr>
            <a:r>
              <a:rPr lang="es-ES" sz="2800" dirty="0">
                <a:latin typeface="Helvetica" pitchFamily="2" charset="0"/>
              </a:rPr>
              <a:t>La congestión mamaria normal en el embarazo a término puede afectar la capacidad para realizar la laringoscopia.</a:t>
            </a:r>
            <a:r>
              <a:rPr sz="2700" dirty="0">
                <a:uFill>
                  <a:solidFill/>
                </a:uFill>
                <a:latin typeface="Helvetica" pitchFamily="2" charset="0"/>
                <a:ea typeface="Helvetica"/>
                <a:cs typeface="Helvetica"/>
                <a:sym typeface="Helvetica"/>
              </a:rPr>
              <a:t>.</a:t>
            </a:r>
          </a:p>
          <a:p>
            <a:pPr lvl="0" algn="l" defTabSz="457200">
              <a:defRPr sz="1800" i="0">
                <a:solidFill>
                  <a:srgbClr val="000000"/>
                </a:solidFill>
                <a:effectLst/>
              </a:defRPr>
            </a:pPr>
            <a:endParaRPr sz="2700" dirty="0">
              <a:uFill>
                <a:solidFill/>
              </a:uFill>
              <a:latin typeface="Helvetica" pitchFamily="2" charset="0"/>
              <a:ea typeface="Helvetica"/>
              <a:cs typeface="Helvetica"/>
              <a:sym typeface="Helvetica"/>
            </a:endParaRPr>
          </a:p>
          <a:p>
            <a:pPr marL="275771" lvl="0" indent="-275771" algn="l" defTabSz="457200">
              <a:buSzPct val="100000"/>
              <a:buChar char="•"/>
              <a:defRPr sz="1800" i="0">
                <a:solidFill>
                  <a:srgbClr val="000000"/>
                </a:solidFill>
                <a:effectLst/>
              </a:defRPr>
            </a:pPr>
            <a:r>
              <a:rPr lang="es-ES" sz="2800" dirty="0">
                <a:latin typeface="Helvetica" pitchFamily="2" charset="0"/>
              </a:rPr>
              <a:t>Especialmente para las mujeres con senos muy grandes, se beneficiarían de una rampa para reposicionar el tejido mamario hacia abajo y lejos del cuello</a:t>
            </a:r>
            <a:r>
              <a:rPr sz="2700" dirty="0">
                <a:uFill>
                  <a:solidFill/>
                </a:uFill>
                <a:latin typeface="Helvetica" pitchFamily="2" charset="0"/>
                <a:ea typeface="Helvetica"/>
                <a:cs typeface="Helvetica"/>
                <a:sym typeface="Helvetica"/>
              </a:rPr>
              <a:t>.</a:t>
            </a:r>
          </a:p>
          <a:p>
            <a:pPr lvl="0" algn="l" defTabSz="457200">
              <a:defRPr sz="1800" i="0">
                <a:solidFill>
                  <a:srgbClr val="000000"/>
                </a:solidFill>
                <a:effectLst/>
              </a:defRPr>
            </a:pPr>
            <a:endParaRPr sz="2700" dirty="0">
              <a:uFill>
                <a:solidFill/>
              </a:uFill>
              <a:latin typeface="Helvetica" pitchFamily="2" charset="0"/>
              <a:ea typeface="Helvetica"/>
              <a:cs typeface="Helvetica"/>
              <a:sym typeface="Helvetica"/>
            </a:endParaRPr>
          </a:p>
          <a:p>
            <a:pPr marL="275771" lvl="0" indent="-275771" algn="l" defTabSz="457200">
              <a:buSzPct val="100000"/>
              <a:buChar char="•"/>
              <a:defRPr sz="1800" i="0">
                <a:solidFill>
                  <a:srgbClr val="000000"/>
                </a:solidFill>
                <a:effectLst/>
              </a:defRPr>
            </a:pPr>
            <a:r>
              <a:rPr lang="es-ES" sz="2800" dirty="0">
                <a:latin typeface="Helvetica" pitchFamily="2" charset="0"/>
              </a:rPr>
              <a:t>Aunque el mango del </a:t>
            </a:r>
            <a:r>
              <a:rPr lang="es-ES" sz="2800" dirty="0" err="1">
                <a:latin typeface="Helvetica" pitchFamily="2" charset="0"/>
              </a:rPr>
              <a:t>glidescopio</a:t>
            </a:r>
            <a:r>
              <a:rPr lang="es-ES" sz="2800" dirty="0">
                <a:latin typeface="Helvetica" pitchFamily="2" charset="0"/>
              </a:rPr>
              <a:t> se puede girar lateralmente para insertarlo en la boca, el uso de una  </a:t>
            </a:r>
            <a:r>
              <a:rPr lang="es-ES" sz="2800" dirty="0" err="1">
                <a:latin typeface="Helvetica" pitchFamily="2" charset="0"/>
              </a:rPr>
              <a:t>mac</a:t>
            </a:r>
            <a:r>
              <a:rPr lang="es-ES" sz="2800" dirty="0">
                <a:latin typeface="Helvetica" pitchFamily="2" charset="0"/>
              </a:rPr>
              <a:t>/</a:t>
            </a:r>
            <a:r>
              <a:rPr lang="es-ES" sz="2800" dirty="0" err="1">
                <a:latin typeface="Helvetica" pitchFamily="2" charset="0"/>
              </a:rPr>
              <a:t>miller</a:t>
            </a:r>
            <a:r>
              <a:rPr lang="es-ES" sz="2800" dirty="0">
                <a:latin typeface="Helvetica" pitchFamily="2" charset="0"/>
              </a:rPr>
              <a:t> requiere un espacio abierto alrededor del cuello y la mandíbula para que el mango se inserte correctamente para obtener una vista.</a:t>
            </a:r>
            <a:endParaRPr sz="2700" dirty="0">
              <a:uFill>
                <a:solidFill/>
              </a:uFill>
              <a:latin typeface="Helvetica" pitchFamily="2" charset="0"/>
              <a:ea typeface="Helvetica"/>
              <a:cs typeface="Helvetica"/>
              <a:sym typeface="Helvetica"/>
            </a:endParaRPr>
          </a:p>
          <a:p>
            <a:pPr marL="758371" lvl="1" indent="-275771" algn="l" defTabSz="457200">
              <a:buSzPct val="100000"/>
              <a:buChar char="•"/>
              <a:defRPr sz="1800" i="0">
                <a:solidFill>
                  <a:srgbClr val="000000"/>
                </a:solidFill>
                <a:effectLst/>
              </a:defRPr>
            </a:pPr>
            <a:r>
              <a:rPr lang="es-ES" sz="2800" dirty="0">
                <a:latin typeface="Helvetica" pitchFamily="2" charset="0"/>
              </a:rPr>
              <a:t>El mango </a:t>
            </a:r>
            <a:r>
              <a:rPr lang="es-ES" sz="2800" dirty="0" err="1">
                <a:latin typeface="Helvetica" pitchFamily="2" charset="0"/>
              </a:rPr>
              <a:t>Datta</a:t>
            </a:r>
            <a:r>
              <a:rPr lang="es-ES" sz="2800" dirty="0">
                <a:latin typeface="Helvetica" pitchFamily="2" charset="0"/>
              </a:rPr>
              <a:t> más corto fue diseñado por este motivo.</a:t>
            </a:r>
            <a:endParaRPr sz="2700" dirty="0">
              <a:uFill>
                <a:solidFill/>
              </a:uFill>
              <a:latin typeface="Helvetica" pitchFamily="2" charset="0"/>
              <a:ea typeface="Helvetica"/>
              <a:cs typeface="Helvetica"/>
              <a:sym typeface="Helvetica"/>
            </a:endParaRPr>
          </a:p>
        </p:txBody>
      </p:sp>
      <p:sp>
        <p:nvSpPr>
          <p:cNvPr id="176" name="Shape 176"/>
          <p:cNvSpPr/>
          <p:nvPr/>
        </p:nvSpPr>
        <p:spPr>
          <a:xfrm>
            <a:off x="6438900" y="4650333"/>
            <a:ext cx="127000" cy="45293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lgn="l" defTabSz="457200">
              <a:defRPr sz="1800" i="0">
                <a:solidFill>
                  <a:srgbClr val="000000"/>
                </a:solidFill>
                <a:effectLst/>
              </a:defRPr>
            </a:pPr>
            <a:endParaRPr sz="1200">
              <a:solidFill>
                <a:srgbClr val="454545"/>
              </a:solidFill>
              <a:latin typeface="Helvetica Neue"/>
              <a:ea typeface="Helvetica Neue"/>
              <a:cs typeface="Helvetica Neue"/>
              <a:sym typeface="Helvetica Neue"/>
            </a:endParaRPr>
          </a:p>
        </p:txBody>
      </p:sp>
      <p:grpSp>
        <p:nvGrpSpPr>
          <p:cNvPr id="179" name="Group 179"/>
          <p:cNvGrpSpPr/>
          <p:nvPr/>
        </p:nvGrpSpPr>
        <p:grpSpPr>
          <a:xfrm>
            <a:off x="9462926" y="2141381"/>
            <a:ext cx="3494027" cy="4855208"/>
            <a:chOff x="-126999" y="-88899"/>
            <a:chExt cx="3673908" cy="5105166"/>
          </a:xfrm>
        </p:grpSpPr>
        <p:pic>
          <p:nvPicPr>
            <p:cNvPr id="178" name="Screen Shot 2023-08-17 at 7.47.34 AM.png"/>
            <p:cNvPicPr/>
            <p:nvPr/>
          </p:nvPicPr>
          <p:blipFill>
            <a:blip r:embed="rId2"/>
            <a:srcRect/>
            <a:stretch>
              <a:fillRect/>
            </a:stretch>
          </p:blipFill>
          <p:spPr>
            <a:xfrm>
              <a:off x="-1" y="0"/>
              <a:ext cx="3419910" cy="4774967"/>
            </a:xfrm>
            <a:prstGeom prst="rect">
              <a:avLst/>
            </a:prstGeom>
            <a:ln>
              <a:noFill/>
            </a:ln>
            <a:effectLst/>
          </p:spPr>
        </p:pic>
        <p:pic>
          <p:nvPicPr>
            <p:cNvPr id="177" name="Picture 176"/>
            <p:cNvPicPr/>
            <p:nvPr/>
          </p:nvPicPr>
          <p:blipFill>
            <a:blip r:embed="rId3"/>
            <a:stretch>
              <a:fillRect/>
            </a:stretch>
          </p:blipFill>
          <p:spPr>
            <a:xfrm>
              <a:off x="-127000" y="-88900"/>
              <a:ext cx="3673909" cy="5105167"/>
            </a:xfrm>
            <a:prstGeom prst="rect">
              <a:avLst/>
            </a:prstGeom>
            <a:effectLst/>
          </p:spPr>
        </p:pic>
      </p:grpSp>
      <p:grpSp>
        <p:nvGrpSpPr>
          <p:cNvPr id="182" name="Group 182"/>
          <p:cNvGrpSpPr/>
          <p:nvPr/>
        </p:nvGrpSpPr>
        <p:grpSpPr>
          <a:xfrm>
            <a:off x="9860875" y="6793585"/>
            <a:ext cx="2474770" cy="2729303"/>
            <a:chOff x="-127000" y="-88900"/>
            <a:chExt cx="2963205" cy="3267973"/>
          </a:xfrm>
        </p:grpSpPr>
        <p:pic>
          <p:nvPicPr>
            <p:cNvPr id="181" name="Screen Shot 2023-08-17 at 8.48.00 AM.png"/>
            <p:cNvPicPr/>
            <p:nvPr/>
          </p:nvPicPr>
          <p:blipFill>
            <a:blip r:embed="rId4"/>
            <a:stretch>
              <a:fillRect/>
            </a:stretch>
          </p:blipFill>
          <p:spPr>
            <a:xfrm>
              <a:off x="0" y="0"/>
              <a:ext cx="2709206" cy="2937774"/>
            </a:xfrm>
            <a:prstGeom prst="rect">
              <a:avLst/>
            </a:prstGeom>
            <a:ln>
              <a:noFill/>
            </a:ln>
            <a:effectLst/>
          </p:spPr>
        </p:pic>
        <p:pic>
          <p:nvPicPr>
            <p:cNvPr id="180" name="Picture 179"/>
            <p:cNvPicPr/>
            <p:nvPr/>
          </p:nvPicPr>
          <p:blipFill>
            <a:blip r:embed="rId5"/>
            <a:stretch>
              <a:fillRect/>
            </a:stretch>
          </p:blipFill>
          <p:spPr>
            <a:xfrm>
              <a:off x="-127000" y="-88900"/>
              <a:ext cx="2963206" cy="3267974"/>
            </a:xfrm>
            <a:prstGeom prst="rect">
              <a:avLst/>
            </a:prstGeom>
            <a:effectLst/>
          </p:spPr>
        </p:pic>
      </p:grpSp>
      <p:sp>
        <p:nvSpPr>
          <p:cNvPr id="17" name="Shape 121">
            <a:extLst>
              <a:ext uri="{FF2B5EF4-FFF2-40B4-BE49-F238E27FC236}">
                <a16:creationId xmlns:a16="http://schemas.microsoft.com/office/drawing/2014/main" id="{C9346213-A8CF-ED4A-AAF1-0F30FD3A2052}"/>
              </a:ext>
            </a:extLst>
          </p:cNvPr>
          <p:cNvSpPr/>
          <p:nvPr/>
        </p:nvSpPr>
        <p:spPr>
          <a:xfrm>
            <a:off x="1531088" y="1102781"/>
            <a:ext cx="11473712" cy="533479"/>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8" algn="l" defTabSz="457200" rtl="0">
              <a:defRPr sz="1800" i="0">
                <a:solidFill>
                  <a:srgbClr val="000000"/>
                </a:solidFill>
                <a:effectLst/>
              </a:defRPr>
            </a:pPr>
            <a:r>
              <a:rPr kumimoji="0" lang="en-US" sz="28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P</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r>
              <a:rPr sz="2800" b="1" dirty="0">
                <a:solidFill>
                  <a:srgbClr val="F32F9C"/>
                </a:solidFill>
                <a:uFill>
                  <a:solidFill/>
                </a:uFill>
                <a:latin typeface="Helvetica"/>
                <a:ea typeface="Helvetica"/>
                <a:cs typeface="Helvetica"/>
                <a:sym typeface="Helvetica"/>
              </a:rPr>
              <a:t>, </a:t>
            </a:r>
            <a:r>
              <a:rPr lang="en-US" sz="2800" b="1" i="0" dirty="0" err="1">
                <a:solidFill>
                  <a:srgbClr val="000000">
                    <a:alpha val="80000"/>
                  </a:srgbClr>
                </a:solidFill>
                <a:latin typeface="Helvetica" pitchFamily="2" charset="0"/>
              </a:rPr>
              <a:t>P</a:t>
            </a:r>
            <a:r>
              <a:rPr lang="en-US" sz="2800" b="1" i="0" dirty="0" err="1">
                <a:solidFill>
                  <a:srgbClr val="F42E9D">
                    <a:alpha val="80000"/>
                  </a:srgbClr>
                </a:solidFill>
                <a:latin typeface="Helvetica" pitchFamily="2" charset="0"/>
              </a:rPr>
              <a:t>resi</a:t>
            </a:r>
            <a:r>
              <a:rPr lang="es-ES" sz="2800" b="1" i="0" dirty="0" err="1">
                <a:solidFill>
                  <a:srgbClr val="F42E9D">
                    <a:alpha val="80000"/>
                  </a:srgbClr>
                </a:solidFill>
                <a:latin typeface="Helvetica" pitchFamily="2" charset="0"/>
              </a:rPr>
              <a:t>ó</a:t>
            </a:r>
            <a:r>
              <a:rPr lang="en-US" sz="2800" b="1" i="0" dirty="0">
                <a:solidFill>
                  <a:srgbClr val="F42E9D">
                    <a:alpha val="80000"/>
                  </a:srgbClr>
                </a:solidFill>
                <a:latin typeface="Helvetica" pitchFamily="2" charset="0"/>
              </a:rPr>
              <a:t>n, </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etas</a:t>
            </a:r>
            <a:r>
              <a:rPr sz="2800" b="1" dirty="0">
                <a:solidFill>
                  <a:srgbClr val="F32F9C"/>
                </a:solidFill>
                <a:uFill>
                  <a:solidFill/>
                </a:uFill>
                <a:latin typeface="Helvetica"/>
                <a:ea typeface="Helvetica"/>
                <a:cs typeface="Helvetica"/>
                <a:sym typeface="Helvetica"/>
              </a:rPr>
              <a:t>, &amp; </a:t>
            </a:r>
            <a:r>
              <a:rPr lang="en-US" sz="2800" b="1" i="0" dirty="0" err="1">
                <a:solidFill>
                  <a:srgbClr val="000000">
                    <a:alpha val="80000"/>
                  </a:srgbClr>
                </a:solidFill>
                <a:latin typeface="Helvetica" pitchFamily="2" charset="0"/>
              </a:rPr>
              <a:t>T</a:t>
            </a:r>
            <a:r>
              <a:rPr lang="en-US" sz="2800" b="1" i="0" dirty="0" err="1">
                <a:solidFill>
                  <a:srgbClr val="F42E9D">
                    <a:alpha val="80000"/>
                  </a:srgbClr>
                </a:solidFill>
                <a:latin typeface="Helvetica" pitchFamily="2" charset="0"/>
              </a:rPr>
              <a:t>renzas</a:t>
            </a:r>
            <a:endParaRPr sz="2800" b="1" dirty="0">
              <a:solidFill>
                <a:srgbClr val="F32F9C"/>
              </a:solidFill>
              <a:uFill>
                <a:solidFill/>
              </a:uFill>
              <a:latin typeface="Helvetica"/>
              <a:ea typeface="Helvetica"/>
              <a:cs typeface="Helvetica"/>
              <a:sym typeface="Helvetica"/>
            </a:endParaRPr>
          </a:p>
        </p:txBody>
      </p:sp>
      <p:sp>
        <p:nvSpPr>
          <p:cNvPr id="19" name="TextBox 18">
            <a:extLst>
              <a:ext uri="{FF2B5EF4-FFF2-40B4-BE49-F238E27FC236}">
                <a16:creationId xmlns:a16="http://schemas.microsoft.com/office/drawing/2014/main" id="{FE95533F-5E05-174B-A066-79E7ED93DCB1}"/>
              </a:ext>
            </a:extLst>
          </p:cNvPr>
          <p:cNvSpPr txBox="1"/>
          <p:nvPr/>
        </p:nvSpPr>
        <p:spPr>
          <a:xfrm>
            <a:off x="5433128" y="1836076"/>
            <a:ext cx="2265543" cy="779701"/>
          </a:xfrm>
          <a:prstGeom prst="rect">
            <a:avLst/>
          </a:prstGeom>
          <a:solidFill>
            <a:schemeClr val="bg2">
              <a:lumMod val="20000"/>
              <a:lumOff val="80000"/>
            </a:schemeClr>
          </a:solidFill>
          <a:ln w="762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36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sz="36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etas</a:t>
            </a:r>
            <a:r>
              <a:rPr kumimoji="0" lang="en-US" sz="4400" b="1"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 </a:t>
            </a:r>
            <a:endParaRPr kumimoji="0" lang="en-US" sz="4400" b="0" i="1" u="none" strike="noStrike" cap="none" spc="0" normalizeH="0" baseline="0" dirty="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endParaRPr>
          </a:p>
        </p:txBody>
      </p:sp>
      <p:sp>
        <p:nvSpPr>
          <p:cNvPr id="20" name="Shape 65">
            <a:extLst>
              <a:ext uri="{FF2B5EF4-FFF2-40B4-BE49-F238E27FC236}">
                <a16:creationId xmlns:a16="http://schemas.microsoft.com/office/drawing/2014/main" id="{69D6C37D-B307-E448-B286-3086EC48E2A3}"/>
              </a:ext>
            </a:extLst>
          </p:cNvPr>
          <p:cNvSpPr/>
          <p:nvPr/>
        </p:nvSpPr>
        <p:spPr>
          <a:xfrm>
            <a:off x="1" y="135025"/>
            <a:ext cx="13004799" cy="984885"/>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3200" dirty="0">
                <a:solidFill>
                  <a:srgbClr val="FDFAFF"/>
                </a:solidFill>
                <a:latin typeface="Arial Rounded MT Bold" panose="020F0704030504030204" pitchFamily="34" charset="77"/>
              </a:rPr>
              <a:t>Características relacionadas con el embarazo que pueden contribuir a la vía aérea difícil</a:t>
            </a:r>
            <a:endParaRPr sz="3200" dirty="0">
              <a:solidFill>
                <a:srgbClr val="FDFAFF"/>
              </a:solidFill>
              <a:uFill>
                <a:solidFill/>
              </a:uFill>
              <a:latin typeface="Arial Rounded MT Bold" panose="020F0704030504030204" pitchFamily="34" charset="77"/>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p:nvPr/>
        </p:nvSpPr>
        <p:spPr>
          <a:xfrm>
            <a:off x="1717334" y="4126123"/>
            <a:ext cx="11287466" cy="268791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275771" lvl="0" indent="-275771" algn="l" defTabSz="457200">
              <a:buSzPct val="100000"/>
              <a:buChar char="•"/>
              <a:defRPr sz="1800" i="0">
                <a:solidFill>
                  <a:srgbClr val="000000"/>
                </a:solidFill>
                <a:effectLst/>
              </a:defRPr>
            </a:pPr>
            <a:r>
              <a:rPr lang="es-ES" sz="2800" dirty="0">
                <a:latin typeface="Helvetica" pitchFamily="2" charset="0"/>
              </a:rPr>
              <a:t>Puede sacar el coletero/cintas para el cabello, o dividir el cabello por la mitad, si es posible, o colocar rampas/toallas para permitir la extensión total del cuello.</a:t>
            </a:r>
          </a:p>
          <a:p>
            <a:pPr marL="275771" lvl="0" indent="-275771" algn="l" defTabSz="457200">
              <a:buSzPct val="100000"/>
              <a:buChar char="•"/>
              <a:defRPr sz="1800" i="0">
                <a:solidFill>
                  <a:srgbClr val="000000"/>
                </a:solidFill>
                <a:effectLst/>
              </a:defRPr>
            </a:pPr>
            <a:endParaRPr lang="es-ES" sz="2800" dirty="0">
              <a:uFill>
                <a:solidFill/>
              </a:uFill>
              <a:latin typeface="Helvetica" pitchFamily="2" charset="0"/>
              <a:ea typeface="Helvetica"/>
              <a:cs typeface="Helvetica"/>
              <a:sym typeface="Helvetica"/>
            </a:endParaRPr>
          </a:p>
          <a:p>
            <a:pPr marL="275771" lvl="0" indent="-275771" algn="l" defTabSz="457200">
              <a:buSzPct val="100000"/>
              <a:buChar char="•"/>
              <a:defRPr sz="1800" i="0">
                <a:solidFill>
                  <a:srgbClr val="000000"/>
                </a:solidFill>
                <a:effectLst/>
              </a:defRPr>
            </a:pPr>
            <a:r>
              <a:rPr lang="es-ES" sz="2800" dirty="0">
                <a:latin typeface="Helvetica" pitchFamily="2" charset="0"/>
              </a:rPr>
              <a:t>Calcule esto ANTES de comenzar la cesárea. Las vías respiratorias obstétricas no dan tiempo para resolverlo sobre la marcha.</a:t>
            </a:r>
            <a:endParaRPr sz="2800" dirty="0">
              <a:uFill>
                <a:solidFill/>
              </a:uFill>
              <a:latin typeface="Helvetica" pitchFamily="2" charset="0"/>
              <a:ea typeface="Helvetica"/>
              <a:cs typeface="Helvetica"/>
              <a:sym typeface="Helvetica"/>
            </a:endParaRPr>
          </a:p>
        </p:txBody>
      </p:sp>
      <p:grpSp>
        <p:nvGrpSpPr>
          <p:cNvPr id="194" name="Group 194"/>
          <p:cNvGrpSpPr/>
          <p:nvPr/>
        </p:nvGrpSpPr>
        <p:grpSpPr>
          <a:xfrm>
            <a:off x="-23169" y="6886187"/>
            <a:ext cx="2048336" cy="2798895"/>
            <a:chOff x="-127000" y="-88900"/>
            <a:chExt cx="2221345" cy="3035300"/>
          </a:xfrm>
        </p:grpSpPr>
        <p:pic>
          <p:nvPicPr>
            <p:cNvPr id="193" name="Screen Shot 2023-08-17 at 9.49.11 AM.png"/>
            <p:cNvPicPr/>
            <p:nvPr/>
          </p:nvPicPr>
          <p:blipFill>
            <a:blip r:embed="rId2"/>
            <a:stretch>
              <a:fillRect/>
            </a:stretch>
          </p:blipFill>
          <p:spPr>
            <a:xfrm>
              <a:off x="0" y="0"/>
              <a:ext cx="1967346" cy="2705100"/>
            </a:xfrm>
            <a:prstGeom prst="rect">
              <a:avLst/>
            </a:prstGeom>
            <a:ln>
              <a:noFill/>
            </a:ln>
            <a:effectLst/>
          </p:spPr>
        </p:pic>
        <p:pic>
          <p:nvPicPr>
            <p:cNvPr id="192" name="Picture 191"/>
            <p:cNvPicPr/>
            <p:nvPr/>
          </p:nvPicPr>
          <p:blipFill>
            <a:blip r:embed="rId3"/>
            <a:stretch>
              <a:fillRect/>
            </a:stretch>
          </p:blipFill>
          <p:spPr>
            <a:xfrm>
              <a:off x="-127000" y="-88900"/>
              <a:ext cx="2221346" cy="3035300"/>
            </a:xfrm>
            <a:prstGeom prst="rect">
              <a:avLst/>
            </a:prstGeom>
            <a:effectLst/>
          </p:spPr>
        </p:pic>
      </p:grpSp>
      <p:grpSp>
        <p:nvGrpSpPr>
          <p:cNvPr id="197" name="Group 197"/>
          <p:cNvGrpSpPr/>
          <p:nvPr/>
        </p:nvGrpSpPr>
        <p:grpSpPr>
          <a:xfrm>
            <a:off x="1927345" y="6916578"/>
            <a:ext cx="2191406" cy="2768504"/>
            <a:chOff x="-127000" y="-88900"/>
            <a:chExt cx="2392534" cy="3022600"/>
          </a:xfrm>
        </p:grpSpPr>
        <p:pic>
          <p:nvPicPr>
            <p:cNvPr id="196" name="Screen Shot 2023-08-17 at 9.49.23 AM.png"/>
            <p:cNvPicPr/>
            <p:nvPr/>
          </p:nvPicPr>
          <p:blipFill>
            <a:blip r:embed="rId4"/>
            <a:stretch>
              <a:fillRect/>
            </a:stretch>
          </p:blipFill>
          <p:spPr>
            <a:xfrm>
              <a:off x="0" y="0"/>
              <a:ext cx="2138535" cy="2692400"/>
            </a:xfrm>
            <a:prstGeom prst="rect">
              <a:avLst/>
            </a:prstGeom>
            <a:ln>
              <a:noFill/>
            </a:ln>
            <a:effectLst/>
          </p:spPr>
        </p:pic>
        <p:pic>
          <p:nvPicPr>
            <p:cNvPr id="195" name="Picture 194"/>
            <p:cNvPicPr/>
            <p:nvPr/>
          </p:nvPicPr>
          <p:blipFill>
            <a:blip r:embed="rId5"/>
            <a:stretch>
              <a:fillRect/>
            </a:stretch>
          </p:blipFill>
          <p:spPr>
            <a:xfrm>
              <a:off x="-127000" y="-88900"/>
              <a:ext cx="2392535" cy="3022600"/>
            </a:xfrm>
            <a:prstGeom prst="rect">
              <a:avLst/>
            </a:prstGeom>
            <a:effectLst/>
          </p:spPr>
        </p:pic>
      </p:grpSp>
      <p:grpSp>
        <p:nvGrpSpPr>
          <p:cNvPr id="200" name="Group 200"/>
          <p:cNvGrpSpPr/>
          <p:nvPr/>
        </p:nvGrpSpPr>
        <p:grpSpPr>
          <a:xfrm rot="5400000">
            <a:off x="7237220" y="6801714"/>
            <a:ext cx="2218157" cy="3031571"/>
            <a:chOff x="-139517" y="-88899"/>
            <a:chExt cx="2297124" cy="3139495"/>
          </a:xfrm>
        </p:grpSpPr>
        <p:pic>
          <p:nvPicPr>
            <p:cNvPr id="199" name="Screen Shot 2023-08-17 at 9.49.11 AM.png"/>
            <p:cNvPicPr/>
            <p:nvPr/>
          </p:nvPicPr>
          <p:blipFill>
            <a:blip r:embed="rId2"/>
            <a:srcRect t="204" r="3401" b="2601"/>
            <a:stretch>
              <a:fillRect/>
            </a:stretch>
          </p:blipFill>
          <p:spPr>
            <a:xfrm>
              <a:off x="0" y="0"/>
              <a:ext cx="2030607" cy="2809296"/>
            </a:xfrm>
            <a:prstGeom prst="rect">
              <a:avLst/>
            </a:prstGeom>
            <a:ln>
              <a:noFill/>
            </a:ln>
            <a:effectLst/>
          </p:spPr>
        </p:pic>
        <p:pic>
          <p:nvPicPr>
            <p:cNvPr id="198" name="Picture 197"/>
            <p:cNvPicPr/>
            <p:nvPr/>
          </p:nvPicPr>
          <p:blipFill>
            <a:blip r:embed="rId6"/>
            <a:stretch>
              <a:fillRect/>
            </a:stretch>
          </p:blipFill>
          <p:spPr>
            <a:xfrm>
              <a:off x="-139518" y="-88900"/>
              <a:ext cx="2297125" cy="3139496"/>
            </a:xfrm>
            <a:prstGeom prst="rect">
              <a:avLst/>
            </a:prstGeom>
            <a:effectLst/>
          </p:spPr>
        </p:pic>
      </p:grpSp>
      <p:grpSp>
        <p:nvGrpSpPr>
          <p:cNvPr id="203" name="Group 203"/>
          <p:cNvGrpSpPr/>
          <p:nvPr/>
        </p:nvGrpSpPr>
        <p:grpSpPr>
          <a:xfrm rot="5343406">
            <a:off x="10084916" y="6652156"/>
            <a:ext cx="2425357" cy="3064271"/>
            <a:chOff x="-127000" y="-88900"/>
            <a:chExt cx="2346886" cy="2965129"/>
          </a:xfrm>
        </p:grpSpPr>
        <p:pic>
          <p:nvPicPr>
            <p:cNvPr id="202" name="Screen Shot 2023-08-17 at 9.49.23 AM.png"/>
            <p:cNvPicPr/>
            <p:nvPr/>
          </p:nvPicPr>
          <p:blipFill>
            <a:blip r:embed="rId4"/>
            <a:stretch>
              <a:fillRect/>
            </a:stretch>
          </p:blipFill>
          <p:spPr>
            <a:xfrm>
              <a:off x="0" y="0"/>
              <a:ext cx="2092887" cy="2634930"/>
            </a:xfrm>
            <a:prstGeom prst="rect">
              <a:avLst/>
            </a:prstGeom>
            <a:ln>
              <a:noFill/>
            </a:ln>
            <a:effectLst/>
          </p:spPr>
        </p:pic>
        <p:pic>
          <p:nvPicPr>
            <p:cNvPr id="201" name="Picture 200"/>
            <p:cNvPicPr/>
            <p:nvPr/>
          </p:nvPicPr>
          <p:blipFill>
            <a:blip r:embed="rId7"/>
            <a:stretch>
              <a:fillRect/>
            </a:stretch>
          </p:blipFill>
          <p:spPr>
            <a:xfrm>
              <a:off x="-127000" y="-88900"/>
              <a:ext cx="2346887" cy="2965130"/>
            </a:xfrm>
            <a:prstGeom prst="rect">
              <a:avLst/>
            </a:prstGeom>
            <a:effectLst/>
          </p:spPr>
        </p:pic>
      </p:grpSp>
      <p:grpSp>
        <p:nvGrpSpPr>
          <p:cNvPr id="206" name="Group 206"/>
          <p:cNvGrpSpPr/>
          <p:nvPr/>
        </p:nvGrpSpPr>
        <p:grpSpPr>
          <a:xfrm>
            <a:off x="-151488" y="4566316"/>
            <a:ext cx="1868822" cy="2578559"/>
            <a:chOff x="-127000" y="-88900"/>
            <a:chExt cx="2246814" cy="2882900"/>
          </a:xfrm>
        </p:grpSpPr>
        <p:pic>
          <p:nvPicPr>
            <p:cNvPr id="205" name="Screen Shot 2023-08-17 at 9.52.56 AM.png"/>
            <p:cNvPicPr/>
            <p:nvPr/>
          </p:nvPicPr>
          <p:blipFill>
            <a:blip r:embed="rId8"/>
            <a:stretch>
              <a:fillRect/>
            </a:stretch>
          </p:blipFill>
          <p:spPr>
            <a:xfrm>
              <a:off x="0" y="0"/>
              <a:ext cx="1992815" cy="2552700"/>
            </a:xfrm>
            <a:prstGeom prst="rect">
              <a:avLst/>
            </a:prstGeom>
            <a:ln>
              <a:noFill/>
            </a:ln>
            <a:effectLst/>
          </p:spPr>
        </p:pic>
        <p:pic>
          <p:nvPicPr>
            <p:cNvPr id="204" name="Picture 203"/>
            <p:cNvPicPr/>
            <p:nvPr/>
          </p:nvPicPr>
          <p:blipFill>
            <a:blip r:embed="rId9"/>
            <a:stretch>
              <a:fillRect/>
            </a:stretch>
          </p:blipFill>
          <p:spPr>
            <a:xfrm>
              <a:off x="-127000" y="-88900"/>
              <a:ext cx="2246815" cy="2882900"/>
            </a:xfrm>
            <a:prstGeom prst="rect">
              <a:avLst/>
            </a:prstGeom>
            <a:effectLst/>
          </p:spPr>
        </p:pic>
      </p:grpSp>
      <p:grpSp>
        <p:nvGrpSpPr>
          <p:cNvPr id="209" name="Group 209"/>
          <p:cNvGrpSpPr/>
          <p:nvPr/>
        </p:nvGrpSpPr>
        <p:grpSpPr>
          <a:xfrm rot="16157194">
            <a:off x="4797134" y="7194334"/>
            <a:ext cx="1953644" cy="2506732"/>
            <a:chOff x="-126999" y="-88899"/>
            <a:chExt cx="2246814" cy="2882900"/>
          </a:xfrm>
        </p:grpSpPr>
        <p:pic>
          <p:nvPicPr>
            <p:cNvPr id="208" name="Screen Shot 2023-08-17 at 9.52.56 AM.png"/>
            <p:cNvPicPr/>
            <p:nvPr/>
          </p:nvPicPr>
          <p:blipFill>
            <a:blip r:embed="rId8"/>
            <a:stretch>
              <a:fillRect/>
            </a:stretch>
          </p:blipFill>
          <p:spPr>
            <a:xfrm>
              <a:off x="0" y="0"/>
              <a:ext cx="1992815" cy="2552701"/>
            </a:xfrm>
            <a:prstGeom prst="rect">
              <a:avLst/>
            </a:prstGeom>
            <a:ln>
              <a:noFill/>
            </a:ln>
            <a:effectLst/>
          </p:spPr>
        </p:pic>
        <p:pic>
          <p:nvPicPr>
            <p:cNvPr id="207" name="Picture 206"/>
            <p:cNvPicPr/>
            <p:nvPr/>
          </p:nvPicPr>
          <p:blipFill>
            <a:blip r:embed="rId9"/>
            <a:stretch>
              <a:fillRect/>
            </a:stretch>
          </p:blipFill>
          <p:spPr>
            <a:xfrm>
              <a:off x="-127000" y="-88900"/>
              <a:ext cx="2246815" cy="2882901"/>
            </a:xfrm>
            <a:prstGeom prst="rect">
              <a:avLst/>
            </a:prstGeom>
            <a:effectLst/>
          </p:spPr>
        </p:pic>
      </p:grpSp>
      <p:sp>
        <p:nvSpPr>
          <p:cNvPr id="28" name="Shape 65">
            <a:extLst>
              <a:ext uri="{FF2B5EF4-FFF2-40B4-BE49-F238E27FC236}">
                <a16:creationId xmlns:a16="http://schemas.microsoft.com/office/drawing/2014/main" id="{AA0BEF31-AB77-314C-A7EB-D9EBF64ABAD8}"/>
              </a:ext>
            </a:extLst>
          </p:cNvPr>
          <p:cNvSpPr/>
          <p:nvPr/>
        </p:nvSpPr>
        <p:spPr>
          <a:xfrm>
            <a:off x="1" y="39324"/>
            <a:ext cx="13004799" cy="984885"/>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3200" dirty="0">
                <a:solidFill>
                  <a:srgbClr val="FDFAFF"/>
                </a:solidFill>
                <a:latin typeface="Arial Rounded MT Bold" panose="020F0704030504030204" pitchFamily="34" charset="77"/>
              </a:rPr>
              <a:t>Características relacionadas con el embarazo que pueden contribuir a la vía aérea difícil</a:t>
            </a:r>
            <a:endParaRPr sz="3200" dirty="0">
              <a:solidFill>
                <a:srgbClr val="FDFAFF"/>
              </a:solidFill>
              <a:uFill>
                <a:solidFill/>
              </a:uFill>
              <a:latin typeface="Arial Rounded MT Bold" panose="020F0704030504030204" pitchFamily="34" charset="77"/>
            </a:endParaRPr>
          </a:p>
        </p:txBody>
      </p:sp>
      <p:sp>
        <p:nvSpPr>
          <p:cNvPr id="29" name="Shape 121">
            <a:extLst>
              <a:ext uri="{FF2B5EF4-FFF2-40B4-BE49-F238E27FC236}">
                <a16:creationId xmlns:a16="http://schemas.microsoft.com/office/drawing/2014/main" id="{A9A463E4-3493-744E-9EE8-FF894256E659}"/>
              </a:ext>
            </a:extLst>
          </p:cNvPr>
          <p:cNvSpPr/>
          <p:nvPr/>
        </p:nvSpPr>
        <p:spPr>
          <a:xfrm>
            <a:off x="1711261" y="925710"/>
            <a:ext cx="11473712" cy="656590"/>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8" algn="l" defTabSz="457200" rtl="0">
              <a:defRPr sz="1800" i="0">
                <a:solidFill>
                  <a:srgbClr val="000000"/>
                </a:solidFill>
                <a:effectLst/>
              </a:defRPr>
            </a:pPr>
            <a:r>
              <a:rPr kumimoji="0" lang="en-US" sz="36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em</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P</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ujando</a:t>
            </a:r>
            <a:r>
              <a:rPr sz="2800" b="1" dirty="0">
                <a:solidFill>
                  <a:srgbClr val="F32F9C"/>
                </a:solidFill>
                <a:uFill>
                  <a:solidFill/>
                </a:uFill>
                <a:latin typeface="Helvetica"/>
                <a:ea typeface="Helvetica"/>
                <a:cs typeface="Helvetica"/>
                <a:sym typeface="Helvetica"/>
              </a:rPr>
              <a:t>, </a:t>
            </a:r>
            <a:r>
              <a:rPr lang="en-US" sz="2800" b="1" i="0" dirty="0" err="1">
                <a:solidFill>
                  <a:srgbClr val="000000">
                    <a:alpha val="80000"/>
                  </a:srgbClr>
                </a:solidFill>
                <a:latin typeface="Helvetica" pitchFamily="2" charset="0"/>
              </a:rPr>
              <a:t>P</a:t>
            </a:r>
            <a:r>
              <a:rPr lang="en-US" sz="2800" b="1" i="0" dirty="0" err="1">
                <a:solidFill>
                  <a:srgbClr val="F42E9D">
                    <a:alpha val="80000"/>
                  </a:srgbClr>
                </a:solidFill>
                <a:latin typeface="Helvetica" pitchFamily="2" charset="0"/>
              </a:rPr>
              <a:t>resi</a:t>
            </a:r>
            <a:r>
              <a:rPr lang="es-ES" sz="2800" b="1" i="0" dirty="0" err="1">
                <a:solidFill>
                  <a:srgbClr val="F42E9D">
                    <a:alpha val="80000"/>
                  </a:srgbClr>
                </a:solidFill>
                <a:latin typeface="Helvetica" pitchFamily="2" charset="0"/>
              </a:rPr>
              <a:t>ó</a:t>
            </a:r>
            <a:r>
              <a:rPr lang="en-US" sz="2800" b="1" i="0" dirty="0">
                <a:solidFill>
                  <a:srgbClr val="F42E9D">
                    <a:alpha val="80000"/>
                  </a:srgbClr>
                </a:solidFill>
                <a:latin typeface="Helvetica" pitchFamily="2" charset="0"/>
              </a:rPr>
              <a:t>n, </a:t>
            </a:r>
            <a:r>
              <a:rPr kumimoji="0" lang="en-US" sz="2800"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sz="2800"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etas</a:t>
            </a:r>
            <a:r>
              <a:rPr sz="2800" b="1" dirty="0">
                <a:solidFill>
                  <a:srgbClr val="F32F9C"/>
                </a:solidFill>
                <a:uFill>
                  <a:solidFill/>
                </a:uFill>
                <a:latin typeface="Helvetica"/>
                <a:ea typeface="Helvetica"/>
                <a:cs typeface="Helvetica"/>
                <a:sym typeface="Helvetica"/>
              </a:rPr>
              <a:t>, &amp; </a:t>
            </a:r>
            <a:r>
              <a:rPr lang="en-US" sz="2800" b="1" i="0" dirty="0" err="1">
                <a:solidFill>
                  <a:srgbClr val="000000">
                    <a:alpha val="80000"/>
                  </a:srgbClr>
                </a:solidFill>
                <a:latin typeface="Helvetica" pitchFamily="2" charset="0"/>
              </a:rPr>
              <a:t>T</a:t>
            </a:r>
            <a:r>
              <a:rPr lang="en-US" sz="2800" b="1" i="0" dirty="0" err="1">
                <a:solidFill>
                  <a:srgbClr val="F42E9D">
                    <a:alpha val="80000"/>
                  </a:srgbClr>
                </a:solidFill>
                <a:latin typeface="Helvetica" pitchFamily="2" charset="0"/>
              </a:rPr>
              <a:t>renzas</a:t>
            </a:r>
            <a:endParaRPr sz="2800" b="1" dirty="0">
              <a:solidFill>
                <a:srgbClr val="F32F9C"/>
              </a:solidFill>
              <a:uFill>
                <a:solidFill/>
              </a:uFill>
              <a:latin typeface="Helvetica"/>
              <a:ea typeface="Helvetica"/>
              <a:cs typeface="Helvetica"/>
              <a:sym typeface="Helvetica"/>
            </a:endParaRPr>
          </a:p>
        </p:txBody>
      </p:sp>
      <p:sp>
        <p:nvSpPr>
          <p:cNvPr id="31" name="TextBox 30">
            <a:extLst>
              <a:ext uri="{FF2B5EF4-FFF2-40B4-BE49-F238E27FC236}">
                <a16:creationId xmlns:a16="http://schemas.microsoft.com/office/drawing/2014/main" id="{26FF0529-9A00-3C4F-8D32-A3E3E122E456}"/>
              </a:ext>
            </a:extLst>
          </p:cNvPr>
          <p:cNvSpPr txBox="1"/>
          <p:nvPr/>
        </p:nvSpPr>
        <p:spPr>
          <a:xfrm>
            <a:off x="5101285" y="1734685"/>
            <a:ext cx="2802230" cy="933589"/>
          </a:xfrm>
          <a:prstGeom prst="rect">
            <a:avLst/>
          </a:prstGeom>
          <a:solidFill>
            <a:schemeClr val="bg2">
              <a:lumMod val="20000"/>
              <a:lumOff val="80000"/>
            </a:schemeClr>
          </a:solidFill>
          <a:ln w="76200" cap="flat">
            <a:solidFill>
              <a:srgbClr val="0000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Arial Rounded MT Bold" panose="020F0704030504030204" pitchFamily="34" charset="77"/>
                <a:sym typeface="Hoefler Text"/>
              </a:rPr>
              <a:t> </a:t>
            </a:r>
            <a:r>
              <a:rPr kumimoji="0" lang="en-US" b="1" i="0" u="none" strike="noStrike" cap="none" spc="0" normalizeH="0" baseline="0" dirty="0" err="1">
                <a:ln>
                  <a:noFill/>
                </a:ln>
                <a:solidFill>
                  <a:srgbClr val="000000">
                    <a:alpha val="80000"/>
                  </a:srgbClr>
                </a:solidFill>
                <a:effectLst>
                  <a:outerShdw blurRad="25400" dist="12700" dir="5400000" rotWithShape="0">
                    <a:srgbClr val="FFFFFF"/>
                  </a:outerShdw>
                </a:effectLst>
                <a:uFillTx/>
                <a:latin typeface="Helvetica" pitchFamily="2" charset="0"/>
                <a:sym typeface="Hoefler Text"/>
              </a:rPr>
              <a:t>T</a:t>
            </a:r>
            <a:r>
              <a:rPr kumimoji="0" lang="en-US" b="1" i="0" u="none" strike="noStrike" cap="none" spc="0" normalizeH="0" baseline="0" dirty="0" err="1">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renzas</a:t>
            </a:r>
            <a:r>
              <a:rPr kumimoji="0" lang="en-US" b="1" i="0" u="none" strike="noStrike" cap="none" spc="0" normalizeH="0" baseline="0" dirty="0">
                <a:ln>
                  <a:noFill/>
                </a:ln>
                <a:solidFill>
                  <a:srgbClr val="F42E9D">
                    <a:alpha val="80000"/>
                  </a:srgbClr>
                </a:solidFill>
                <a:effectLst>
                  <a:outerShdw blurRad="25400" dist="12700" dir="5400000" rotWithShape="0">
                    <a:srgbClr val="FFFFFF"/>
                  </a:outerShdw>
                </a:effectLst>
                <a:uFillTx/>
                <a:latin typeface="Helvetica" pitchFamily="2" charset="0"/>
                <a:sym typeface="Hoefler Text"/>
              </a:rPr>
              <a:t> </a:t>
            </a:r>
            <a:endParaRPr kumimoji="0" lang="en-US" sz="5400" b="0" i="1" u="none" strike="noStrike" cap="none" spc="0" normalizeH="0" baseline="0" dirty="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endParaRPr>
          </a:p>
        </p:txBody>
      </p:sp>
      <p:sp>
        <p:nvSpPr>
          <p:cNvPr id="2" name="TextBox 1">
            <a:extLst>
              <a:ext uri="{FF2B5EF4-FFF2-40B4-BE49-F238E27FC236}">
                <a16:creationId xmlns:a16="http://schemas.microsoft.com/office/drawing/2014/main" id="{F991B8E0-8BC1-CE47-B08A-222B0133E4DB}"/>
              </a:ext>
            </a:extLst>
          </p:cNvPr>
          <p:cNvSpPr txBox="1"/>
          <p:nvPr/>
        </p:nvSpPr>
        <p:spPr>
          <a:xfrm>
            <a:off x="200984" y="2747483"/>
            <a:ext cx="12745925" cy="13952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75771" lvl="0" indent="-275771" algn="l" defTabSz="457200">
              <a:buSzPct val="100000"/>
              <a:buChar char="•"/>
              <a:defRPr sz="1800" i="0">
                <a:solidFill>
                  <a:srgbClr val="000000"/>
                </a:solidFill>
                <a:effectLst/>
              </a:defRPr>
            </a:pPr>
            <a:r>
              <a:rPr lang="es-ES" sz="2800" dirty="0">
                <a:latin typeface="Helvetica" pitchFamily="2" charset="0"/>
              </a:rPr>
              <a:t>Mucho cabello grueso o trenzado puede afectar su capacidad para extender el cuello cuando está en decúbito supino, lo que puede afectar la visión de la glotis.</a:t>
            </a:r>
            <a:r>
              <a:rPr lang="es-ES" sz="2800" b="1" dirty="0">
                <a:uFill>
                  <a:solidFill/>
                </a:uFill>
                <a:latin typeface="Helvetica" pitchFamily="2" charset="0"/>
                <a:ea typeface="Helvetica"/>
                <a:cs typeface="Helvetica"/>
                <a:sym typeface="Helvetica"/>
              </a:rPr>
              <a:t>. </a:t>
            </a:r>
            <a:endParaRPr lang="es-ES" sz="4000" dirty="0">
              <a:uFill>
                <a:solidFill/>
              </a:uFill>
              <a:latin typeface="Helvetica" pitchFamily="2" charset="0"/>
              <a:ea typeface="Helvetica"/>
              <a:cs typeface="Helvetica"/>
              <a:sym typeface="Helvetica"/>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p:nvPr/>
        </p:nvSpPr>
        <p:spPr>
          <a:xfrm>
            <a:off x="788549" y="2049711"/>
            <a:ext cx="11150961" cy="157992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939800" lvl="1" indent="-457200" algn="l">
              <a:buSzPct val="100000"/>
              <a:buFont typeface="Arial" panose="020B0604020202020204" pitchFamily="34" charset="0"/>
              <a:buChar char="•"/>
              <a:defRPr sz="1800" i="0">
                <a:solidFill>
                  <a:srgbClr val="000000"/>
                </a:solidFill>
                <a:effectLst/>
              </a:defRPr>
            </a:pPr>
            <a:r>
              <a:rPr lang="es-ES" sz="3200" dirty="0">
                <a:latin typeface="Helvetica" pitchFamily="2" charset="0"/>
              </a:rPr>
              <a:t>AG reservado para situaciones emergentes, donde </a:t>
            </a:r>
            <a:r>
              <a:rPr lang="es-ES" sz="3200" b="1" dirty="0">
                <a:latin typeface="Helvetica" pitchFamily="2" charset="0"/>
              </a:rPr>
              <a:t>la urgencia y el estrés pueden agregar dificultad </a:t>
            </a:r>
            <a:r>
              <a:rPr lang="es-ES" sz="3200" dirty="0">
                <a:latin typeface="Helvetica" pitchFamily="2" charset="0"/>
              </a:rPr>
              <a:t>al manejo de la vía aérea en pacientes de alto riesgo:</a:t>
            </a:r>
            <a:endParaRPr sz="2900" i="1" dirty="0">
              <a:latin typeface="Helvetica" pitchFamily="2" charset="0"/>
              <a:ea typeface="Arial"/>
              <a:cs typeface="Arial"/>
              <a:sym typeface="Arial"/>
            </a:endParaRPr>
          </a:p>
        </p:txBody>
      </p:sp>
      <p:grpSp>
        <p:nvGrpSpPr>
          <p:cNvPr id="243" name="Group 243"/>
          <p:cNvGrpSpPr/>
          <p:nvPr/>
        </p:nvGrpSpPr>
        <p:grpSpPr>
          <a:xfrm>
            <a:off x="609397" y="4095736"/>
            <a:ext cx="11840511" cy="3254737"/>
            <a:chOff x="-425034" y="-402224"/>
            <a:chExt cx="11840510" cy="3254736"/>
          </a:xfrm>
        </p:grpSpPr>
        <p:sp>
          <p:nvSpPr>
            <p:cNvPr id="239" name="Shape 239"/>
            <p:cNvSpPr/>
            <p:nvPr/>
          </p:nvSpPr>
          <p:spPr>
            <a:xfrm>
              <a:off x="-425034" y="-402224"/>
              <a:ext cx="11840510" cy="3254736"/>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1">
                <a:lnSpc>
                  <a:spcPct val="150000"/>
                </a:lnSpc>
                <a:defRPr sz="1800" i="0">
                  <a:solidFill>
                    <a:srgbClr val="000000"/>
                  </a:solidFill>
                  <a:effectLst/>
                </a:defRPr>
              </a:pPr>
              <a:r>
                <a:rPr lang="es-ES" sz="3600" b="1" dirty="0">
                  <a:solidFill>
                    <a:srgbClr val="FF0000"/>
                  </a:solidFill>
                </a:rPr>
                <a:t>La urgencia puede comprometer:</a:t>
              </a:r>
              <a:endParaRPr sz="3200" b="1" dirty="0">
                <a:solidFill>
                  <a:srgbClr val="FF0000"/>
                </a:solidFill>
              </a:endParaRPr>
            </a:p>
            <a:p>
              <a:pPr lvl="8" algn="l">
                <a:lnSpc>
                  <a:spcPct val="150000"/>
                </a:lnSpc>
                <a:defRPr sz="1800" i="0">
                  <a:solidFill>
                    <a:srgbClr val="000000"/>
                  </a:solidFill>
                  <a:effectLst/>
                </a:defRPr>
              </a:pPr>
              <a:r>
                <a:rPr sz="3200" b="1" dirty="0">
                  <a:solidFill>
                    <a:srgbClr val="C82506"/>
                  </a:solidFill>
                </a:rPr>
                <a:t>                     </a:t>
              </a:r>
              <a:r>
                <a:rPr sz="3200" b="1" dirty="0">
                  <a:solidFill>
                    <a:srgbClr val="FF0000"/>
                  </a:solidFill>
                </a:rPr>
                <a:t>P</a:t>
              </a:r>
              <a:r>
                <a:rPr lang="es-ES" sz="3600" b="1" dirty="0" err="1">
                  <a:solidFill>
                    <a:srgbClr val="FF0000"/>
                  </a:solidFill>
                </a:rPr>
                <a:t>osicionamiento</a:t>
              </a:r>
              <a:r>
                <a:rPr lang="es-ES" sz="3600" b="1" dirty="0">
                  <a:solidFill>
                    <a:srgbClr val="FF0000"/>
                  </a:solidFill>
                </a:rPr>
                <a:t> del paciente</a:t>
              </a:r>
              <a:endParaRPr lang="en-US" sz="3200" b="1" dirty="0">
                <a:solidFill>
                  <a:srgbClr val="FF0000"/>
                </a:solidFill>
              </a:endParaRPr>
            </a:p>
            <a:p>
              <a:pPr lvl="8" algn="l">
                <a:lnSpc>
                  <a:spcPct val="150000"/>
                </a:lnSpc>
                <a:defRPr sz="1800" i="0">
                  <a:solidFill>
                    <a:srgbClr val="000000"/>
                  </a:solidFill>
                  <a:effectLst/>
                </a:defRPr>
              </a:pPr>
              <a:r>
                <a:rPr lang="en-US" sz="3200" b="1" dirty="0">
                  <a:solidFill>
                    <a:srgbClr val="C82506"/>
                  </a:solidFill>
                </a:rPr>
                <a:t>			 </a:t>
              </a:r>
              <a:r>
                <a:rPr lang="es-ES" sz="3600" b="1" dirty="0">
                  <a:solidFill>
                    <a:srgbClr val="FF0000"/>
                  </a:solidFill>
                </a:rPr>
                <a:t>Evaluación de la vía aérea</a:t>
              </a:r>
              <a:r>
                <a:rPr lang="en-US" sz="3200" b="1" dirty="0">
                  <a:solidFill>
                    <a:srgbClr val="FF0000"/>
                  </a:solidFill>
                </a:rPr>
                <a:t>                     						               P</a:t>
              </a:r>
              <a:r>
                <a:rPr lang="es-ES" sz="3600" b="1" dirty="0" err="1">
                  <a:solidFill>
                    <a:srgbClr val="FF0000"/>
                  </a:solidFill>
                </a:rPr>
                <a:t>reoxigenación</a:t>
              </a:r>
              <a:r>
                <a:rPr lang="es-ES" sz="3600" b="1" dirty="0">
                  <a:solidFill>
                    <a:srgbClr val="FF0000"/>
                  </a:solidFill>
                </a:rPr>
                <a:t>/</a:t>
              </a:r>
              <a:r>
                <a:rPr lang="es-ES" sz="3600" b="1" dirty="0" err="1">
                  <a:solidFill>
                    <a:srgbClr val="FF0000"/>
                  </a:solidFill>
                </a:rPr>
                <a:t>desnitrogenación</a:t>
              </a:r>
              <a:r>
                <a:rPr lang="es-ES" sz="3600" b="1" dirty="0">
                  <a:solidFill>
                    <a:srgbClr val="FF0000"/>
                  </a:solidFill>
                </a:rPr>
                <a:t>  </a:t>
              </a:r>
              <a:endParaRPr lang="en-US" sz="3200" b="1" dirty="0">
                <a:solidFill>
                  <a:srgbClr val="FF0000"/>
                </a:solidFill>
              </a:endParaRPr>
            </a:p>
          </p:txBody>
        </p:sp>
        <p:pic>
          <p:nvPicPr>
            <p:cNvPr id="240" name="Screen Shot 2023-08-13 at 9.43.13 PM.png"/>
            <p:cNvPicPr/>
            <p:nvPr/>
          </p:nvPicPr>
          <p:blipFill>
            <a:blip r:embed="rId2"/>
            <a:stretch>
              <a:fillRect/>
            </a:stretch>
          </p:blipFill>
          <p:spPr>
            <a:xfrm>
              <a:off x="2509328" y="726856"/>
              <a:ext cx="441351" cy="445516"/>
            </a:xfrm>
            <a:prstGeom prst="rect">
              <a:avLst/>
            </a:prstGeom>
            <a:ln w="12700" cap="flat">
              <a:noFill/>
              <a:miter lim="400000"/>
            </a:ln>
            <a:effectLst/>
          </p:spPr>
        </p:pic>
        <p:pic>
          <p:nvPicPr>
            <p:cNvPr id="241" name="Screen Shot 2023-08-13 at 9.43.13 PM.png"/>
            <p:cNvPicPr/>
            <p:nvPr/>
          </p:nvPicPr>
          <p:blipFill>
            <a:blip r:embed="rId2"/>
            <a:stretch>
              <a:fillRect/>
            </a:stretch>
          </p:blipFill>
          <p:spPr>
            <a:xfrm>
              <a:off x="2509328" y="1514153"/>
              <a:ext cx="441351" cy="445515"/>
            </a:xfrm>
            <a:prstGeom prst="rect">
              <a:avLst/>
            </a:prstGeom>
            <a:ln w="12700" cap="flat">
              <a:noFill/>
              <a:miter lim="400000"/>
            </a:ln>
            <a:effectLst/>
          </p:spPr>
        </p:pic>
        <p:pic>
          <p:nvPicPr>
            <p:cNvPr id="242" name="Screen Shot 2023-08-13 at 9.43.13 PM.png"/>
            <p:cNvPicPr/>
            <p:nvPr/>
          </p:nvPicPr>
          <p:blipFill>
            <a:blip r:embed="rId2"/>
            <a:stretch>
              <a:fillRect/>
            </a:stretch>
          </p:blipFill>
          <p:spPr>
            <a:xfrm>
              <a:off x="2509330" y="2301450"/>
              <a:ext cx="441351" cy="445516"/>
            </a:xfrm>
            <a:prstGeom prst="rect">
              <a:avLst/>
            </a:prstGeom>
            <a:ln w="12700" cap="flat">
              <a:noFill/>
              <a:miter lim="400000"/>
            </a:ln>
            <a:effectLst/>
          </p:spPr>
        </p:pic>
      </p:grpSp>
      <p:sp>
        <p:nvSpPr>
          <p:cNvPr id="11" name="Shape 65">
            <a:extLst>
              <a:ext uri="{FF2B5EF4-FFF2-40B4-BE49-F238E27FC236}">
                <a16:creationId xmlns:a16="http://schemas.microsoft.com/office/drawing/2014/main" id="{2F747AED-1FDC-134B-B990-42EB1DF57909}"/>
              </a:ext>
            </a:extLst>
          </p:cNvPr>
          <p:cNvSpPr/>
          <p:nvPr/>
        </p:nvSpPr>
        <p:spPr>
          <a:xfrm>
            <a:off x="244985" y="304084"/>
            <a:ext cx="12514829" cy="830997"/>
          </a:xfrm>
          <a:prstGeom prst="rect">
            <a:avLst/>
          </a:prstGeom>
          <a:solidFill>
            <a:srgbClr val="A3BFCE"/>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457200">
              <a:defRPr sz="2900" b="1" i="0">
                <a:solidFill>
                  <a:srgbClr val="FDF9FF"/>
                </a:solidFill>
                <a:uFill>
                  <a:solidFill/>
                </a:uFill>
                <a:latin typeface="Helvetica"/>
                <a:ea typeface="Helvetica"/>
                <a:cs typeface="Helvetica"/>
                <a:sym typeface="Helvetica"/>
              </a:defRPr>
            </a:lvl1pPr>
          </a:lstStyle>
          <a:p>
            <a:pPr lvl="0" algn="ctr">
              <a:defRPr sz="1800" b="0">
                <a:solidFill>
                  <a:srgbClr val="000000"/>
                </a:solidFill>
                <a:effectLst/>
                <a:uFillTx/>
              </a:defRPr>
            </a:pPr>
            <a:r>
              <a:rPr lang="es-ES" sz="5400" dirty="0">
                <a:solidFill>
                  <a:srgbClr val="FDFAFF"/>
                </a:solidFill>
              </a:rPr>
              <a:t>Hacer una Vía Aérea Difícil... Más Difícil</a:t>
            </a:r>
            <a:endParaRPr sz="5400" dirty="0">
              <a:solidFill>
                <a:srgbClr val="FDFAFF"/>
              </a:solidFill>
              <a:uFill>
                <a:solidFill/>
              </a:uFill>
              <a:latin typeface="Arial Rounded MT Bold" panose="020F0704030504030204" pitchFamily="34" charset="77"/>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p:nvPr/>
        </p:nvSpPr>
        <p:spPr>
          <a:xfrm>
            <a:off x="336060" y="0"/>
            <a:ext cx="12332677" cy="6729022"/>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lvl="8" algn="l">
              <a:lnSpc>
                <a:spcPct val="120000"/>
              </a:lnSpc>
              <a:defRPr sz="1800" i="0">
                <a:solidFill>
                  <a:srgbClr val="000000"/>
                </a:solidFill>
                <a:effectLst/>
              </a:defRPr>
            </a:pPr>
            <a:r>
              <a:rPr sz="2700" dirty="0"/>
              <a:t>                        </a:t>
            </a:r>
            <a:r>
              <a:rPr lang="en-US" sz="4600" dirty="0">
                <a:latin typeface="Arial"/>
                <a:ea typeface="Arial"/>
                <a:cs typeface="Arial"/>
                <a:sym typeface="Arial"/>
              </a:rPr>
              <a:t>Sin Embargo</a:t>
            </a:r>
            <a:r>
              <a:rPr sz="4600" dirty="0">
                <a:latin typeface="Arial"/>
                <a:ea typeface="Arial"/>
                <a:cs typeface="Arial"/>
                <a:sym typeface="Arial"/>
              </a:rPr>
              <a:t>,</a:t>
            </a:r>
            <a:r>
              <a:rPr sz="2700" dirty="0">
                <a:latin typeface="Arial"/>
                <a:ea typeface="Arial"/>
                <a:cs typeface="Arial"/>
                <a:sym typeface="Arial"/>
              </a:rPr>
              <a:t> **</a:t>
            </a:r>
            <a:endParaRPr lang="en-US" sz="2700" dirty="0">
              <a:latin typeface="Arial"/>
              <a:ea typeface="Arial"/>
              <a:cs typeface="Arial"/>
              <a:sym typeface="Arial"/>
            </a:endParaRPr>
          </a:p>
          <a:p>
            <a:pPr lvl="8" algn="l">
              <a:lnSpc>
                <a:spcPct val="120000"/>
              </a:lnSpc>
              <a:defRPr sz="1800" i="0">
                <a:solidFill>
                  <a:srgbClr val="000000"/>
                </a:solidFill>
                <a:effectLst/>
              </a:defRPr>
            </a:pPr>
            <a:endParaRPr sz="2700" dirty="0">
              <a:latin typeface="Arial"/>
              <a:ea typeface="Arial"/>
              <a:cs typeface="Arial"/>
              <a:sym typeface="Arial"/>
            </a:endParaRPr>
          </a:p>
          <a:p>
            <a:pPr lvl="0">
              <a:defRPr sz="1800" i="0">
                <a:solidFill>
                  <a:srgbClr val="000000"/>
                </a:solidFill>
                <a:effectLst/>
              </a:defRPr>
            </a:pPr>
            <a:r>
              <a:rPr lang="es-ES" sz="3200" dirty="0">
                <a:latin typeface="Helvetica" pitchFamily="2" charset="0"/>
              </a:rPr>
              <a:t>La MAYORÍA de los pacientes que son imposibles de intubar </a:t>
            </a:r>
            <a:r>
              <a:rPr lang="es-ES" sz="3200" b="1" dirty="0">
                <a:highlight>
                  <a:srgbClr val="FFFF00"/>
                </a:highlight>
                <a:latin typeface="Helvetica" pitchFamily="2" charset="0"/>
              </a:rPr>
              <a:t>aún pueden ser ventilados:</a:t>
            </a:r>
          </a:p>
          <a:p>
            <a:pPr lvl="0">
              <a:defRPr sz="1800" i="0">
                <a:solidFill>
                  <a:srgbClr val="000000"/>
                </a:solidFill>
                <a:effectLst/>
              </a:defRPr>
            </a:pPr>
            <a:endParaRPr sz="2700" dirty="0">
              <a:latin typeface="Helvetica" pitchFamily="2" charset="0"/>
              <a:ea typeface="Arial"/>
              <a:cs typeface="Arial"/>
              <a:sym typeface="Arial"/>
            </a:endParaRPr>
          </a:p>
          <a:p>
            <a:pPr lvl="0">
              <a:defRPr sz="1800" i="0">
                <a:solidFill>
                  <a:srgbClr val="000000"/>
                </a:solidFill>
                <a:effectLst/>
              </a:defRPr>
            </a:pPr>
            <a:r>
              <a:rPr lang="es-ES" sz="2800" b="1" dirty="0">
                <a:highlight>
                  <a:srgbClr val="FFFF00"/>
                </a:highlight>
                <a:latin typeface="Helvetica" pitchFamily="2" charset="0"/>
              </a:rPr>
              <a:t>Por lo tanto, la predicción de una ventilación con máscara imposible es importante.</a:t>
            </a:r>
            <a:endParaRPr sz="2700" b="1" dirty="0">
              <a:highlight>
                <a:srgbClr val="FFFF00"/>
              </a:highlight>
              <a:latin typeface="Helvetica" pitchFamily="2" charset="0"/>
              <a:ea typeface="Arial"/>
              <a:cs typeface="Arial"/>
              <a:sym typeface="Arial"/>
            </a:endParaRPr>
          </a:p>
          <a:p>
            <a:pPr lvl="0">
              <a:defRPr sz="1800" i="0">
                <a:solidFill>
                  <a:srgbClr val="000000"/>
                </a:solidFill>
                <a:effectLst/>
              </a:defRPr>
            </a:pPr>
            <a:r>
              <a:rPr lang="es-ES" sz="2800" dirty="0">
                <a:latin typeface="Helvetica" pitchFamily="2" charset="0"/>
              </a:rPr>
              <a:t>Los predictores independientes de ventilación imposible con máscara en la población general adulta fueron:</a:t>
            </a:r>
          </a:p>
          <a:p>
            <a:pPr marL="792842" lvl="1" indent="-310242" algn="l">
              <a:buSzPct val="50000"/>
              <a:buBlip>
                <a:blip r:embed="rId2"/>
              </a:buBlip>
              <a:defRPr sz="1800" i="0">
                <a:solidFill>
                  <a:srgbClr val="000000"/>
                </a:solidFill>
                <a:effectLst/>
              </a:defRPr>
            </a:pPr>
            <a:r>
              <a:rPr lang="es-ES" sz="2800" dirty="0">
                <a:latin typeface="Helvetica" pitchFamily="2" charset="0"/>
              </a:rPr>
              <a:t>AOS</a:t>
            </a:r>
          </a:p>
          <a:p>
            <a:pPr marL="792842" lvl="1" indent="-310242" algn="l">
              <a:buSzPct val="50000"/>
              <a:buBlip>
                <a:blip r:embed="rId2"/>
              </a:buBlip>
              <a:defRPr sz="1800" i="0">
                <a:solidFill>
                  <a:srgbClr val="000000"/>
                </a:solidFill>
                <a:effectLst/>
              </a:defRPr>
            </a:pPr>
            <a:r>
              <a:rPr lang="es-ES" sz="2800" dirty="0">
                <a:latin typeface="Helvetica" pitchFamily="2" charset="0"/>
              </a:rPr>
              <a:t>Radiación del cuello</a:t>
            </a:r>
          </a:p>
          <a:p>
            <a:pPr marL="792842" lvl="1" indent="-310242" algn="l">
              <a:buSzPct val="50000"/>
              <a:buBlip>
                <a:blip r:embed="rId2"/>
              </a:buBlip>
              <a:defRPr sz="1800" i="0">
                <a:solidFill>
                  <a:srgbClr val="000000"/>
                </a:solidFill>
                <a:effectLst/>
              </a:defRPr>
            </a:pPr>
            <a:r>
              <a:rPr lang="es-ES" sz="2800" dirty="0">
                <a:latin typeface="Helvetica" pitchFamily="2" charset="0"/>
              </a:rPr>
              <a:t>Sexo masculino</a:t>
            </a:r>
          </a:p>
          <a:p>
            <a:pPr marL="792842" lvl="1" indent="-310242" algn="l">
              <a:buSzPct val="50000"/>
              <a:buBlip>
                <a:blip r:embed="rId2"/>
              </a:buBlip>
              <a:defRPr sz="1800" i="0">
                <a:solidFill>
                  <a:srgbClr val="000000"/>
                </a:solidFill>
                <a:effectLst/>
              </a:defRPr>
            </a:pPr>
            <a:r>
              <a:rPr sz="2800" dirty="0" err="1">
                <a:latin typeface="Helvetica" pitchFamily="2" charset="0"/>
                <a:ea typeface="Arial"/>
                <a:cs typeface="Arial"/>
                <a:sym typeface="Arial"/>
              </a:rPr>
              <a:t>Mallampati</a:t>
            </a:r>
            <a:r>
              <a:rPr sz="2800" dirty="0">
                <a:latin typeface="Helvetica" pitchFamily="2" charset="0"/>
                <a:ea typeface="Arial"/>
                <a:cs typeface="Arial"/>
                <a:sym typeface="Arial"/>
              </a:rPr>
              <a:t> 3-4</a:t>
            </a:r>
          </a:p>
          <a:p>
            <a:pPr marL="792842" lvl="1" indent="-310242" algn="l">
              <a:buSzPct val="50000"/>
              <a:buBlip>
                <a:blip r:embed="rId2"/>
              </a:buBlip>
              <a:defRPr sz="1800" i="0">
                <a:solidFill>
                  <a:srgbClr val="000000"/>
                </a:solidFill>
                <a:effectLst/>
              </a:defRPr>
            </a:pPr>
            <a:r>
              <a:rPr sz="2800" dirty="0" err="1">
                <a:latin typeface="Helvetica" pitchFamily="2" charset="0"/>
                <a:ea typeface="Arial"/>
                <a:cs typeface="Arial"/>
                <a:sym typeface="Arial"/>
              </a:rPr>
              <a:t>B</a:t>
            </a:r>
            <a:r>
              <a:rPr lang="en-US" sz="2800" dirty="0" err="1">
                <a:latin typeface="Helvetica" pitchFamily="2" charset="0"/>
                <a:ea typeface="Arial"/>
                <a:cs typeface="Arial"/>
                <a:sym typeface="Arial"/>
              </a:rPr>
              <a:t>arbas</a:t>
            </a:r>
            <a:endParaRPr sz="2800" dirty="0">
              <a:latin typeface="Helvetica" pitchFamily="2" charset="0"/>
              <a:ea typeface="Arial"/>
              <a:cs typeface="Arial"/>
              <a:sym typeface="Arial"/>
            </a:endParaRPr>
          </a:p>
        </p:txBody>
      </p:sp>
      <p:sp>
        <p:nvSpPr>
          <p:cNvPr id="250" name="Shape 250"/>
          <p:cNvSpPr/>
          <p:nvPr/>
        </p:nvSpPr>
        <p:spPr>
          <a:xfrm>
            <a:off x="336060" y="6978591"/>
            <a:ext cx="12332677" cy="2462213"/>
          </a:xfrm>
          <a:prstGeom prst="rect">
            <a:avLst/>
          </a:prstGeom>
          <a:solidFill>
            <a:srgbClr val="FFFFFF"/>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1">
              <a:defRPr sz="1800" i="0">
                <a:solidFill>
                  <a:srgbClr val="000000"/>
                </a:solidFill>
                <a:effectLst/>
              </a:defRPr>
            </a:pPr>
            <a:r>
              <a:rPr lang="es-ES" sz="3200" b="1" dirty="0">
                <a:highlight>
                  <a:srgbClr val="FFFF00"/>
                </a:highlight>
              </a:rPr>
              <a:t>Sobre</a:t>
            </a:r>
            <a:r>
              <a:rPr lang="es-ES" sz="3200" dirty="0">
                <a:highlight>
                  <a:srgbClr val="FFFF00"/>
                </a:highlight>
              </a:rPr>
              <a:t> </a:t>
            </a:r>
            <a:r>
              <a:rPr lang="es-ES" sz="3200" b="1" u="sng" dirty="0">
                <a:solidFill>
                  <a:srgbClr val="F42E9D"/>
                </a:solidFill>
                <a:highlight>
                  <a:srgbClr val="FFFF00"/>
                </a:highlight>
              </a:rPr>
              <a:t>OBSTETRICIA </a:t>
            </a:r>
            <a:r>
              <a:rPr sz="3200" b="1" u="sng" dirty="0">
                <a:solidFill>
                  <a:srgbClr val="F42E9D"/>
                </a:solidFill>
                <a:highlight>
                  <a:srgbClr val="FFFF00"/>
                </a:highlight>
                <a:latin typeface="Arial"/>
                <a:ea typeface="Arial"/>
                <a:cs typeface="Arial"/>
                <a:sym typeface="Arial"/>
              </a:rPr>
              <a:t>:</a:t>
            </a:r>
          </a:p>
          <a:p>
            <a:pPr marL="792842" lvl="1" indent="-310242" algn="l">
              <a:buSzPct val="50000"/>
              <a:buBlip>
                <a:blip r:embed="rId2"/>
              </a:buBlip>
              <a:defRPr sz="1800" i="0">
                <a:solidFill>
                  <a:srgbClr val="000000"/>
                </a:solidFill>
                <a:effectLst/>
              </a:defRPr>
            </a:pPr>
            <a:r>
              <a:rPr sz="3200" b="1" dirty="0" err="1">
                <a:solidFill>
                  <a:srgbClr val="FF3300"/>
                </a:solidFill>
                <a:highlight>
                  <a:srgbClr val="FFFF00"/>
                </a:highlight>
                <a:latin typeface="Optima" panose="02000503060000020004" pitchFamily="2" charset="0"/>
                <a:ea typeface="Arial"/>
                <a:cs typeface="Arial"/>
                <a:sym typeface="Arial"/>
              </a:rPr>
              <a:t>Mallampati</a:t>
            </a:r>
            <a:r>
              <a:rPr sz="3200" b="1" dirty="0">
                <a:solidFill>
                  <a:srgbClr val="FF3300"/>
                </a:solidFill>
                <a:highlight>
                  <a:srgbClr val="FFFF00"/>
                </a:highlight>
                <a:latin typeface="Optima" panose="02000503060000020004" pitchFamily="2" charset="0"/>
                <a:ea typeface="Arial"/>
                <a:cs typeface="Arial"/>
                <a:sym typeface="Arial"/>
              </a:rPr>
              <a:t> 3+</a:t>
            </a:r>
          </a:p>
          <a:p>
            <a:pPr marL="792842" lvl="1" indent="-310242" algn="l">
              <a:buSzPct val="50000"/>
              <a:buBlip>
                <a:blip r:embed="rId2"/>
              </a:buBlip>
              <a:defRPr sz="1800" i="0">
                <a:solidFill>
                  <a:srgbClr val="000000"/>
                </a:solidFill>
                <a:effectLst/>
              </a:defRPr>
            </a:pPr>
            <a:r>
              <a:rPr lang="en-US" sz="3200" b="1" dirty="0">
                <a:solidFill>
                  <a:srgbClr val="FF3300"/>
                </a:solidFill>
                <a:highlight>
                  <a:srgbClr val="FFFF00"/>
                </a:highlight>
                <a:latin typeface="Optima" panose="02000503060000020004" pitchFamily="2" charset="0"/>
                <a:ea typeface="Arial"/>
                <a:cs typeface="Arial"/>
                <a:sym typeface="Arial"/>
              </a:rPr>
              <a:t>AOS</a:t>
            </a:r>
            <a:r>
              <a:rPr sz="3200" b="1" dirty="0">
                <a:solidFill>
                  <a:srgbClr val="FF3300"/>
                </a:solidFill>
                <a:highlight>
                  <a:srgbClr val="FFFF00"/>
                </a:highlight>
                <a:latin typeface="Optima" panose="02000503060000020004" pitchFamily="2" charset="0"/>
                <a:ea typeface="Arial"/>
                <a:cs typeface="Arial"/>
                <a:sym typeface="Arial"/>
              </a:rPr>
              <a:t> </a:t>
            </a:r>
          </a:p>
          <a:p>
            <a:pPr marL="1275442" lvl="2" indent="-310242" algn="l">
              <a:buSzPct val="100000"/>
              <a:buChar char="•"/>
              <a:defRPr sz="1800" i="0">
                <a:solidFill>
                  <a:srgbClr val="000000"/>
                </a:solidFill>
                <a:effectLst/>
              </a:defRPr>
            </a:pPr>
            <a:r>
              <a:rPr lang="es-ES" sz="3200" dirty="0">
                <a:latin typeface="Optima" panose="02000503060000020004" pitchFamily="2" charset="0"/>
              </a:rPr>
              <a:t>ambos son predictores independientes de </a:t>
            </a:r>
            <a:r>
              <a:rPr lang="es-ES" sz="3200" b="1" dirty="0">
                <a:latin typeface="Optima" panose="02000503060000020004" pitchFamily="2" charset="0"/>
              </a:rPr>
              <a:t>ventilación de máscara imposible</a:t>
            </a:r>
            <a:r>
              <a:rPr sz="3200" b="1" dirty="0">
                <a:latin typeface="Optima" panose="02000503060000020004" pitchFamily="2" charset="0"/>
                <a:ea typeface="Arial"/>
                <a:cs typeface="Arial"/>
                <a:sym typeface="Arial"/>
              </a:rPr>
              <a:t>.</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p:nvPr/>
        </p:nvSpPr>
        <p:spPr>
          <a:xfrm>
            <a:off x="-4949" y="6166675"/>
            <a:ext cx="12341203" cy="902811"/>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457200" lvl="0" indent="-457200" algn="l" defTabSz="457200">
              <a:buSzPct val="100000"/>
              <a:buFont typeface="Arial" panose="020B0604020202020204" pitchFamily="34" charset="0"/>
              <a:buChar char="•"/>
              <a:tabLst>
                <a:tab pos="139700" algn="l"/>
                <a:tab pos="457200" algn="l"/>
              </a:tabLst>
              <a:defRPr sz="1800" i="0">
                <a:solidFill>
                  <a:srgbClr val="000000"/>
                </a:solidFill>
                <a:effectLst/>
              </a:defRPr>
            </a:pPr>
            <a:r>
              <a:rPr lang="es-ES" sz="2600" dirty="0" err="1">
                <a:solidFill>
                  <a:srgbClr val="000000"/>
                </a:solidFill>
                <a:latin typeface="Helvetica" pitchFamily="2" charset="0"/>
              </a:rPr>
              <a:t>Videolaringoscopio</a:t>
            </a:r>
            <a:r>
              <a:rPr lang="es-ES" sz="2600" dirty="0">
                <a:solidFill>
                  <a:srgbClr val="000000"/>
                </a:solidFill>
                <a:latin typeface="Helvetica" pitchFamily="2" charset="0"/>
              </a:rPr>
              <a:t>, TET, </a:t>
            </a:r>
            <a:r>
              <a:rPr lang="es-ES" sz="2600" dirty="0" err="1">
                <a:solidFill>
                  <a:srgbClr val="000000"/>
                </a:solidFill>
                <a:latin typeface="Helvetica" pitchFamily="2" charset="0"/>
              </a:rPr>
              <a:t>Boujie</a:t>
            </a:r>
            <a:r>
              <a:rPr lang="es-ES" sz="2600" dirty="0">
                <a:solidFill>
                  <a:srgbClr val="000000"/>
                </a:solidFill>
                <a:latin typeface="Helvetica" pitchFamily="2" charset="0"/>
              </a:rPr>
              <a:t>, LMA, vías respiratorias orales, catéter de intercambio </a:t>
            </a:r>
            <a:r>
              <a:rPr lang="es-ES" sz="2600" dirty="0" err="1">
                <a:solidFill>
                  <a:srgbClr val="000000"/>
                </a:solidFill>
                <a:latin typeface="Helvetica" pitchFamily="2" charset="0"/>
              </a:rPr>
              <a:t>Aintree</a:t>
            </a:r>
            <a:r>
              <a:rPr lang="es-ES" sz="2600" dirty="0">
                <a:solidFill>
                  <a:srgbClr val="000000"/>
                </a:solidFill>
                <a:latin typeface="Helvetica" pitchFamily="2" charset="0"/>
              </a:rPr>
              <a:t>, </a:t>
            </a:r>
            <a:r>
              <a:rPr lang="es-ES" sz="2600" dirty="0" err="1">
                <a:solidFill>
                  <a:srgbClr val="000000"/>
                </a:solidFill>
                <a:latin typeface="Helvetica" pitchFamily="2" charset="0"/>
              </a:rPr>
              <a:t>fibroscopio</a:t>
            </a:r>
            <a:r>
              <a:rPr lang="es-ES" sz="2600" dirty="0">
                <a:solidFill>
                  <a:srgbClr val="000000"/>
                </a:solidFill>
                <a:latin typeface="Helvetica" pitchFamily="2" charset="0"/>
              </a:rPr>
              <a:t>.</a:t>
            </a:r>
            <a:endParaRPr sz="2600" dirty="0">
              <a:solidFill>
                <a:srgbClr val="000000"/>
              </a:solidFill>
              <a:uFill>
                <a:solidFill/>
              </a:uFill>
              <a:latin typeface="Helvetica" pitchFamily="2" charset="0"/>
              <a:ea typeface="Arial"/>
              <a:cs typeface="Arial"/>
              <a:sym typeface="Arial"/>
            </a:endParaRPr>
          </a:p>
        </p:txBody>
      </p:sp>
      <p:sp>
        <p:nvSpPr>
          <p:cNvPr id="255" name="Shape 255"/>
          <p:cNvSpPr/>
          <p:nvPr/>
        </p:nvSpPr>
        <p:spPr>
          <a:xfrm>
            <a:off x="147451" y="43620"/>
            <a:ext cx="12637477" cy="615553"/>
          </a:xfrm>
          <a:prstGeom prst="rect">
            <a:avLst/>
          </a:prstGeom>
          <a:solidFill>
            <a:schemeClr val="accent1">
              <a:lumMod val="60000"/>
              <a:lumOff val="40000"/>
            </a:schemeClr>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4300">
                <a:solidFill>
                  <a:srgbClr val="FDF9FF"/>
                </a:solidFill>
              </a:defRPr>
            </a:lvl1pPr>
          </a:lstStyle>
          <a:p>
            <a:pPr lvl="0">
              <a:defRPr sz="1800" i="0">
                <a:solidFill>
                  <a:srgbClr val="000000"/>
                </a:solidFill>
                <a:effectLst/>
              </a:defRPr>
            </a:pPr>
            <a:r>
              <a:rPr lang="es-ES" sz="4000" b="1" dirty="0">
                <a:solidFill>
                  <a:srgbClr val="FDFAFF"/>
                </a:solidFill>
                <a:latin typeface="Optima" panose="02000503060000020004" pitchFamily="2" charset="0"/>
              </a:rPr>
              <a:t>NO PREPARARSE ES PREPARARSE PARA FRACASAR</a:t>
            </a:r>
          </a:p>
        </p:txBody>
      </p:sp>
      <p:sp>
        <p:nvSpPr>
          <p:cNvPr id="258" name="Shape 258"/>
          <p:cNvSpPr/>
          <p:nvPr/>
        </p:nvSpPr>
        <p:spPr>
          <a:xfrm>
            <a:off x="4053669" y="910467"/>
            <a:ext cx="4825040" cy="523220"/>
          </a:xfrm>
          <a:prstGeom prst="rect">
            <a:avLst/>
          </a:prstGeom>
          <a:solidFill>
            <a:srgbClr val="8EC883"/>
          </a:solidFill>
          <a:ln>
            <a:solidFill>
              <a:srgbClr val="000000"/>
            </a:solid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2800" i="0">
                <a:solidFill>
                  <a:srgbClr val="000000"/>
                </a:solidFill>
              </a:defRPr>
            </a:lvl1pPr>
          </a:lstStyle>
          <a:p>
            <a:pPr lvl="0">
              <a:defRPr sz="1800">
                <a:effectLst/>
              </a:defRPr>
            </a:pPr>
            <a:r>
              <a:rPr lang="es-ES" sz="3400" dirty="0" err="1">
                <a:latin typeface="Optima" panose="02000503060000020004" pitchFamily="2" charset="0"/>
              </a:rPr>
              <a:t>Preoxigenación</a:t>
            </a:r>
            <a:r>
              <a:rPr lang="es-ES" sz="3400" dirty="0">
                <a:latin typeface="Optima" panose="02000503060000020004" pitchFamily="2" charset="0"/>
              </a:rPr>
              <a:t> suficiente</a:t>
            </a:r>
            <a:endParaRPr sz="3400" dirty="0">
              <a:effectLst>
                <a:outerShdw blurRad="25400" dist="12700" dir="5400000" rotWithShape="0">
                  <a:srgbClr val="FFFFFF"/>
                </a:outerShdw>
              </a:effectLst>
              <a:latin typeface="Optima" panose="02000503060000020004" pitchFamily="2" charset="0"/>
            </a:endParaRPr>
          </a:p>
        </p:txBody>
      </p:sp>
      <p:sp>
        <p:nvSpPr>
          <p:cNvPr id="261" name="Shape 261"/>
          <p:cNvSpPr/>
          <p:nvPr/>
        </p:nvSpPr>
        <p:spPr>
          <a:xfrm>
            <a:off x="3693024" y="2554943"/>
            <a:ext cx="6015086" cy="492443"/>
          </a:xfrm>
          <a:prstGeom prst="rect">
            <a:avLst/>
          </a:prstGeom>
          <a:solidFill>
            <a:srgbClr val="8EC883"/>
          </a:solidFill>
          <a:ln>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800" i="0">
                <a:solidFill>
                  <a:srgbClr val="000000"/>
                </a:solidFill>
              </a:defRPr>
            </a:lvl1pPr>
          </a:lstStyle>
          <a:p>
            <a:pPr lvl="0">
              <a:defRPr sz="1800">
                <a:effectLst/>
              </a:defRPr>
            </a:pPr>
            <a:r>
              <a:rPr lang="es-ES" sz="3200" dirty="0">
                <a:latin typeface="Optima" panose="02000503060000020004" pitchFamily="2" charset="0"/>
              </a:rPr>
              <a:t>Posicionamiento de la paciente  </a:t>
            </a:r>
            <a:endParaRPr sz="3200" dirty="0">
              <a:effectLst>
                <a:outerShdw blurRad="25400" dist="12700" dir="5400000" rotWithShape="0">
                  <a:srgbClr val="FFFFFF"/>
                </a:outerShdw>
              </a:effectLst>
              <a:latin typeface="Optima" panose="02000503060000020004" pitchFamily="2" charset="0"/>
            </a:endParaRPr>
          </a:p>
        </p:txBody>
      </p:sp>
      <p:sp>
        <p:nvSpPr>
          <p:cNvPr id="264" name="Shape 264"/>
          <p:cNvSpPr/>
          <p:nvPr/>
        </p:nvSpPr>
        <p:spPr>
          <a:xfrm>
            <a:off x="4473183" y="5486557"/>
            <a:ext cx="4454769" cy="492443"/>
          </a:xfrm>
          <a:prstGeom prst="rect">
            <a:avLst/>
          </a:prstGeom>
          <a:solidFill>
            <a:srgbClr val="8EC883"/>
          </a:solidFill>
          <a:ln w="635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800" i="0">
                <a:solidFill>
                  <a:srgbClr val="000000"/>
                </a:solidFill>
              </a:defRPr>
            </a:lvl1pPr>
          </a:lstStyle>
          <a:p>
            <a:pPr lvl="0">
              <a:defRPr sz="1800">
                <a:effectLst/>
              </a:defRPr>
            </a:pPr>
            <a:r>
              <a:rPr lang="es-ES" sz="3200" dirty="0">
                <a:latin typeface="Optima" panose="02000503060000020004" pitchFamily="2" charset="0"/>
              </a:rPr>
              <a:t>Equipo de Vía Aérea</a:t>
            </a:r>
            <a:endParaRPr sz="3200" dirty="0">
              <a:effectLst>
                <a:outerShdw blurRad="25400" dist="12700" dir="5400000" rotWithShape="0">
                  <a:srgbClr val="FFFFFF"/>
                </a:outerShdw>
              </a:effectLst>
              <a:latin typeface="Optima" panose="02000503060000020004" pitchFamily="2" charset="0"/>
            </a:endParaRPr>
          </a:p>
        </p:txBody>
      </p:sp>
      <p:sp>
        <p:nvSpPr>
          <p:cNvPr id="267" name="Shape 267"/>
          <p:cNvSpPr/>
          <p:nvPr/>
        </p:nvSpPr>
        <p:spPr>
          <a:xfrm>
            <a:off x="5760269" y="7257160"/>
            <a:ext cx="2537088" cy="492443"/>
          </a:xfrm>
          <a:prstGeom prst="rect">
            <a:avLst/>
          </a:prstGeom>
          <a:solidFill>
            <a:srgbClr val="8EC883"/>
          </a:solidFill>
          <a:ln>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800" i="0">
                <a:solidFill>
                  <a:srgbClr val="000000"/>
                </a:solidFill>
              </a:defRPr>
            </a:lvl1pPr>
          </a:lstStyle>
          <a:p>
            <a:pPr lvl="0">
              <a:defRPr sz="1800">
                <a:effectLst/>
              </a:defRPr>
            </a:pPr>
            <a:r>
              <a:rPr lang="en-US" sz="3200" b="0" i="0" dirty="0" err="1">
                <a:solidFill>
                  <a:srgbClr val="202124"/>
                </a:solidFill>
                <a:effectLst/>
                <a:latin typeface="Optima" panose="02000503060000020004" pitchFamily="2" charset="0"/>
              </a:rPr>
              <a:t>Parálisis</a:t>
            </a:r>
            <a:endParaRPr sz="3200" dirty="0">
              <a:effectLst>
                <a:outerShdw blurRad="25400" dist="12700" dir="5400000" rotWithShape="0">
                  <a:srgbClr val="FFFFFF"/>
                </a:outerShdw>
              </a:effectLst>
              <a:latin typeface="Optima" panose="02000503060000020004" pitchFamily="2" charset="0"/>
            </a:endParaRPr>
          </a:p>
        </p:txBody>
      </p:sp>
      <p:sp>
        <p:nvSpPr>
          <p:cNvPr id="2" name="TextBox 1">
            <a:extLst>
              <a:ext uri="{FF2B5EF4-FFF2-40B4-BE49-F238E27FC236}">
                <a16:creationId xmlns:a16="http://schemas.microsoft.com/office/drawing/2014/main" id="{9205E7DF-A790-D043-BB37-CE1504327D8B}"/>
              </a:ext>
            </a:extLst>
          </p:cNvPr>
          <p:cNvSpPr txBox="1"/>
          <p:nvPr/>
        </p:nvSpPr>
        <p:spPr>
          <a:xfrm>
            <a:off x="-3" y="1495235"/>
            <a:ext cx="13004800" cy="9028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lvl="0" indent="-457200" algn="l">
              <a:buSzPct val="100000"/>
              <a:buFont typeface="Arial" panose="020B0604020202020204" pitchFamily="34" charset="0"/>
              <a:buChar char="•"/>
              <a:defRPr sz="1800" i="0">
                <a:solidFill>
                  <a:srgbClr val="000000"/>
                </a:solidFill>
                <a:effectLst/>
              </a:defRPr>
            </a:pPr>
            <a:r>
              <a:rPr lang="es-ES" sz="2600" dirty="0" err="1">
                <a:solidFill>
                  <a:srgbClr val="000000"/>
                </a:solidFill>
                <a:latin typeface="Helvetica" pitchFamily="2" charset="0"/>
              </a:rPr>
              <a:t>Preoxigenar</a:t>
            </a:r>
            <a:r>
              <a:rPr lang="es-ES" sz="2600" dirty="0">
                <a:solidFill>
                  <a:srgbClr val="000000"/>
                </a:solidFill>
                <a:latin typeface="Helvetica" pitchFamily="2" charset="0"/>
              </a:rPr>
              <a:t> lo antes posible y durante el mayor tiempo posible hasta ETO</a:t>
            </a:r>
            <a:r>
              <a:rPr lang="es-ES" sz="2600" baseline="-25000" dirty="0">
                <a:solidFill>
                  <a:srgbClr val="000000"/>
                </a:solidFill>
                <a:latin typeface="Helvetica" pitchFamily="2" charset="0"/>
              </a:rPr>
              <a:t>2</a:t>
            </a:r>
            <a:r>
              <a:rPr lang="es-ES" sz="2600" dirty="0">
                <a:solidFill>
                  <a:srgbClr val="000000"/>
                </a:solidFill>
                <a:latin typeface="Helvetica" pitchFamily="2" charset="0"/>
              </a:rPr>
              <a:t> &gt; ~ 85% </a:t>
            </a:r>
          </a:p>
          <a:p>
            <a:pPr marL="457200" lvl="0" indent="-457200" algn="l">
              <a:buSzPct val="100000"/>
              <a:buFont typeface="Arial" panose="020B0604020202020204" pitchFamily="34" charset="0"/>
              <a:buChar char="•"/>
              <a:defRPr sz="1800" i="0">
                <a:solidFill>
                  <a:srgbClr val="000000"/>
                </a:solidFill>
                <a:effectLst/>
              </a:defRPr>
            </a:pPr>
            <a:r>
              <a:rPr lang="es-ES" sz="2600" dirty="0">
                <a:solidFill>
                  <a:srgbClr val="000000"/>
                </a:solidFill>
                <a:latin typeface="Helvetica" pitchFamily="2" charset="0"/>
              </a:rPr>
              <a:t>&gt;10 l/min O2: 3 min de respiración </a:t>
            </a:r>
            <a:r>
              <a:rPr lang="es-ES" sz="2600" dirty="0" err="1">
                <a:solidFill>
                  <a:srgbClr val="000000"/>
                </a:solidFill>
                <a:latin typeface="Helvetica" pitchFamily="2" charset="0"/>
              </a:rPr>
              <a:t>tidal</a:t>
            </a:r>
            <a:r>
              <a:rPr lang="es-ES" sz="2600" dirty="0">
                <a:solidFill>
                  <a:srgbClr val="000000"/>
                </a:solidFill>
                <a:latin typeface="Helvetica" pitchFamily="2" charset="0"/>
              </a:rPr>
              <a:t> u 8 respiraciones de capacidad vital</a:t>
            </a:r>
            <a:endParaRPr kumimoji="0" lang="en-US" sz="2600" b="0" i="1" u="none" strike="noStrike" cap="none" spc="0" normalizeH="0" baseline="0" dirty="0">
              <a:ln>
                <a:noFill/>
              </a:ln>
              <a:solidFill>
                <a:srgbClr val="000000"/>
              </a:solidFill>
              <a:effectLst>
                <a:outerShdw blurRad="25400" dist="12700" dir="5400000" rotWithShape="0">
                  <a:srgbClr val="FFFFFF"/>
                </a:outerShdw>
              </a:effectLst>
              <a:uFillTx/>
              <a:latin typeface="Helvetica" pitchFamily="2" charset="0"/>
              <a:sym typeface="Hoefler Text"/>
            </a:endParaRPr>
          </a:p>
        </p:txBody>
      </p:sp>
      <p:sp>
        <p:nvSpPr>
          <p:cNvPr id="3" name="TextBox 2">
            <a:extLst>
              <a:ext uri="{FF2B5EF4-FFF2-40B4-BE49-F238E27FC236}">
                <a16:creationId xmlns:a16="http://schemas.microsoft.com/office/drawing/2014/main" id="{F9D00390-59A8-E549-AB88-A2A3B0DFB113}"/>
              </a:ext>
            </a:extLst>
          </p:cNvPr>
          <p:cNvSpPr txBox="1"/>
          <p:nvPr/>
        </p:nvSpPr>
        <p:spPr>
          <a:xfrm>
            <a:off x="-4949" y="3229530"/>
            <a:ext cx="12449908" cy="25032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s-ES" sz="2600" i="0" dirty="0">
                <a:solidFill>
                  <a:srgbClr val="050502"/>
                </a:solidFill>
                <a:latin typeface="Helvetica" pitchFamily="2" charset="0"/>
              </a:rPr>
              <a:t>La posición de rampa mejora la visión de la glotis y permite el acceso a la membrana </a:t>
            </a:r>
            <a:r>
              <a:rPr lang="es-ES" sz="2600" i="0" dirty="0" err="1">
                <a:solidFill>
                  <a:srgbClr val="050502"/>
                </a:solidFill>
                <a:latin typeface="Helvetica" pitchFamily="2" charset="0"/>
              </a:rPr>
              <a:t>cricotiroidea</a:t>
            </a:r>
            <a:r>
              <a:rPr lang="es-ES" sz="2600" i="0" dirty="0">
                <a:solidFill>
                  <a:srgbClr val="050502"/>
                </a:solidFill>
                <a:latin typeface="Helvetica" pitchFamily="2" charset="0"/>
              </a:rPr>
              <a:t>.</a:t>
            </a:r>
            <a:endParaRPr lang="es-ES" sz="2600" i="0" dirty="0">
              <a:solidFill>
                <a:srgbClr val="000000"/>
              </a:solidFill>
              <a:latin typeface="Helvetica" pitchFamily="2" charset="0"/>
            </a:endParaRP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s-ES" sz="2600" i="0" dirty="0">
                <a:solidFill>
                  <a:srgbClr val="000000"/>
                </a:solidFill>
                <a:latin typeface="Helvetica" pitchFamily="2" charset="0"/>
              </a:rPr>
              <a:t>También crea más espacio entre el mentón y el pecho para que el laringoscopio entre en la boca mientras se mantiene la presión </a:t>
            </a:r>
            <a:r>
              <a:rPr lang="es-ES" sz="2600" i="0" dirty="0" err="1">
                <a:solidFill>
                  <a:srgbClr val="000000"/>
                </a:solidFill>
                <a:latin typeface="Helvetica" pitchFamily="2" charset="0"/>
              </a:rPr>
              <a:t>cricoidea</a:t>
            </a:r>
            <a:r>
              <a:rPr lang="es-ES" sz="2600" i="0" dirty="0">
                <a:solidFill>
                  <a:srgbClr val="000000"/>
                </a:solidFill>
                <a:latin typeface="Helvetica" pitchFamily="2" charset="0"/>
              </a:rPr>
              <a:t>, porque la mano de alguien que ejerce presión sobre su cuello se interpondrá en el camino del mango de la hoja.</a:t>
            </a:r>
            <a:endParaRPr kumimoji="0" lang="en-US" sz="2600" b="0" i="0" u="none" strike="noStrike" cap="none" spc="0" normalizeH="0" baseline="0" dirty="0">
              <a:ln>
                <a:noFill/>
              </a:ln>
              <a:solidFill>
                <a:srgbClr val="000000"/>
              </a:solidFill>
              <a:effectLst>
                <a:outerShdw blurRad="25400" dist="12700" dir="5400000" rotWithShape="0">
                  <a:srgbClr val="FFFFFF"/>
                </a:outerShdw>
              </a:effectLst>
              <a:uFillTx/>
              <a:latin typeface="Helvetica" pitchFamily="2" charset="0"/>
              <a:sym typeface="Hoefler Text"/>
            </a:endParaRPr>
          </a:p>
        </p:txBody>
      </p:sp>
      <p:sp>
        <p:nvSpPr>
          <p:cNvPr id="4" name="TextBox 3">
            <a:extLst>
              <a:ext uri="{FF2B5EF4-FFF2-40B4-BE49-F238E27FC236}">
                <a16:creationId xmlns:a16="http://schemas.microsoft.com/office/drawing/2014/main" id="{0DC3C747-9BB8-A44E-98B4-ACAB56641C3A}"/>
              </a:ext>
            </a:extLst>
          </p:cNvPr>
          <p:cNvSpPr txBox="1"/>
          <p:nvPr/>
        </p:nvSpPr>
        <p:spPr>
          <a:xfrm>
            <a:off x="266635" y="7590334"/>
            <a:ext cx="12518293"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lang="es-ES" sz="2400" i="0" dirty="0" err="1">
                <a:solidFill>
                  <a:srgbClr val="000000">
                    <a:alpha val="80000"/>
                  </a:srgbClr>
                </a:solidFill>
                <a:latin typeface="Helvetica" pitchFamily="2" charset="0"/>
              </a:rPr>
              <a:t>Succinilcolina</a:t>
            </a:r>
            <a:r>
              <a:rPr lang="es-ES" sz="2400" i="0" dirty="0">
                <a:solidFill>
                  <a:srgbClr val="000000">
                    <a:alpha val="80000"/>
                  </a:srgbClr>
                </a:solidFill>
                <a:latin typeface="Helvetica" pitchFamily="2" charset="0"/>
              </a:rPr>
              <a:t> vs </a:t>
            </a:r>
            <a:r>
              <a:rPr lang="es-ES" sz="2400" i="0" dirty="0" err="1">
                <a:solidFill>
                  <a:srgbClr val="000000">
                    <a:alpha val="80000"/>
                  </a:srgbClr>
                </a:solidFill>
                <a:latin typeface="Helvetica" pitchFamily="2" charset="0"/>
              </a:rPr>
              <a:t>Rocuronio</a:t>
            </a:r>
            <a:r>
              <a:rPr lang="es-ES" sz="2400" i="0" dirty="0">
                <a:solidFill>
                  <a:srgbClr val="000000">
                    <a:alpha val="80000"/>
                  </a:srgbClr>
                </a:solidFill>
                <a:latin typeface="Helvetica" pitchFamily="2" charset="0"/>
              </a:rPr>
              <a:t>:</a:t>
            </a: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s-ES" sz="2400" i="0" dirty="0" err="1">
                <a:solidFill>
                  <a:srgbClr val="000000">
                    <a:alpha val="80000"/>
                  </a:srgbClr>
                </a:solidFill>
                <a:latin typeface="Helvetica" pitchFamily="2" charset="0"/>
              </a:rPr>
              <a:t>Succs</a:t>
            </a:r>
            <a:r>
              <a:rPr lang="es-ES" sz="2400" i="0" dirty="0">
                <a:solidFill>
                  <a:srgbClr val="000000">
                    <a:alpha val="80000"/>
                  </a:srgbClr>
                </a:solidFill>
                <a:latin typeface="Helvetica" pitchFamily="2" charset="0"/>
              </a:rPr>
              <a:t> puede desaparecer durante los intentos de vía aérea difícil, lo que dificulta aún más la intubación. El </a:t>
            </a:r>
            <a:r>
              <a:rPr lang="es-ES" sz="2400" i="0" dirty="0" err="1">
                <a:solidFill>
                  <a:srgbClr val="000000">
                    <a:alpha val="80000"/>
                  </a:srgbClr>
                </a:solidFill>
                <a:latin typeface="Helvetica" pitchFamily="2" charset="0"/>
              </a:rPr>
              <a:t>rocuronio</a:t>
            </a:r>
            <a:r>
              <a:rPr lang="es-ES" sz="2400" i="0" dirty="0">
                <a:solidFill>
                  <a:srgbClr val="000000">
                    <a:alpha val="80000"/>
                  </a:srgbClr>
                </a:solidFill>
                <a:latin typeface="Helvetica" pitchFamily="2" charset="0"/>
              </a:rPr>
              <a:t> de acción más prolongada puede ser beneficioso en esta situación, dada su capacidad para revertirse rápidamente con </a:t>
            </a:r>
            <a:r>
              <a:rPr lang="es-ES" sz="2400" i="0" dirty="0" err="1">
                <a:solidFill>
                  <a:srgbClr val="000000">
                    <a:alpha val="80000"/>
                  </a:srgbClr>
                </a:solidFill>
                <a:latin typeface="Helvetica" pitchFamily="2" charset="0"/>
              </a:rPr>
              <a:t>sugammadex</a:t>
            </a:r>
            <a:r>
              <a:rPr lang="es-ES" sz="2400" i="0" dirty="0">
                <a:solidFill>
                  <a:srgbClr val="000000">
                    <a:alpha val="80000"/>
                  </a:srgbClr>
                </a:solidFill>
                <a:latin typeface="Helvetica" pitchFamily="2" charset="0"/>
              </a:rPr>
              <a:t>.</a:t>
            </a:r>
            <a:endParaRPr kumimoji="0" lang="en-US" sz="2400" b="0" i="0" u="none" strike="noStrike" cap="none" spc="0" normalizeH="0" baseline="0" dirty="0">
              <a:ln>
                <a:noFill/>
              </a:ln>
              <a:solidFill>
                <a:srgbClr val="000000">
                  <a:alpha val="80000"/>
                </a:srgbClr>
              </a:solidFill>
              <a:effectLst>
                <a:outerShdw blurRad="25400" dist="12700" dir="5400000" rotWithShape="0">
                  <a:srgbClr val="FFFFFF"/>
                </a:outerShdw>
              </a:effectLst>
              <a:uFillTx/>
              <a:latin typeface="Helvetica" pitchFamily="2" charset="0"/>
              <a:sym typeface="Hoefler Text"/>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p:nvPr/>
        </p:nvSpPr>
        <p:spPr>
          <a:xfrm>
            <a:off x="478221" y="694283"/>
            <a:ext cx="12048358" cy="1169551"/>
          </a:xfrm>
          <a:prstGeom prst="rect">
            <a:avLst/>
          </a:prstGeom>
          <a:solidFill>
            <a:srgbClr val="FAD576"/>
          </a:solidFill>
          <a:ln w="38100">
            <a:solidFill>
              <a:srgbClr val="000000"/>
            </a:solidFill>
          </a:ln>
          <a:effectLst/>
          <a:scene3d>
            <a:camera prst="orthographicFront"/>
            <a:lightRig rig="threePt" dir="t"/>
          </a:scene3d>
          <a:sp3d>
            <a:bevelT w="6350"/>
          </a:sp3d>
          <a:extLst>
            <a:ext uri="{C572A759-6A51-4108-AA02-DFA0A04FC94B}">
              <ma14:wrappingTextBoxFlag xmlns:ma14="http://schemas.microsoft.com/office/mac/drawingml/2011/main" xmlns="" val="1"/>
            </a:ext>
          </a:extLst>
        </p:spPr>
        <p:txBody>
          <a:bodyPr wrap="square" lIns="0" tIns="0" rIns="0" bIns="0" numCol="1" anchor="ctr">
            <a:spAutoFit/>
          </a:bodyPr>
          <a:lstStyle/>
          <a:p>
            <a:pPr lvl="0">
              <a:defRPr sz="1800" i="0">
                <a:solidFill>
                  <a:srgbClr val="000000"/>
                </a:solidFill>
                <a:effectLst/>
              </a:defRPr>
            </a:pPr>
            <a:r>
              <a:rPr lang="es-ES" sz="3800" b="1" dirty="0"/>
              <a:t>ANTES DE CADA CESÁREA, PLANEA HASTA LA DECISIÓN FINAL:</a:t>
            </a:r>
            <a:endParaRPr sz="3800" b="1" dirty="0">
              <a:latin typeface="Arial Black"/>
              <a:ea typeface="Arial Black"/>
              <a:cs typeface="Arial Black"/>
              <a:sym typeface="Arial Black"/>
            </a:endParaRPr>
          </a:p>
        </p:txBody>
      </p:sp>
      <p:grpSp>
        <p:nvGrpSpPr>
          <p:cNvPr id="275" name="Group 275"/>
          <p:cNvGrpSpPr/>
          <p:nvPr/>
        </p:nvGrpSpPr>
        <p:grpSpPr>
          <a:xfrm>
            <a:off x="704287" y="2247197"/>
            <a:ext cx="11596225" cy="5139869"/>
            <a:chOff x="-76200" y="-61684"/>
            <a:chExt cx="11596224" cy="5139868"/>
          </a:xfrm>
        </p:grpSpPr>
        <p:sp>
          <p:nvSpPr>
            <p:cNvPr id="274" name="Shape 274"/>
            <p:cNvSpPr/>
            <p:nvPr/>
          </p:nvSpPr>
          <p:spPr>
            <a:xfrm>
              <a:off x="0" y="-61684"/>
              <a:ext cx="11520024" cy="5139868"/>
            </a:xfrm>
            <a:prstGeom prst="rect">
              <a:avLst/>
            </a:prstGeom>
            <a:solidFill>
              <a:srgbClr val="E7A4A5"/>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l">
                <a:defRPr sz="1800" i="0">
                  <a:solidFill>
                    <a:srgbClr val="000000"/>
                  </a:solidFill>
                  <a:effectLst/>
                </a:defRPr>
              </a:pPr>
              <a:endParaRPr sz="3200" dirty="0">
                <a:solidFill>
                  <a:srgbClr val="4B4B4B"/>
                </a:solidFill>
              </a:endParaRPr>
            </a:p>
            <a:p>
              <a:pPr lvl="0">
                <a:defRPr sz="1800" i="0">
                  <a:solidFill>
                    <a:srgbClr val="000000"/>
                  </a:solidFill>
                  <a:effectLst/>
                </a:defRPr>
              </a:pPr>
              <a:r>
                <a:rPr lang="es-ES" sz="4400" dirty="0"/>
                <a:t>¿Cuál es mi plan si no puedo</a:t>
              </a:r>
              <a:r>
                <a:rPr lang="es-ES" sz="4400" b="1" dirty="0"/>
                <a:t> intubar</a:t>
              </a:r>
              <a:r>
                <a:rPr lang="es-ES" sz="4400" dirty="0"/>
                <a:t>?</a:t>
              </a:r>
            </a:p>
            <a:p>
              <a:pPr lvl="0">
                <a:defRPr sz="1800" i="0">
                  <a:solidFill>
                    <a:srgbClr val="000000"/>
                  </a:solidFill>
                  <a:effectLst/>
                </a:defRPr>
              </a:pPr>
              <a:endParaRPr lang="es-ES" sz="4400" dirty="0"/>
            </a:p>
            <a:p>
              <a:pPr lvl="0">
                <a:defRPr sz="1800" i="0">
                  <a:solidFill>
                    <a:srgbClr val="000000"/>
                  </a:solidFill>
                  <a:effectLst/>
                </a:defRPr>
              </a:pPr>
              <a:r>
                <a:rPr lang="es-ES" sz="4400" dirty="0"/>
                <a:t>¿Cuál es mi plan si no puedo v</a:t>
              </a:r>
              <a:r>
                <a:rPr lang="es-ES" sz="4400" b="1" dirty="0"/>
                <a:t>entilar</a:t>
              </a:r>
              <a:r>
                <a:rPr lang="es-ES" sz="4400" dirty="0"/>
                <a:t>?</a:t>
              </a:r>
            </a:p>
            <a:p>
              <a:pPr lvl="0">
                <a:defRPr sz="1800" i="0">
                  <a:solidFill>
                    <a:srgbClr val="000000"/>
                  </a:solidFill>
                  <a:effectLst/>
                </a:defRPr>
              </a:pPr>
              <a:endParaRPr sz="4100" dirty="0"/>
            </a:p>
            <a:p>
              <a:pPr lvl="0">
                <a:defRPr sz="1800" i="0">
                  <a:solidFill>
                    <a:srgbClr val="000000"/>
                  </a:solidFill>
                  <a:effectLst/>
                </a:defRPr>
              </a:pPr>
              <a:r>
                <a:rPr lang="es-ES" sz="4400" dirty="0"/>
                <a:t>En caso de </a:t>
              </a:r>
              <a:r>
                <a:rPr lang="es-ES" sz="4400" b="1" dirty="0"/>
                <a:t>intubación fallida</a:t>
              </a:r>
              <a:r>
                <a:rPr lang="es-ES" sz="4400" dirty="0"/>
                <a:t>, ¿Permitiré que la cirugía continúe sin importar qué?</a:t>
              </a:r>
            </a:p>
            <a:p>
              <a:pPr lvl="0">
                <a:defRPr sz="1800" i="0">
                  <a:solidFill>
                    <a:srgbClr val="000000"/>
                  </a:solidFill>
                  <a:effectLst/>
                </a:defRPr>
              </a:pPr>
              <a:endParaRPr sz="4100" dirty="0"/>
            </a:p>
          </p:txBody>
        </p:sp>
        <p:pic>
          <p:nvPicPr>
            <p:cNvPr id="273" name="Picture 272"/>
            <p:cNvPicPr/>
            <p:nvPr/>
          </p:nvPicPr>
          <p:blipFill>
            <a:blip r:embed="rId2"/>
            <a:stretch>
              <a:fillRect/>
            </a:stretch>
          </p:blipFill>
          <p:spPr>
            <a:xfrm>
              <a:off x="-76200" y="-39175"/>
              <a:ext cx="11596224" cy="5092701"/>
            </a:xfrm>
            <a:prstGeom prst="rect">
              <a:avLst/>
            </a:prstGeom>
            <a:effectLst/>
          </p:spPr>
        </p:pic>
      </p:grpSp>
      <p:grpSp>
        <p:nvGrpSpPr>
          <p:cNvPr id="278" name="Group 278"/>
          <p:cNvGrpSpPr/>
          <p:nvPr/>
        </p:nvGrpSpPr>
        <p:grpSpPr>
          <a:xfrm>
            <a:off x="0" y="8256212"/>
            <a:ext cx="13004800" cy="673338"/>
            <a:chOff x="-1376006" y="32240"/>
            <a:chExt cx="13004799" cy="673336"/>
          </a:xfrm>
        </p:grpSpPr>
        <p:sp>
          <p:nvSpPr>
            <p:cNvPr id="277" name="Shape 277"/>
            <p:cNvSpPr/>
            <p:nvPr/>
          </p:nvSpPr>
          <p:spPr>
            <a:xfrm>
              <a:off x="-1376006" y="122687"/>
              <a:ext cx="12952263" cy="492442"/>
            </a:xfrm>
            <a:prstGeom prst="rect">
              <a:avLst/>
            </a:prstGeom>
            <a:solidFill>
              <a:srgbClr val="C13030"/>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l">
                <a:defRPr sz="3000" b="1" i="0">
                  <a:solidFill>
                    <a:srgbClr val="FDF9FF"/>
                  </a:solidFill>
                  <a:latin typeface="Arial"/>
                  <a:ea typeface="Arial"/>
                  <a:cs typeface="Arial"/>
                  <a:sym typeface="Arial"/>
                </a:defRPr>
              </a:lvl1pPr>
            </a:lstStyle>
            <a:p>
              <a:pPr lvl="0">
                <a:defRPr sz="1800" b="0">
                  <a:solidFill>
                    <a:srgbClr val="000000"/>
                  </a:solidFill>
                  <a:effectLst/>
                </a:defRPr>
              </a:pPr>
              <a:r>
                <a:rPr lang="es-ES" sz="3200" dirty="0">
                  <a:solidFill>
                    <a:srgbClr val="FDFAFF"/>
                  </a:solidFill>
                  <a:latin typeface="Arial Rounded MT Bold" panose="020F0704030504030204" pitchFamily="34" charset="77"/>
                </a:rPr>
                <a:t>  La incidencia informada de intubación fallida en OB ~ 1:300-400 </a:t>
              </a:r>
              <a:endParaRPr sz="3000" dirty="0">
                <a:solidFill>
                  <a:srgbClr val="FDFAFF"/>
                </a:solidFill>
                <a:latin typeface="Arial Rounded MT Bold" panose="020F0704030504030204" pitchFamily="34" charset="77"/>
              </a:endParaRPr>
            </a:p>
          </p:txBody>
        </p:sp>
        <p:pic>
          <p:nvPicPr>
            <p:cNvPr id="276" name="Picture 275"/>
            <p:cNvPicPr/>
            <p:nvPr/>
          </p:nvPicPr>
          <p:blipFill>
            <a:blip r:embed="rId3"/>
            <a:stretch>
              <a:fillRect/>
            </a:stretch>
          </p:blipFill>
          <p:spPr>
            <a:xfrm>
              <a:off x="-1376006" y="32240"/>
              <a:ext cx="13004799" cy="673336"/>
            </a:xfrm>
            <a:prstGeom prst="rect">
              <a:avLst/>
            </a:prstGeom>
            <a:effectLst/>
          </p:spPr>
        </p:pic>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screen-shot-2023-01-19-at-1.49.35-pm-1.png"/>
          <p:cNvPicPr/>
          <p:nvPr/>
        </p:nvPicPr>
        <p:blipFill>
          <a:blip r:embed="rId2"/>
          <a:srcRect r="1612" b="1248"/>
          <a:stretch>
            <a:fillRect/>
          </a:stretch>
        </p:blipFill>
        <p:spPr>
          <a:xfrm>
            <a:off x="-7889" y="198806"/>
            <a:ext cx="13020289" cy="9106758"/>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5"/>
          <p:cNvGrpSpPr/>
          <p:nvPr/>
        </p:nvGrpSpPr>
        <p:grpSpPr>
          <a:xfrm>
            <a:off x="483619" y="339532"/>
            <a:ext cx="12037562" cy="2032001"/>
            <a:chOff x="-38099" y="-38100"/>
            <a:chExt cx="12037561" cy="2032000"/>
          </a:xfrm>
        </p:grpSpPr>
        <p:sp>
          <p:nvSpPr>
            <p:cNvPr id="34" name="Shape 34"/>
            <p:cNvSpPr/>
            <p:nvPr/>
          </p:nvSpPr>
          <p:spPr>
            <a:xfrm>
              <a:off x="0" y="0"/>
              <a:ext cx="11961362" cy="19558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2900" b="1">
                  <a:solidFill>
                    <a:srgbClr val="FDF9FF"/>
                  </a:solidFill>
                  <a:uFill>
                    <a:solidFill/>
                  </a:uFill>
                  <a:latin typeface="Helvetica"/>
                  <a:ea typeface="Helvetica"/>
                  <a:cs typeface="Helvetica"/>
                  <a:sym typeface="Helvetica"/>
                </a:rPr>
                <a:t> </a:t>
              </a:r>
            </a:p>
            <a:p>
              <a:pPr lvl="0" defTabSz="457200">
                <a:defRPr sz="1800" i="0">
                  <a:solidFill>
                    <a:srgbClr val="000000"/>
                  </a:solidFill>
                  <a:effectLst/>
                </a:defRPr>
              </a:pPr>
              <a:endParaRPr sz="2900" b="1">
                <a:solidFill>
                  <a:srgbClr val="FDF9FF"/>
                </a:solidFill>
                <a:uFill>
                  <a:solidFill/>
                </a:uFill>
                <a:latin typeface="Helvetica"/>
                <a:ea typeface="Helvetica"/>
                <a:cs typeface="Helvetica"/>
                <a:sym typeface="Helvetica"/>
              </a:endParaRPr>
            </a:p>
            <a:p>
              <a:pPr lvl="0" defTabSz="457200">
                <a:defRPr sz="1800" i="0">
                  <a:solidFill>
                    <a:srgbClr val="000000"/>
                  </a:solidFill>
                  <a:effectLst/>
                </a:defRPr>
              </a:pPr>
              <a:endParaRPr sz="2900" b="1">
                <a:solidFill>
                  <a:srgbClr val="FDF9FF"/>
                </a:solidFill>
                <a:uFill>
                  <a:solidFill/>
                </a:uFill>
                <a:latin typeface="Helvetica"/>
                <a:ea typeface="Helvetica"/>
                <a:cs typeface="Helvetica"/>
                <a:sym typeface="Helvetica"/>
              </a:endParaRPr>
            </a:p>
          </p:txBody>
        </p:sp>
        <p:pic>
          <p:nvPicPr>
            <p:cNvPr id="33" name="Picture 32"/>
            <p:cNvPicPr/>
            <p:nvPr/>
          </p:nvPicPr>
          <p:blipFill>
            <a:blip r:embed="rId2"/>
            <a:stretch>
              <a:fillRect/>
            </a:stretch>
          </p:blipFill>
          <p:spPr>
            <a:xfrm>
              <a:off x="-38100" y="-38100"/>
              <a:ext cx="12037562" cy="2032000"/>
            </a:xfrm>
            <a:prstGeom prst="rect">
              <a:avLst/>
            </a:prstGeom>
            <a:effectLst/>
          </p:spPr>
        </p:pic>
      </p:grpSp>
      <p:grpSp>
        <p:nvGrpSpPr>
          <p:cNvPr id="38" name="Group 38"/>
          <p:cNvGrpSpPr/>
          <p:nvPr/>
        </p:nvGrpSpPr>
        <p:grpSpPr>
          <a:xfrm>
            <a:off x="3211568" y="1326358"/>
            <a:ext cx="6581664" cy="1016001"/>
            <a:chOff x="-38099" y="-38099"/>
            <a:chExt cx="6581663" cy="1016000"/>
          </a:xfrm>
        </p:grpSpPr>
        <p:sp>
          <p:nvSpPr>
            <p:cNvPr id="37" name="Shape 37"/>
            <p:cNvSpPr/>
            <p:nvPr/>
          </p:nvSpPr>
          <p:spPr>
            <a:xfrm>
              <a:off x="0" y="0"/>
              <a:ext cx="6505464" cy="939800"/>
            </a:xfrm>
            <a:prstGeom prst="rect">
              <a:avLst/>
            </a:prstGeom>
            <a:solidFill>
              <a:srgbClr val="FAD576"/>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5000" b="1" i="0">
                  <a:solidFill>
                    <a:srgbClr val="FF3300"/>
                  </a:solidFill>
                  <a:uFill>
                    <a:solidFill/>
                  </a:uFill>
                  <a:latin typeface="Helvetica"/>
                  <a:ea typeface="Helvetica"/>
                  <a:cs typeface="Helvetica"/>
                  <a:sym typeface="Helvetica"/>
                </a:defRPr>
              </a:lvl1pPr>
            </a:lstStyle>
            <a:p>
              <a:pPr lvl="0">
                <a:defRPr sz="1800" b="0">
                  <a:solidFill>
                    <a:srgbClr val="000000"/>
                  </a:solidFill>
                  <a:effectLst/>
                  <a:uFillTx/>
                </a:defRPr>
              </a:pPr>
              <a:r>
                <a:rPr sz="5000" b="1">
                  <a:solidFill>
                    <a:srgbClr val="FF3300"/>
                  </a:solidFill>
                  <a:uFill>
                    <a:solidFill/>
                  </a:uFill>
                </a:rPr>
                <a:t>¿PUEDE VENTILAR?</a:t>
              </a:r>
            </a:p>
          </p:txBody>
        </p:sp>
        <p:pic>
          <p:nvPicPr>
            <p:cNvPr id="36" name="Picture 35"/>
            <p:cNvPicPr/>
            <p:nvPr/>
          </p:nvPicPr>
          <p:blipFill>
            <a:blip r:embed="rId3"/>
            <a:stretch>
              <a:fillRect/>
            </a:stretch>
          </p:blipFill>
          <p:spPr>
            <a:xfrm>
              <a:off x="-38100" y="-38100"/>
              <a:ext cx="6581664" cy="1016001"/>
            </a:xfrm>
            <a:prstGeom prst="rect">
              <a:avLst/>
            </a:prstGeom>
            <a:effectLst/>
          </p:spPr>
        </p:pic>
      </p:grpSp>
      <p:grpSp>
        <p:nvGrpSpPr>
          <p:cNvPr id="41" name="Group 41"/>
          <p:cNvGrpSpPr/>
          <p:nvPr/>
        </p:nvGrpSpPr>
        <p:grpSpPr>
          <a:xfrm>
            <a:off x="933103" y="373473"/>
            <a:ext cx="11138594" cy="990601"/>
            <a:chOff x="-38099" y="-38099"/>
            <a:chExt cx="11138593" cy="990600"/>
          </a:xfrm>
        </p:grpSpPr>
        <p:sp>
          <p:nvSpPr>
            <p:cNvPr id="40" name="Shape 40"/>
            <p:cNvSpPr/>
            <p:nvPr/>
          </p:nvSpPr>
          <p:spPr>
            <a:xfrm>
              <a:off x="0" y="0"/>
              <a:ext cx="11062395" cy="91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p>
              <a:pPr lvl="0" defTabSz="457200">
                <a:defRPr sz="1800" i="0">
                  <a:solidFill>
                    <a:srgbClr val="000000"/>
                  </a:solidFill>
                  <a:effectLst/>
                </a:defRPr>
              </a:pPr>
              <a:r>
                <a:rPr sz="4800" b="1">
                  <a:solidFill>
                    <a:srgbClr val="FF3300"/>
                  </a:solidFill>
                  <a:uFill>
                    <a:solidFill/>
                  </a:uFill>
                  <a:latin typeface="Helvetica"/>
                  <a:ea typeface="Helvetica"/>
                  <a:cs typeface="Helvetica"/>
                  <a:sym typeface="Helvetica"/>
                </a:rPr>
                <a:t>DESPUÉS DE INTUBACIÓN FALLIDA</a:t>
              </a:r>
              <a:r>
                <a:rPr sz="4800" b="1">
                  <a:solidFill>
                    <a:srgbClr val="FDF9FF"/>
                  </a:solidFill>
                  <a:uFill>
                    <a:solidFill/>
                  </a:uFill>
                  <a:latin typeface="Helvetica"/>
                  <a:ea typeface="Helvetica"/>
                  <a:cs typeface="Helvetica"/>
                  <a:sym typeface="Helvetica"/>
                </a:rPr>
                <a:t>:</a:t>
              </a:r>
            </a:p>
          </p:txBody>
        </p:sp>
        <p:pic>
          <p:nvPicPr>
            <p:cNvPr id="39" name="Picture 38"/>
            <p:cNvPicPr/>
            <p:nvPr/>
          </p:nvPicPr>
          <p:blipFill>
            <a:blip r:embed="rId4"/>
            <a:stretch>
              <a:fillRect/>
            </a:stretch>
          </p:blipFill>
          <p:spPr>
            <a:xfrm>
              <a:off x="-38100" y="-38100"/>
              <a:ext cx="11138595" cy="990601"/>
            </a:xfrm>
            <a:prstGeom prst="rect">
              <a:avLst/>
            </a:prstGeom>
            <a:effectLst/>
          </p:spPr>
        </p:pic>
      </p:grpSp>
      <p:sp>
        <p:nvSpPr>
          <p:cNvPr id="42" name="Shape 42"/>
          <p:cNvSpPr/>
          <p:nvPr/>
        </p:nvSpPr>
        <p:spPr>
          <a:xfrm>
            <a:off x="231845" y="2133146"/>
            <a:ext cx="12151614" cy="7467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l" defTabSz="457200">
              <a:defRPr sz="1800" i="0">
                <a:solidFill>
                  <a:srgbClr val="000000"/>
                </a:solidFill>
                <a:effectLst/>
              </a:defRPr>
            </a:pPr>
            <a:endParaRPr sz="2400">
              <a:uFill>
                <a:solidFill/>
              </a:uFill>
              <a:latin typeface="Helvetica"/>
              <a:ea typeface="Helvetica"/>
              <a:cs typeface="Helvetica"/>
              <a:sym typeface="Helvetica"/>
            </a:endParaRPr>
          </a:p>
          <a:p>
            <a:pPr marL="457200" lvl="0" indent="-457200" algn="l" defTabSz="457200">
              <a:tabLst>
                <a:tab pos="139700" algn="l"/>
                <a:tab pos="457200" algn="l"/>
              </a:tabLst>
              <a:defRPr sz="1800" i="0">
                <a:solidFill>
                  <a:srgbClr val="000000"/>
                </a:solidFill>
                <a:effectLst/>
              </a:defRPr>
            </a:pPr>
            <a:r>
              <a:rPr sz="2400">
                <a:uFill>
                  <a:solidFill/>
                </a:uFill>
                <a:latin typeface="Helvetica"/>
                <a:ea typeface="Helvetica"/>
                <a:cs typeface="Helvetica"/>
                <a:sym typeface="Helvetica"/>
              </a:rPr>
              <a:t>	•	Intubación fallida anunciada claramente a todo el equipo de quirófano</a:t>
            </a:r>
          </a:p>
          <a:p>
            <a:pPr marL="914400" lvl="0" indent="-914400" algn="l" defTabSz="457200">
              <a:tabLst>
                <a:tab pos="596900" algn="l"/>
                <a:tab pos="914400" algn="l"/>
              </a:tabLst>
              <a:defRPr sz="1800" i="0">
                <a:solidFill>
                  <a:srgbClr val="000000"/>
                </a:solidFill>
                <a:effectLst/>
              </a:defRPr>
            </a:pPr>
            <a:r>
              <a:rPr sz="2400">
                <a:uFill>
                  <a:solidFill/>
                </a:uFill>
                <a:latin typeface="Helvetica"/>
                <a:ea typeface="Helvetica"/>
                <a:cs typeface="Helvetica"/>
                <a:sym typeface="Helvetica"/>
              </a:rPr>
              <a:t>	•	</a:t>
            </a:r>
            <a:r>
              <a:rPr sz="2400" b="1">
                <a:solidFill>
                  <a:srgbClr val="FF331E"/>
                </a:solidFill>
                <a:uFill>
                  <a:solidFill/>
                </a:uFill>
                <a:latin typeface="Helvetica"/>
                <a:ea typeface="Helvetica"/>
                <a:cs typeface="Helvetica"/>
                <a:sym typeface="Helvetica"/>
              </a:rPr>
              <a:t>Llamar por ayuda</a:t>
            </a:r>
            <a:endParaRPr sz="2400">
              <a:solidFill>
                <a:srgbClr val="FF331E"/>
              </a:solidFill>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400">
                <a:uFill>
                  <a:solidFill/>
                </a:uFill>
                <a:latin typeface="Helvetica"/>
                <a:ea typeface="Helvetica"/>
                <a:cs typeface="Helvetica"/>
                <a:sym typeface="Helvetica"/>
              </a:rPr>
              <a:t>	•	Prioridad de anestesia: </a:t>
            </a:r>
            <a:r>
              <a:rPr sz="2400" b="1">
                <a:solidFill>
                  <a:srgbClr val="FF3300"/>
                </a:solidFill>
                <a:uFill>
                  <a:solidFill/>
                </a:uFill>
                <a:latin typeface="Helvetica"/>
                <a:ea typeface="Helvetica"/>
                <a:cs typeface="Helvetica"/>
                <a:sym typeface="Helvetica"/>
              </a:rPr>
              <a:t>oxigenación y ventilación</a:t>
            </a:r>
            <a:r>
              <a:rPr sz="2400">
                <a:solidFill>
                  <a:srgbClr val="FF3300"/>
                </a:solidFill>
                <a:uFill>
                  <a:solidFill/>
                </a:uFill>
                <a:latin typeface="Helvetica"/>
                <a:ea typeface="Helvetica"/>
                <a:cs typeface="Helvetica"/>
                <a:sym typeface="Helvetica"/>
              </a:rPr>
              <a:t>.</a:t>
            </a:r>
          </a:p>
          <a:p>
            <a:pPr marL="914400" lvl="0" indent="-914400" algn="l" defTabSz="457200">
              <a:tabLst>
                <a:tab pos="596900" algn="l"/>
                <a:tab pos="914400" algn="l"/>
              </a:tabLst>
              <a:defRPr sz="1800" i="0">
                <a:solidFill>
                  <a:srgbClr val="000000"/>
                </a:solidFill>
                <a:effectLst/>
              </a:defRPr>
            </a:pPr>
            <a:endParaRPr sz="2400">
              <a:uFill>
                <a:solidFill/>
              </a:uFill>
              <a:latin typeface="Helvetica"/>
              <a:ea typeface="Helvetica"/>
              <a:cs typeface="Helvetica"/>
              <a:sym typeface="Helvetica"/>
            </a:endParaRPr>
          </a:p>
          <a:p>
            <a:pPr marL="1371600" lvl="0" indent="-1371600" algn="l" defTabSz="457200">
              <a:tabLst>
                <a:tab pos="1054100" algn="l"/>
                <a:tab pos="1371600" algn="l"/>
              </a:tabLst>
              <a:defRPr sz="1800" i="0">
                <a:solidFill>
                  <a:srgbClr val="000000"/>
                </a:solidFill>
                <a:effectLst/>
              </a:defRPr>
            </a:pPr>
            <a:r>
              <a:rPr sz="2400">
                <a:uFill>
                  <a:solidFill/>
                </a:uFill>
                <a:latin typeface="Helvetica"/>
                <a:ea typeface="Helvetica"/>
                <a:cs typeface="Helvetica"/>
                <a:sym typeface="Helvetica"/>
              </a:rPr>
              <a:t>	•	El primer intento es a través de una máscara facial: use la técnica de 2 manos manteniendo la presión cricoidea.</a:t>
            </a:r>
          </a:p>
          <a:p>
            <a:pPr marL="1371600" lvl="0" indent="-1371600" algn="l" defTabSz="457200">
              <a:tabLst>
                <a:tab pos="1054100" algn="l"/>
                <a:tab pos="1371600" algn="l"/>
              </a:tabLst>
              <a:defRPr sz="1800" i="0">
                <a:solidFill>
                  <a:srgbClr val="000000"/>
                </a:solidFill>
                <a:effectLst/>
              </a:defRPr>
            </a:pPr>
            <a:endParaRPr sz="240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400">
                <a:uFill>
                  <a:solidFill/>
                </a:uFill>
                <a:latin typeface="Helvetica"/>
                <a:ea typeface="Helvetica"/>
                <a:cs typeface="Helvetica"/>
                <a:sym typeface="Helvetica"/>
              </a:rPr>
              <a:t>	•	La comunicación con todo el quirófano es vital ya que se requiere un segundo par de manos para apretar la bolsa mientras otra persona mantiene la presión cricoidea.</a:t>
            </a:r>
          </a:p>
          <a:p>
            <a:pPr marL="1371600" lvl="0" indent="-1371600" algn="l" defTabSz="457200">
              <a:tabLst>
                <a:tab pos="1054100" algn="l"/>
                <a:tab pos="1371600" algn="l"/>
              </a:tabLst>
              <a:defRPr sz="1800" i="0">
                <a:solidFill>
                  <a:srgbClr val="000000"/>
                </a:solidFill>
                <a:effectLst/>
              </a:defRPr>
            </a:pPr>
            <a:r>
              <a:rPr sz="2400" i="1">
                <a:uFill>
                  <a:solidFill/>
                </a:uFill>
                <a:latin typeface="Helvetica"/>
                <a:ea typeface="Helvetica"/>
                <a:cs typeface="Helvetica"/>
                <a:sym typeface="Helvetica"/>
              </a:rPr>
              <a:t>	• La presión cricoidea debe reducirse y, si es necesario, liberarse si la ventilación sigue siendo inadecuada.</a:t>
            </a:r>
            <a:endParaRPr sz="2400">
              <a:uFill>
                <a:solidFill/>
              </a:uFill>
              <a:latin typeface="Helvetica"/>
              <a:ea typeface="Helvetica"/>
              <a:cs typeface="Helvetica"/>
              <a:sym typeface="Helvetica"/>
            </a:endParaRPr>
          </a:p>
          <a:p>
            <a:pPr marL="1371600" lvl="0" indent="-1371600" algn="l" defTabSz="457200">
              <a:tabLst>
                <a:tab pos="1054100" algn="l"/>
                <a:tab pos="1371600" algn="l"/>
              </a:tabLst>
              <a:defRPr sz="1800" i="0">
                <a:solidFill>
                  <a:srgbClr val="000000"/>
                </a:solidFill>
                <a:effectLst/>
              </a:defRPr>
            </a:pPr>
            <a:r>
              <a:rPr sz="2400">
                <a:uFill>
                  <a:solidFill/>
                </a:uFill>
                <a:latin typeface="Helvetica"/>
                <a:ea typeface="Helvetica"/>
                <a:cs typeface="Helvetica"/>
                <a:sym typeface="Helvetica"/>
              </a:rPr>
              <a:t>	•	Una vía aérea oral puede ayudar a la ventilación y </a:t>
            </a:r>
            <a:r>
              <a:rPr sz="2400" b="1">
                <a:solidFill>
                  <a:srgbClr val="FF331E"/>
                </a:solidFill>
                <a:uFill>
                  <a:solidFill/>
                </a:uFill>
                <a:latin typeface="Helvetica"/>
                <a:ea typeface="Helvetica"/>
                <a:cs typeface="Helvetica"/>
                <a:sym typeface="Helvetica"/>
              </a:rPr>
              <a:t>evitar la instrumentación nasal.</a:t>
            </a:r>
            <a:endParaRPr sz="2400">
              <a:uFill>
                <a:solidFill/>
              </a:uFill>
              <a:latin typeface="Helvetica"/>
              <a:ea typeface="Helvetica"/>
              <a:cs typeface="Helvetica"/>
              <a:sym typeface="Helvetica"/>
            </a:endParaRPr>
          </a:p>
          <a:p>
            <a:pPr marL="1371600" lvl="0" indent="-1371600" algn="l" defTabSz="457200">
              <a:tabLst>
                <a:tab pos="1054100" algn="l"/>
                <a:tab pos="1371600" algn="l"/>
              </a:tabLst>
              <a:defRPr sz="1800" i="0">
                <a:solidFill>
                  <a:srgbClr val="000000"/>
                </a:solidFill>
                <a:effectLst/>
              </a:defRPr>
            </a:pPr>
            <a:r>
              <a:rPr sz="2400">
                <a:uFill>
                  <a:solidFill/>
                </a:uFill>
                <a:latin typeface="Helvetica"/>
                <a:ea typeface="Helvetica"/>
                <a:cs typeface="Helvetica"/>
                <a:sym typeface="Helvetica"/>
              </a:rPr>
              <a:t>	•	</a:t>
            </a:r>
            <a:r>
              <a:rPr sz="2400" b="1" i="1">
                <a:uFill>
                  <a:solidFill/>
                </a:uFill>
                <a:latin typeface="Helvetica"/>
                <a:ea typeface="Helvetica"/>
                <a:cs typeface="Helvetica"/>
                <a:sym typeface="Helvetica"/>
              </a:rPr>
              <a:t>Si ahora es posible la ventilación, decida si procede con la cirugía o despierta al paciente.</a:t>
            </a:r>
          </a:p>
          <a:p>
            <a:pPr marL="1828800" lvl="0" indent="-1828800" algn="l" defTabSz="457200">
              <a:tabLst>
                <a:tab pos="1511300" algn="l"/>
                <a:tab pos="1828800" algn="l"/>
              </a:tabLst>
              <a:defRPr sz="1800" i="0">
                <a:solidFill>
                  <a:srgbClr val="000000"/>
                </a:solidFill>
                <a:effectLst/>
              </a:defRPr>
            </a:pPr>
            <a:r>
              <a:rPr sz="2400">
                <a:uFill>
                  <a:solidFill/>
                </a:uFill>
                <a:latin typeface="Helvetica"/>
                <a:ea typeface="Helvetica"/>
                <a:cs typeface="Helvetica"/>
                <a:sym typeface="Helvetica"/>
              </a:rPr>
              <a:t>	•	Si la ventilación sigue siendo ineficaz, ahora se debe insertar un dispositivo de vía aérea supraglótica (LMA).</a:t>
            </a:r>
          </a:p>
        </p:txBody>
      </p:sp>
    </p:spTree>
    <p:extLst>
      <p:ext uri="{BB962C8B-B14F-4D97-AF65-F5344CB8AC3E}">
        <p14:creationId xmlns:p14="http://schemas.microsoft.com/office/powerpoint/2010/main" val="239709533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p:nvPr/>
        </p:nvSpPr>
        <p:spPr>
          <a:xfrm>
            <a:off x="358475" y="3116824"/>
            <a:ext cx="12287848" cy="564257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57200" lvl="1" indent="-228600" defTabSz="457200">
              <a:tabLst>
                <a:tab pos="139700" algn="l"/>
                <a:tab pos="457200" algn="l"/>
              </a:tabLst>
              <a:defRPr sz="1800" i="0">
                <a:solidFill>
                  <a:srgbClr val="000000"/>
                </a:solidFill>
                <a:effectLst/>
              </a:defRPr>
            </a:pPr>
            <a:r>
              <a:rPr sz="3000" b="1" u="sng" dirty="0" err="1">
                <a:uFill>
                  <a:solidFill/>
                </a:uFill>
                <a:latin typeface="Helvetica"/>
                <a:ea typeface="Helvetica"/>
                <a:cs typeface="Helvetica"/>
                <a:sym typeface="Helvetica"/>
              </a:rPr>
              <a:t>Depende</a:t>
            </a:r>
            <a:r>
              <a:rPr sz="3000" b="1" u="sng" dirty="0">
                <a:uFill>
                  <a:solidFill/>
                </a:uFill>
                <a:latin typeface="Helvetica"/>
                <a:ea typeface="Helvetica"/>
                <a:cs typeface="Helvetica"/>
                <a:sym typeface="Helvetica"/>
              </a:rPr>
              <a:t> de:</a:t>
            </a:r>
          </a:p>
          <a:p>
            <a:pPr marL="457200" lvl="1" indent="-228600" defTabSz="457200">
              <a:tabLst>
                <a:tab pos="139700" algn="l"/>
                <a:tab pos="457200" algn="l"/>
              </a:tabLst>
              <a:defRPr sz="1800" i="0">
                <a:solidFill>
                  <a:srgbClr val="000000"/>
                </a:solidFill>
                <a:effectLst/>
              </a:defRPr>
            </a:pPr>
            <a:endParaRPr sz="3000" u="sng" dirty="0">
              <a:uFill>
                <a:solidFill/>
              </a:uFill>
              <a:latin typeface="Helvetica"/>
              <a:ea typeface="Helvetica"/>
              <a:cs typeface="Helvetica"/>
              <a:sym typeface="Helvetica"/>
            </a:endParaRPr>
          </a:p>
          <a:p>
            <a:pPr marL="457200" lvl="1" indent="-228600" algn="l" defTabSz="457200">
              <a:lnSpc>
                <a:spcPct val="200000"/>
              </a:lnSpc>
              <a:tabLst>
                <a:tab pos="139700" algn="l"/>
                <a:tab pos="457200" algn="l"/>
              </a:tabLst>
              <a:defRPr sz="1800" i="0">
                <a:solidFill>
                  <a:srgbClr val="000000"/>
                </a:solidFill>
                <a:effectLst/>
              </a:defRPr>
            </a:pPr>
            <a:r>
              <a:rPr sz="3000" dirty="0">
                <a:uFill>
                  <a:solidFill/>
                </a:uFill>
                <a:latin typeface="Helvetica"/>
                <a:ea typeface="Helvetica"/>
                <a:cs typeface="Helvetica"/>
                <a:sym typeface="Helvetica"/>
              </a:rPr>
              <a:t>• </a:t>
            </a:r>
            <a:r>
              <a:rPr sz="3000" dirty="0" err="1">
                <a:uFill>
                  <a:solidFill/>
                </a:uFill>
                <a:latin typeface="Helvetica"/>
                <a:ea typeface="Helvetica"/>
                <a:cs typeface="Helvetica"/>
                <a:sym typeface="Helvetica"/>
              </a:rPr>
              <a:t>urgencia</a:t>
            </a:r>
            <a:r>
              <a:rPr sz="3000" dirty="0">
                <a:uFill>
                  <a:solidFill/>
                </a:uFill>
                <a:latin typeface="Helvetica"/>
                <a:ea typeface="Helvetica"/>
                <a:cs typeface="Helvetica"/>
                <a:sym typeface="Helvetica"/>
              </a:rPr>
              <a:t> del </a:t>
            </a:r>
            <a:r>
              <a:rPr sz="3000" dirty="0" err="1">
                <a:uFill>
                  <a:solidFill/>
                </a:uFill>
                <a:latin typeface="Helvetica"/>
                <a:ea typeface="Helvetica"/>
                <a:cs typeface="Helvetica"/>
                <a:sym typeface="Helvetica"/>
              </a:rPr>
              <a:t>procedimiento</a:t>
            </a:r>
            <a:endParaRPr lang="en-US" sz="3000" dirty="0">
              <a:uFill>
                <a:solidFill/>
              </a:uFill>
              <a:latin typeface="Helvetica"/>
              <a:ea typeface="Helvetica"/>
              <a:cs typeface="Helvetica"/>
              <a:sym typeface="Helvetica"/>
            </a:endParaRPr>
          </a:p>
          <a:p>
            <a:pPr marL="457200" lvl="1" indent="-228600" algn="l" defTabSz="457200">
              <a:lnSpc>
                <a:spcPct val="200000"/>
              </a:lnSpc>
              <a:tabLst>
                <a:tab pos="139700" algn="l"/>
                <a:tab pos="457200" algn="l"/>
              </a:tabLst>
              <a:defRPr sz="1800" i="0">
                <a:solidFill>
                  <a:srgbClr val="000000"/>
                </a:solidFill>
                <a:effectLst/>
              </a:defRPr>
            </a:pPr>
            <a:endParaRPr sz="3000" dirty="0">
              <a:uFill>
                <a:solidFill/>
              </a:uFill>
              <a:latin typeface="Helvetica"/>
              <a:ea typeface="Helvetica"/>
              <a:cs typeface="Helvetica"/>
              <a:sym typeface="Helvetica"/>
            </a:endParaRPr>
          </a:p>
          <a:p>
            <a:pPr marL="457200" lvl="1" indent="-228600" algn="l" defTabSz="457200">
              <a:lnSpc>
                <a:spcPct val="200000"/>
              </a:lnSpc>
              <a:tabLst>
                <a:tab pos="139700" algn="l"/>
                <a:tab pos="457200" algn="l"/>
              </a:tabLst>
              <a:defRPr sz="1800" i="0">
                <a:solidFill>
                  <a:srgbClr val="000000"/>
                </a:solidFill>
                <a:effectLst/>
              </a:defRPr>
            </a:pPr>
            <a:r>
              <a:rPr sz="3000" dirty="0">
                <a:uFill>
                  <a:solidFill/>
                </a:uFill>
                <a:latin typeface="Helvetica"/>
                <a:ea typeface="Helvetica"/>
                <a:cs typeface="Helvetica"/>
                <a:sym typeface="Helvetica"/>
              </a:rPr>
              <a:t>• </a:t>
            </a:r>
            <a:r>
              <a:rPr sz="3000" dirty="0" err="1">
                <a:uFill>
                  <a:solidFill/>
                </a:uFill>
                <a:latin typeface="Helvetica"/>
                <a:ea typeface="Helvetica"/>
                <a:cs typeface="Helvetica"/>
                <a:sym typeface="Helvetica"/>
              </a:rPr>
              <a:t>condición</a:t>
            </a:r>
            <a:r>
              <a:rPr sz="3000" dirty="0">
                <a:uFill>
                  <a:solidFill/>
                </a:uFill>
                <a:latin typeface="Helvetica"/>
                <a:ea typeface="Helvetica"/>
                <a:cs typeface="Helvetica"/>
                <a:sym typeface="Helvetica"/>
              </a:rPr>
              <a:t> de la </a:t>
            </a:r>
            <a:r>
              <a:rPr sz="3000" dirty="0" err="1">
                <a:uFill>
                  <a:solidFill/>
                </a:uFill>
                <a:latin typeface="Helvetica"/>
                <a:ea typeface="Helvetica"/>
                <a:cs typeface="Helvetica"/>
                <a:sym typeface="Helvetica"/>
              </a:rPr>
              <a:t>madre</a:t>
            </a:r>
            <a:r>
              <a:rPr sz="3000" dirty="0">
                <a:uFill>
                  <a:solidFill/>
                </a:uFill>
                <a:latin typeface="Helvetica"/>
                <a:ea typeface="Helvetica"/>
                <a:cs typeface="Helvetica"/>
                <a:sym typeface="Helvetica"/>
              </a:rPr>
              <a:t> y el </a:t>
            </a:r>
            <a:r>
              <a:rPr sz="3000" dirty="0" err="1">
                <a:uFill>
                  <a:solidFill/>
                </a:uFill>
                <a:latin typeface="Helvetica"/>
                <a:ea typeface="Helvetica"/>
                <a:cs typeface="Helvetica"/>
                <a:sym typeface="Helvetica"/>
              </a:rPr>
              <a:t>feto</a:t>
            </a:r>
            <a:endParaRPr lang="en-US" sz="3000" dirty="0">
              <a:uFill>
                <a:solidFill/>
              </a:uFill>
              <a:latin typeface="Helvetica"/>
              <a:ea typeface="Helvetica"/>
              <a:cs typeface="Helvetica"/>
              <a:sym typeface="Helvetica"/>
            </a:endParaRPr>
          </a:p>
          <a:p>
            <a:pPr marL="457200" lvl="1" indent="-228600" algn="l" defTabSz="457200">
              <a:lnSpc>
                <a:spcPct val="200000"/>
              </a:lnSpc>
              <a:tabLst>
                <a:tab pos="139700" algn="l"/>
                <a:tab pos="457200" algn="l"/>
              </a:tabLst>
              <a:defRPr sz="1800" i="0">
                <a:solidFill>
                  <a:srgbClr val="000000"/>
                </a:solidFill>
                <a:effectLst/>
              </a:defRPr>
            </a:pPr>
            <a:endParaRPr sz="3000" dirty="0">
              <a:uFill>
                <a:solidFill/>
              </a:uFill>
              <a:latin typeface="Helvetica"/>
              <a:ea typeface="Helvetica"/>
              <a:cs typeface="Helvetica"/>
              <a:sym typeface="Helvetica"/>
            </a:endParaRPr>
          </a:p>
          <a:p>
            <a:pPr marL="457200" lvl="1" indent="-228600" algn="l" defTabSz="457200">
              <a:tabLst>
                <a:tab pos="139700" algn="l"/>
                <a:tab pos="457200" algn="l"/>
              </a:tabLst>
              <a:defRPr sz="1800" i="0">
                <a:solidFill>
                  <a:srgbClr val="000000"/>
                </a:solidFill>
                <a:effectLst/>
              </a:defRPr>
            </a:pPr>
            <a:r>
              <a:rPr sz="3000" dirty="0">
                <a:uFill>
                  <a:solidFill/>
                </a:uFill>
                <a:latin typeface="Helvetica"/>
                <a:ea typeface="Helvetica"/>
                <a:cs typeface="Helvetica"/>
                <a:sym typeface="Helvetica"/>
              </a:rPr>
              <a:t>• la </a:t>
            </a:r>
            <a:r>
              <a:rPr sz="3000" dirty="0" err="1">
                <a:uFill>
                  <a:solidFill/>
                </a:uFill>
                <a:latin typeface="Helvetica"/>
                <a:ea typeface="Helvetica"/>
                <a:cs typeface="Helvetica"/>
                <a:sym typeface="Helvetica"/>
              </a:rPr>
              <a:t>experiencia</a:t>
            </a:r>
            <a:r>
              <a:rPr sz="3000" dirty="0">
                <a:uFill>
                  <a:solidFill/>
                </a:uFill>
                <a:latin typeface="Helvetica"/>
                <a:ea typeface="Helvetica"/>
                <a:cs typeface="Helvetica"/>
                <a:sym typeface="Helvetica"/>
              </a:rPr>
              <a:t> de</a:t>
            </a:r>
            <a:r>
              <a:rPr lang="en-US" sz="3000" dirty="0">
                <a:uFill>
                  <a:solidFill/>
                </a:uFill>
                <a:latin typeface="Helvetica"/>
                <a:ea typeface="Helvetica"/>
                <a:cs typeface="Helvetica"/>
                <a:sym typeface="Helvetica"/>
              </a:rPr>
              <a:t> </a:t>
            </a:r>
            <a:r>
              <a:rPr sz="3000" dirty="0">
                <a:uFill>
                  <a:solidFill/>
                </a:uFill>
                <a:latin typeface="Helvetica"/>
                <a:ea typeface="Helvetica"/>
                <a:cs typeface="Helvetica"/>
                <a:sym typeface="Helvetica"/>
              </a:rPr>
              <a:t>l</a:t>
            </a:r>
            <a:r>
              <a:rPr lang="en-US" sz="3000" dirty="0">
                <a:uFill>
                  <a:solidFill/>
                </a:uFill>
                <a:latin typeface="Helvetica"/>
                <a:ea typeface="Helvetica"/>
                <a:cs typeface="Helvetica"/>
                <a:sym typeface="Helvetica"/>
              </a:rPr>
              <a:t>a</a:t>
            </a:r>
            <a:r>
              <a:rPr sz="3000" dirty="0">
                <a:uFill>
                  <a:solidFill/>
                </a:uFill>
                <a:latin typeface="Helvetica"/>
                <a:ea typeface="Helvetica"/>
                <a:cs typeface="Helvetica"/>
                <a:sym typeface="Helvetica"/>
              </a:rPr>
              <a:t> </a:t>
            </a:r>
            <a:r>
              <a:rPr sz="3000" dirty="0" err="1">
                <a:uFill>
                  <a:solidFill/>
                </a:uFill>
                <a:latin typeface="Helvetica"/>
                <a:ea typeface="Helvetica"/>
                <a:cs typeface="Helvetica"/>
                <a:sym typeface="Helvetica"/>
              </a:rPr>
              <a:t>anestesista</a:t>
            </a:r>
            <a:r>
              <a:rPr sz="3000" dirty="0">
                <a:uFill>
                  <a:solidFill/>
                </a:uFill>
                <a:latin typeface="Helvetica"/>
                <a:ea typeface="Helvetica"/>
                <a:cs typeface="Helvetica"/>
                <a:sym typeface="Helvetica"/>
              </a:rPr>
              <a:t> y </a:t>
            </a:r>
            <a:r>
              <a:rPr sz="3000" dirty="0" err="1">
                <a:uFill>
                  <a:solidFill/>
                </a:uFill>
                <a:latin typeface="Helvetica"/>
                <a:ea typeface="Helvetica"/>
                <a:cs typeface="Helvetica"/>
                <a:sym typeface="Helvetica"/>
              </a:rPr>
              <a:t>su</a:t>
            </a:r>
            <a:r>
              <a:rPr sz="3000" dirty="0">
                <a:uFill>
                  <a:solidFill/>
                </a:uFill>
                <a:latin typeface="Helvetica"/>
                <a:ea typeface="Helvetica"/>
                <a:cs typeface="Helvetica"/>
                <a:sym typeface="Helvetica"/>
              </a:rPr>
              <a:t> </a:t>
            </a:r>
            <a:r>
              <a:rPr sz="3000" dirty="0" err="1">
                <a:uFill>
                  <a:solidFill/>
                </a:uFill>
                <a:latin typeface="Helvetica"/>
                <a:ea typeface="Helvetica"/>
                <a:cs typeface="Helvetica"/>
                <a:sym typeface="Helvetica"/>
              </a:rPr>
              <a:t>confianza</a:t>
            </a:r>
            <a:r>
              <a:rPr sz="3000" dirty="0">
                <a:uFill>
                  <a:solidFill/>
                </a:uFill>
                <a:latin typeface="Helvetica"/>
                <a:ea typeface="Helvetica"/>
                <a:cs typeface="Helvetica"/>
                <a:sym typeface="Helvetica"/>
              </a:rPr>
              <a:t> </a:t>
            </a:r>
            <a:r>
              <a:rPr sz="3000" dirty="0" err="1">
                <a:uFill>
                  <a:solidFill/>
                </a:uFill>
                <a:latin typeface="Helvetica"/>
                <a:ea typeface="Helvetica"/>
                <a:cs typeface="Helvetica"/>
                <a:sym typeface="Helvetica"/>
              </a:rPr>
              <a:t>en</a:t>
            </a:r>
            <a:r>
              <a:rPr sz="3000" dirty="0">
                <a:uFill>
                  <a:solidFill/>
                </a:uFill>
                <a:latin typeface="Helvetica"/>
                <a:ea typeface="Helvetica"/>
                <a:cs typeface="Helvetica"/>
                <a:sym typeface="Helvetica"/>
              </a:rPr>
              <a:t> el </a:t>
            </a:r>
            <a:r>
              <a:rPr sz="3000" dirty="0" err="1">
                <a:uFill>
                  <a:solidFill/>
                </a:uFill>
                <a:latin typeface="Helvetica"/>
                <a:ea typeface="Helvetica"/>
                <a:cs typeface="Helvetica"/>
                <a:sym typeface="Helvetica"/>
              </a:rPr>
              <a:t>manejo</a:t>
            </a:r>
            <a:r>
              <a:rPr sz="3000" dirty="0">
                <a:uFill>
                  <a:solidFill/>
                </a:uFill>
                <a:latin typeface="Helvetica"/>
                <a:ea typeface="Helvetica"/>
                <a:cs typeface="Helvetica"/>
                <a:sym typeface="Helvetica"/>
              </a:rPr>
              <a:t> de las </a:t>
            </a:r>
            <a:r>
              <a:rPr sz="3000" dirty="0" err="1">
                <a:uFill>
                  <a:solidFill/>
                </a:uFill>
                <a:latin typeface="Helvetica"/>
                <a:ea typeface="Helvetica"/>
                <a:cs typeface="Helvetica"/>
                <a:sym typeface="Helvetica"/>
              </a:rPr>
              <a:t>vías</a:t>
            </a:r>
            <a:r>
              <a:rPr sz="3000" dirty="0">
                <a:uFill>
                  <a:solidFill/>
                </a:uFill>
                <a:latin typeface="Helvetica"/>
                <a:ea typeface="Helvetica"/>
                <a:cs typeface="Helvetica"/>
                <a:sym typeface="Helvetica"/>
              </a:rPr>
              <a:t> </a:t>
            </a:r>
            <a:r>
              <a:rPr sz="3000" dirty="0" err="1">
                <a:uFill>
                  <a:solidFill/>
                </a:uFill>
                <a:latin typeface="Helvetica"/>
                <a:ea typeface="Helvetica"/>
                <a:cs typeface="Helvetica"/>
                <a:sym typeface="Helvetica"/>
              </a:rPr>
              <a:t>respiratorias</a:t>
            </a:r>
            <a:r>
              <a:rPr sz="3000" dirty="0">
                <a:uFill>
                  <a:solidFill/>
                </a:uFill>
                <a:latin typeface="Helvetica"/>
                <a:ea typeface="Helvetica"/>
                <a:cs typeface="Helvetica"/>
                <a:sym typeface="Helvetica"/>
              </a:rPr>
              <a:t> del </a:t>
            </a:r>
            <a:r>
              <a:rPr sz="3000" dirty="0" err="1">
                <a:uFill>
                  <a:solidFill/>
                </a:uFill>
                <a:latin typeface="Helvetica"/>
                <a:ea typeface="Helvetica"/>
                <a:cs typeface="Helvetica"/>
                <a:sym typeface="Helvetica"/>
              </a:rPr>
              <a:t>paciente</a:t>
            </a:r>
            <a:endParaRPr sz="3000" dirty="0">
              <a:uFill>
                <a:solidFill/>
              </a:uFill>
              <a:latin typeface="Helvetica"/>
              <a:ea typeface="Helvetica"/>
              <a:cs typeface="Helvetica"/>
              <a:sym typeface="Helvetica"/>
            </a:endParaRPr>
          </a:p>
        </p:txBody>
      </p:sp>
      <p:grpSp>
        <p:nvGrpSpPr>
          <p:cNvPr id="47" name="Group 47"/>
          <p:cNvGrpSpPr/>
          <p:nvPr/>
        </p:nvGrpSpPr>
        <p:grpSpPr>
          <a:xfrm>
            <a:off x="0" y="62281"/>
            <a:ext cx="13004801" cy="1854201"/>
            <a:chOff x="-38099" y="-38100"/>
            <a:chExt cx="13004800" cy="1854200"/>
          </a:xfrm>
        </p:grpSpPr>
        <p:sp>
          <p:nvSpPr>
            <p:cNvPr id="46" name="Shape 46"/>
            <p:cNvSpPr/>
            <p:nvPr/>
          </p:nvSpPr>
          <p:spPr>
            <a:xfrm>
              <a:off x="0" y="0"/>
              <a:ext cx="12928600" cy="17780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3500" b="1">
                  <a:solidFill>
                    <a:srgbClr val="FF3300"/>
                  </a:solidFill>
                  <a:uFill>
                    <a:solidFill/>
                  </a:uFill>
                  <a:latin typeface="Helvetica"/>
                  <a:ea typeface="Helvetica"/>
                  <a:cs typeface="Helvetica"/>
                  <a:sym typeface="Helvetica"/>
                </a:rPr>
                <a:t>DESPUÉS DE UNA INTUBACIÓN FALLIDA: </a:t>
              </a:r>
              <a:r>
                <a:rPr sz="3500" b="1">
                  <a:solidFill>
                    <a:srgbClr val="FDF9FF"/>
                  </a:solidFill>
                  <a:uFill>
                    <a:solidFill/>
                  </a:uFill>
                  <a:latin typeface="Helvetica"/>
                  <a:ea typeface="Helvetica"/>
                  <a:cs typeface="Helvetica"/>
                  <a:sym typeface="Helvetica"/>
                </a:rPr>
                <a:t>DECIDA DESPERTAR A LA PACIENTE O CONTINUAR CON LA CIRUGÍA Y PARTIR EL FETO</a:t>
              </a:r>
            </a:p>
          </p:txBody>
        </p:sp>
        <p:pic>
          <p:nvPicPr>
            <p:cNvPr id="45" name="Picture 44"/>
            <p:cNvPicPr/>
            <p:nvPr/>
          </p:nvPicPr>
          <p:blipFill>
            <a:blip r:embed="rId2"/>
            <a:stretch>
              <a:fillRect/>
            </a:stretch>
          </p:blipFill>
          <p:spPr>
            <a:xfrm>
              <a:off x="-38100" y="-38100"/>
              <a:ext cx="13004801" cy="1854200"/>
            </a:xfrm>
            <a:prstGeom prst="rect">
              <a:avLst/>
            </a:prstGeom>
            <a:effectLst/>
          </p:spPr>
        </p:pic>
      </p:grpSp>
      <p:sp>
        <p:nvSpPr>
          <p:cNvPr id="48" name="Shape 48"/>
          <p:cNvSpPr/>
          <p:nvPr/>
        </p:nvSpPr>
        <p:spPr>
          <a:xfrm>
            <a:off x="2604789" y="2078706"/>
            <a:ext cx="7795222" cy="584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marL="457200" indent="-457200" defTabSz="457200">
              <a:tabLst>
                <a:tab pos="139700" algn="l"/>
                <a:tab pos="457200" algn="l"/>
              </a:tabLst>
              <a:defRPr sz="3200">
                <a:solidFill>
                  <a:srgbClr val="000000"/>
                </a:solidFill>
                <a:uFill>
                  <a:solidFill/>
                </a:uFill>
                <a:latin typeface="Helvetica"/>
                <a:ea typeface="Helvetica"/>
                <a:cs typeface="Helvetica"/>
                <a:sym typeface="Helvetica"/>
              </a:defRPr>
            </a:lvl1pPr>
          </a:lstStyle>
          <a:p>
            <a:pPr lvl="0">
              <a:defRPr sz="1800" i="0">
                <a:effectLst/>
                <a:uFillTx/>
              </a:defRPr>
            </a:pPr>
            <a:r>
              <a:rPr sz="3200" i="1">
                <a:uFill>
                  <a:solidFill/>
                </a:uFill>
              </a:rPr>
              <a:t>A veces la decisión es obvia, a veces no…</a:t>
            </a:r>
          </a:p>
        </p:txBody>
      </p:sp>
    </p:spTree>
    <p:extLst>
      <p:ext uri="{BB962C8B-B14F-4D97-AF65-F5344CB8AC3E}">
        <p14:creationId xmlns:p14="http://schemas.microsoft.com/office/powerpoint/2010/main" val="139978882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p:nvPr/>
        </p:nvSpPr>
        <p:spPr>
          <a:xfrm>
            <a:off x="683695" y="2737410"/>
            <a:ext cx="11637410" cy="30861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914400" lvl="0" indent="-914400" algn="l" defTabSz="457200">
              <a:lnSpc>
                <a:spcPct val="120000"/>
              </a:lnSpc>
              <a:tabLst>
                <a:tab pos="596900" algn="l"/>
                <a:tab pos="914400" algn="l"/>
              </a:tabLst>
              <a:defRPr sz="1800" i="0">
                <a:solidFill>
                  <a:srgbClr val="000000"/>
                </a:solidFill>
                <a:effectLst/>
              </a:defRPr>
            </a:pPr>
            <a:r>
              <a:rPr sz="2100" b="1">
                <a:solidFill>
                  <a:srgbClr val="2969CE"/>
                </a:solidFill>
                <a:uFill>
                  <a:solidFill/>
                </a:uFill>
                <a:latin typeface="Helvetica"/>
                <a:ea typeface="Helvetica"/>
                <a:cs typeface="Helvetica"/>
                <a:sym typeface="Helvetica"/>
              </a:rPr>
              <a:t>Se debe despertar a la madre </a:t>
            </a:r>
            <a:r>
              <a:rPr sz="2100" b="1" u="sng">
                <a:solidFill>
                  <a:srgbClr val="2969CE"/>
                </a:solidFill>
                <a:uFill>
                  <a:solidFill/>
                </a:uFill>
                <a:latin typeface="Helvetica"/>
                <a:ea typeface="Helvetica"/>
                <a:cs typeface="Helvetica"/>
                <a:sym typeface="Helvetica"/>
              </a:rPr>
              <a:t>A MENOS QUE</a:t>
            </a:r>
            <a:r>
              <a:rPr sz="2100" b="1">
                <a:solidFill>
                  <a:srgbClr val="2969CE"/>
                </a:solidFill>
                <a:uFill>
                  <a:solidFill/>
                </a:uFill>
                <a:latin typeface="Helvetica"/>
                <a:ea typeface="Helvetica"/>
                <a:cs typeface="Helvetica"/>
                <a:sym typeface="Helvetica"/>
              </a:rPr>
              <a:t> se enfrente a un </a:t>
            </a:r>
            <a:r>
              <a:rPr sz="2100" b="1">
                <a:solidFill>
                  <a:srgbClr val="FF331E"/>
                </a:solidFill>
                <a:uFill>
                  <a:solidFill/>
                </a:uFill>
                <a:latin typeface="Helvetica"/>
                <a:ea typeface="Helvetica"/>
                <a:cs typeface="Helvetica"/>
                <a:sym typeface="Helvetica"/>
              </a:rPr>
              <a:t>compromiso materno o fetal potencialmente mortal:</a:t>
            </a:r>
          </a:p>
          <a:p>
            <a:pPr marL="914400" lvl="0" indent="-914400" algn="l" defTabSz="457200">
              <a:lnSpc>
                <a:spcPct val="120000"/>
              </a:lnSpc>
              <a:tabLst>
                <a:tab pos="596900" algn="l"/>
                <a:tab pos="914400" algn="l"/>
              </a:tabLst>
              <a:defRPr sz="1800" i="0">
                <a:solidFill>
                  <a:srgbClr val="000000"/>
                </a:solidFill>
                <a:effectLst/>
              </a:defRPr>
            </a:pPr>
            <a:r>
              <a:rPr sz="2100">
                <a:uFill>
                  <a:solidFill/>
                </a:uFill>
                <a:latin typeface="Helvetica"/>
                <a:ea typeface="Helvetica"/>
                <a:cs typeface="Helvetica"/>
                <a:sym typeface="Helvetica"/>
              </a:rPr>
              <a:t> </a:t>
            </a:r>
          </a:p>
          <a:p>
            <a:pPr marL="2183190" lvl="4" indent="-252790" algn="l" defTabSz="457200">
              <a:lnSpc>
                <a:spcPct val="120000"/>
              </a:lnSpc>
              <a:buSzPct val="100000"/>
              <a:buChar char="•"/>
              <a:tabLst>
                <a:tab pos="1511300" algn="l"/>
                <a:tab pos="1828800" algn="l"/>
              </a:tabLst>
              <a:defRPr sz="1800" i="0">
                <a:solidFill>
                  <a:srgbClr val="000000"/>
                </a:solidFill>
                <a:effectLst/>
              </a:defRPr>
            </a:pPr>
            <a:r>
              <a:rPr sz="2100">
                <a:solidFill>
                  <a:srgbClr val="74170E"/>
                </a:solidFill>
                <a:uFill>
                  <a:solidFill/>
                </a:uFill>
                <a:latin typeface="Helvetica"/>
                <a:ea typeface="Helvetica"/>
                <a:cs typeface="Helvetica"/>
                <a:sym typeface="Helvetica"/>
              </a:rPr>
              <a:t>hemorragia antes del parto gravo - </a:t>
            </a:r>
            <a:r>
              <a:rPr sz="2100">
                <a:solidFill>
                  <a:srgbClr val="F9311F"/>
                </a:solidFill>
                <a:uFill>
                  <a:solidFill/>
                </a:uFill>
                <a:latin typeface="Helvetica"/>
                <a:ea typeface="Helvetica"/>
                <a:cs typeface="Helvetica"/>
                <a:sym typeface="Helvetica"/>
              </a:rPr>
              <a:t>CONTINUAR CIRUGÍA</a:t>
            </a:r>
            <a:endParaRPr sz="2100">
              <a:solidFill>
                <a:srgbClr val="74170E"/>
              </a:solidFill>
              <a:uFill>
                <a:solidFill/>
              </a:uFill>
              <a:latin typeface="Helvetica"/>
              <a:ea typeface="Helvetica"/>
              <a:cs typeface="Helvetica"/>
              <a:sym typeface="Helvetica"/>
            </a:endParaRPr>
          </a:p>
          <a:p>
            <a:pPr marL="2183190" lvl="4" indent="-252790" algn="l" defTabSz="457200">
              <a:lnSpc>
                <a:spcPct val="120000"/>
              </a:lnSpc>
              <a:buSzPct val="100000"/>
              <a:buChar char="•"/>
              <a:tabLst>
                <a:tab pos="1511300" algn="l"/>
                <a:tab pos="1828800" algn="l"/>
              </a:tabLst>
              <a:defRPr sz="1800" i="0">
                <a:solidFill>
                  <a:srgbClr val="000000"/>
                </a:solidFill>
                <a:effectLst/>
              </a:defRPr>
            </a:pPr>
            <a:r>
              <a:rPr sz="2100">
                <a:solidFill>
                  <a:srgbClr val="74170E"/>
                </a:solidFill>
                <a:uFill>
                  <a:solidFill/>
                </a:uFill>
                <a:latin typeface="Helvetica"/>
                <a:ea typeface="Helvetica"/>
                <a:cs typeface="Helvetica"/>
                <a:sym typeface="Helvetica"/>
              </a:rPr>
              <a:t>paro cardíaco materno que requiere C/S peri-mortem - </a:t>
            </a:r>
            <a:r>
              <a:rPr sz="2100">
                <a:solidFill>
                  <a:srgbClr val="F9311F"/>
                </a:solidFill>
                <a:uFill>
                  <a:solidFill/>
                </a:uFill>
                <a:latin typeface="Helvetica"/>
                <a:ea typeface="Helvetica"/>
                <a:cs typeface="Helvetica"/>
                <a:sym typeface="Helvetica"/>
              </a:rPr>
              <a:t>CONTINUAR CIRUGÍA</a:t>
            </a:r>
            <a:endParaRPr sz="2100">
              <a:solidFill>
                <a:srgbClr val="74170E"/>
              </a:solidFill>
              <a:uFill>
                <a:solidFill/>
              </a:uFill>
              <a:latin typeface="Helvetica"/>
              <a:ea typeface="Helvetica"/>
              <a:cs typeface="Helvetica"/>
              <a:sym typeface="Helvetica"/>
            </a:endParaRPr>
          </a:p>
          <a:p>
            <a:pPr marL="2183190" lvl="4" indent="-252790" algn="l" defTabSz="457200">
              <a:lnSpc>
                <a:spcPct val="120000"/>
              </a:lnSpc>
              <a:buSzPct val="100000"/>
              <a:buChar char="•"/>
              <a:tabLst>
                <a:tab pos="1511300" algn="l"/>
                <a:tab pos="1828800" algn="l"/>
              </a:tabLst>
              <a:defRPr sz="1800" i="0">
                <a:solidFill>
                  <a:srgbClr val="000000"/>
                </a:solidFill>
                <a:effectLst/>
              </a:defRPr>
            </a:pPr>
            <a:r>
              <a:rPr sz="2100">
                <a:solidFill>
                  <a:srgbClr val="74170E"/>
                </a:solidFill>
                <a:uFill>
                  <a:solidFill/>
                </a:uFill>
                <a:latin typeface="Helvetica"/>
                <a:ea typeface="Helvetica"/>
                <a:cs typeface="Helvetica"/>
                <a:sym typeface="Helvetica"/>
              </a:rPr>
              <a:t>compromiso fetal potencialmente mortal - </a:t>
            </a:r>
            <a:r>
              <a:rPr sz="2100">
                <a:solidFill>
                  <a:srgbClr val="F9311F"/>
                </a:solidFill>
                <a:uFill>
                  <a:solidFill/>
                </a:uFill>
                <a:latin typeface="Helvetica"/>
                <a:ea typeface="Helvetica"/>
                <a:cs typeface="Helvetica"/>
                <a:sym typeface="Helvetica"/>
              </a:rPr>
              <a:t>CONTINUAR CIRUGÍA</a:t>
            </a:r>
            <a:endParaRPr sz="2100">
              <a:solidFill>
                <a:srgbClr val="74170E"/>
              </a:solidFill>
              <a:uFill>
                <a:solidFill/>
              </a:uFill>
              <a:latin typeface="Helvetica"/>
              <a:ea typeface="Helvetica"/>
              <a:cs typeface="Helvetica"/>
              <a:sym typeface="Helvetica"/>
            </a:endParaRPr>
          </a:p>
          <a:p>
            <a:pPr marL="2183190" lvl="4" indent="-252790" algn="l" defTabSz="457200">
              <a:lnSpc>
                <a:spcPct val="120000"/>
              </a:lnSpc>
              <a:buSzPct val="100000"/>
              <a:buChar char="•"/>
              <a:tabLst>
                <a:tab pos="1511300" algn="l"/>
                <a:tab pos="1828800" algn="l"/>
              </a:tabLst>
              <a:defRPr sz="1800" i="0">
                <a:solidFill>
                  <a:srgbClr val="000000"/>
                </a:solidFill>
                <a:effectLst/>
              </a:defRPr>
            </a:pPr>
            <a:r>
              <a:rPr sz="2100">
                <a:solidFill>
                  <a:srgbClr val="74170E"/>
                </a:solidFill>
                <a:uFill>
                  <a:solidFill/>
                </a:uFill>
                <a:latin typeface="Helvetica"/>
                <a:ea typeface="Helvetica"/>
                <a:cs typeface="Helvetica"/>
                <a:sym typeface="Helvetica"/>
              </a:rPr>
              <a:t>dificultad para proporcionar alternativas: (anestesia neuraxial o aseguramiento de las vías respiratorias despierto) - </a:t>
            </a:r>
            <a:r>
              <a:rPr sz="2100">
                <a:solidFill>
                  <a:srgbClr val="F9311F"/>
                </a:solidFill>
                <a:uFill>
                  <a:solidFill/>
                </a:uFill>
                <a:latin typeface="Helvetica"/>
                <a:ea typeface="Helvetica"/>
                <a:cs typeface="Helvetica"/>
                <a:sym typeface="Helvetica"/>
              </a:rPr>
              <a:t>CONTINUAR CIRUGÍA</a:t>
            </a:r>
          </a:p>
        </p:txBody>
      </p:sp>
      <p:sp>
        <p:nvSpPr>
          <p:cNvPr id="51" name="Shape 51"/>
          <p:cNvSpPr/>
          <p:nvPr/>
        </p:nvSpPr>
        <p:spPr>
          <a:xfrm>
            <a:off x="814306" y="6043312"/>
            <a:ext cx="11376188" cy="29006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i="0">
                <a:solidFill>
                  <a:srgbClr val="000000"/>
                </a:solidFill>
                <a:effectLst/>
              </a:defRPr>
            </a:pPr>
            <a:r>
              <a:rPr sz="2400" b="1" u="sng">
                <a:solidFill>
                  <a:srgbClr val="2969CE"/>
                </a:solidFill>
                <a:effectLst>
                  <a:outerShdw blurRad="25400" dist="12700" dir="5400000" rotWithShape="0">
                    <a:srgbClr val="FFFFFF"/>
                  </a:outerShdw>
                </a:effectLst>
                <a:latin typeface="Helvetica"/>
                <a:ea typeface="Helvetica"/>
                <a:cs typeface="Helvetica"/>
                <a:sym typeface="Helvetica"/>
              </a:rPr>
              <a:t>Las indicaciones sólidas para DESPERTAR al paciente incluyen una o más de las siguientes:</a:t>
            </a:r>
          </a:p>
          <a:p>
            <a:pPr lvl="0">
              <a:defRPr sz="1800" i="0">
                <a:solidFill>
                  <a:srgbClr val="000000"/>
                </a:solidFill>
                <a:effectLst/>
              </a:defRPr>
            </a:pPr>
            <a:endParaRPr sz="2400" b="1" u="sng">
              <a:effectLst>
                <a:outerShdw blurRad="25400" dist="12700" dir="5400000" rotWithShape="0">
                  <a:srgbClr val="FFFFFF"/>
                </a:outerShdw>
              </a:effectLst>
              <a:latin typeface="Helvetica"/>
              <a:ea typeface="Helvetica"/>
              <a:cs typeface="Helvetica"/>
              <a:sym typeface="Helvetica"/>
            </a:endParaRPr>
          </a:p>
          <a:p>
            <a:pPr marL="137885" lvl="0" indent="-137885" algn="l">
              <a:lnSpc>
                <a:spcPct val="120000"/>
              </a:lnSpc>
              <a:buSzPct val="100000"/>
              <a:buChar char="•"/>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 vía aérea obstruida  - </a:t>
            </a:r>
            <a:r>
              <a:rPr sz="2400">
                <a:solidFill>
                  <a:srgbClr val="2969CE"/>
                </a:solidFill>
                <a:effectLst>
                  <a:outerShdw blurRad="25400" dist="12700" dir="5400000" rotWithShape="0">
                    <a:srgbClr val="FFFFFF"/>
                  </a:outerShdw>
                </a:effectLst>
                <a:latin typeface="Helvetica"/>
                <a:ea typeface="Helvetica"/>
                <a:cs typeface="Helvetica"/>
                <a:sym typeface="Helvetica"/>
              </a:rPr>
              <a:t>DESPERTARLA</a:t>
            </a:r>
            <a:endParaRPr sz="2400">
              <a:effectLst>
                <a:outerShdw blurRad="25400" dist="12700" dir="5400000" rotWithShape="0">
                  <a:srgbClr val="FFFFFF"/>
                </a:outerShdw>
              </a:effectLst>
              <a:latin typeface="Helvetica"/>
              <a:ea typeface="Helvetica"/>
              <a:cs typeface="Helvetica"/>
              <a:sym typeface="Helvetica"/>
            </a:endParaRPr>
          </a:p>
          <a:p>
            <a:pPr marL="137885" lvl="0" indent="-137885" algn="l">
              <a:lnSpc>
                <a:spcPct val="120000"/>
              </a:lnSpc>
              <a:buSzPct val="100000"/>
              <a:buChar char="•"/>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 capnograma inadecuado - </a:t>
            </a:r>
            <a:r>
              <a:rPr sz="2400">
                <a:solidFill>
                  <a:srgbClr val="2969CE"/>
                </a:solidFill>
                <a:effectLst>
                  <a:outerShdw blurRad="25400" dist="12700" dir="5400000" rotWithShape="0">
                    <a:srgbClr val="FFFFFF"/>
                  </a:outerShdw>
                </a:effectLst>
                <a:latin typeface="Helvetica"/>
                <a:ea typeface="Helvetica"/>
                <a:cs typeface="Helvetica"/>
                <a:sym typeface="Helvetica"/>
              </a:rPr>
              <a:t>DESPERTARLA</a:t>
            </a:r>
            <a:endParaRPr sz="2400">
              <a:effectLst>
                <a:outerShdw blurRad="25400" dist="12700" dir="5400000" rotWithShape="0">
                  <a:srgbClr val="FFFFFF"/>
                </a:outerShdw>
              </a:effectLst>
              <a:latin typeface="Helvetica"/>
              <a:ea typeface="Helvetica"/>
              <a:cs typeface="Helvetica"/>
              <a:sym typeface="Helvetica"/>
            </a:endParaRPr>
          </a:p>
          <a:p>
            <a:pPr marL="137885" lvl="0" indent="-137885" algn="l">
              <a:lnSpc>
                <a:spcPct val="120000"/>
              </a:lnSpc>
              <a:buSzPct val="100000"/>
              <a:buChar char="•"/>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 hipoxemia secundaria a hipoventilación - </a:t>
            </a:r>
            <a:r>
              <a:rPr sz="2400">
                <a:solidFill>
                  <a:srgbClr val="2969CE"/>
                </a:solidFill>
                <a:effectLst>
                  <a:outerShdw blurRad="25400" dist="12700" dir="5400000" rotWithShape="0">
                    <a:srgbClr val="FFFFFF"/>
                  </a:outerShdw>
                </a:effectLst>
                <a:latin typeface="Helvetica"/>
                <a:ea typeface="Helvetica"/>
                <a:cs typeface="Helvetica"/>
                <a:sym typeface="Helvetica"/>
              </a:rPr>
              <a:t>DESPERTARLA</a:t>
            </a:r>
            <a:endParaRPr sz="2400">
              <a:effectLst>
                <a:outerShdw blurRad="25400" dist="12700" dir="5400000" rotWithShape="0">
                  <a:srgbClr val="FFFFFF"/>
                </a:outerShdw>
              </a:effectLst>
              <a:latin typeface="Helvetica"/>
              <a:ea typeface="Helvetica"/>
              <a:cs typeface="Helvetica"/>
              <a:sym typeface="Helvetica"/>
            </a:endParaRPr>
          </a:p>
          <a:p>
            <a:pPr marL="137885" lvl="0" indent="-137885" algn="l">
              <a:lnSpc>
                <a:spcPct val="120000"/>
              </a:lnSpc>
              <a:buSzPct val="100000"/>
              <a:buChar char="•"/>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 la indicación relativa es el estado NPO - </a:t>
            </a:r>
            <a:r>
              <a:rPr sz="2400">
                <a:solidFill>
                  <a:srgbClr val="2969CE"/>
                </a:solidFill>
                <a:effectLst>
                  <a:outerShdw blurRad="25400" dist="12700" dir="5400000" rotWithShape="0">
                    <a:srgbClr val="FFFFFF"/>
                  </a:outerShdw>
                </a:effectLst>
                <a:latin typeface="Helvetica"/>
                <a:ea typeface="Helvetica"/>
                <a:cs typeface="Helvetica"/>
                <a:sym typeface="Helvetica"/>
              </a:rPr>
              <a:t>DESPERTARLA</a:t>
            </a:r>
          </a:p>
        </p:txBody>
      </p:sp>
      <p:grpSp>
        <p:nvGrpSpPr>
          <p:cNvPr id="54" name="Group 54"/>
          <p:cNvGrpSpPr/>
          <p:nvPr/>
        </p:nvGrpSpPr>
        <p:grpSpPr>
          <a:xfrm>
            <a:off x="2069898" y="1793708"/>
            <a:ext cx="9429582" cy="723901"/>
            <a:chOff x="-38100" y="-38100"/>
            <a:chExt cx="9429580" cy="723900"/>
          </a:xfrm>
        </p:grpSpPr>
        <p:sp>
          <p:nvSpPr>
            <p:cNvPr id="53" name="Shape 53"/>
            <p:cNvSpPr/>
            <p:nvPr/>
          </p:nvSpPr>
          <p:spPr>
            <a:xfrm>
              <a:off x="0" y="0"/>
              <a:ext cx="9353381" cy="647700"/>
            </a:xfrm>
            <a:prstGeom prst="rect">
              <a:avLst/>
            </a:prstGeom>
            <a:solidFill>
              <a:srgbClr val="8EC883"/>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marL="457200" lvl="0" indent="-457200" defTabSz="457200">
                <a:lnSpc>
                  <a:spcPct val="120000"/>
                </a:lnSpc>
                <a:tabLst>
                  <a:tab pos="139700" algn="l"/>
                  <a:tab pos="457200" algn="l"/>
                </a:tabLst>
                <a:defRPr sz="1800" i="0">
                  <a:solidFill>
                    <a:srgbClr val="000000"/>
                  </a:solidFill>
                  <a:effectLst/>
                </a:defRPr>
              </a:pPr>
              <a:r>
                <a:rPr sz="3100" u="sng">
                  <a:uFill>
                    <a:solidFill/>
                  </a:uFill>
                  <a:latin typeface="Helvetica"/>
                  <a:ea typeface="Helvetica"/>
                  <a:cs typeface="Helvetica"/>
                  <a:sym typeface="Helvetica"/>
                </a:rPr>
                <a:t>	</a:t>
              </a:r>
              <a:r>
                <a:rPr sz="3100" b="1" u="sng">
                  <a:uFill>
                    <a:solidFill/>
                  </a:uFill>
                  <a:latin typeface="Helvetica"/>
                  <a:ea typeface="Helvetica"/>
                  <a:cs typeface="Helvetica"/>
                  <a:sym typeface="Helvetica"/>
                </a:rPr>
                <a:t>Si falla la intubación en cesárea ELECTIVA:</a:t>
              </a:r>
            </a:p>
          </p:txBody>
        </p:sp>
        <p:pic>
          <p:nvPicPr>
            <p:cNvPr id="52" name="Picture 51"/>
            <p:cNvPicPr/>
            <p:nvPr/>
          </p:nvPicPr>
          <p:blipFill>
            <a:blip r:embed="rId2"/>
            <a:stretch>
              <a:fillRect/>
            </a:stretch>
          </p:blipFill>
          <p:spPr>
            <a:xfrm>
              <a:off x="-38100" y="-38100"/>
              <a:ext cx="9429581" cy="723900"/>
            </a:xfrm>
            <a:prstGeom prst="rect">
              <a:avLst/>
            </a:prstGeom>
            <a:effectLst/>
          </p:spPr>
        </p:pic>
      </p:grpSp>
      <p:grpSp>
        <p:nvGrpSpPr>
          <p:cNvPr id="57" name="Group 57"/>
          <p:cNvGrpSpPr/>
          <p:nvPr/>
        </p:nvGrpSpPr>
        <p:grpSpPr>
          <a:xfrm>
            <a:off x="0" y="-39319"/>
            <a:ext cx="13004800" cy="1854201"/>
            <a:chOff x="-38099" y="-38100"/>
            <a:chExt cx="13004800" cy="1854200"/>
          </a:xfrm>
        </p:grpSpPr>
        <p:sp>
          <p:nvSpPr>
            <p:cNvPr id="56" name="Shape 56"/>
            <p:cNvSpPr/>
            <p:nvPr/>
          </p:nvSpPr>
          <p:spPr>
            <a:xfrm>
              <a:off x="0" y="0"/>
              <a:ext cx="12928600" cy="17780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3500" b="1">
                  <a:solidFill>
                    <a:srgbClr val="FF3300"/>
                  </a:solidFill>
                  <a:uFill>
                    <a:solidFill/>
                  </a:uFill>
                  <a:latin typeface="Helvetica"/>
                  <a:ea typeface="Helvetica"/>
                  <a:cs typeface="Helvetica"/>
                  <a:sym typeface="Helvetica"/>
                </a:rPr>
                <a:t>DESPUÉS DE UNA INTUBACIÓN FALLIDA: </a:t>
              </a:r>
              <a:r>
                <a:rPr sz="3500" b="1">
                  <a:solidFill>
                    <a:srgbClr val="FDF9FF"/>
                  </a:solidFill>
                  <a:uFill>
                    <a:solidFill/>
                  </a:uFill>
                  <a:latin typeface="Helvetica"/>
                  <a:ea typeface="Helvetica"/>
                  <a:cs typeface="Helvetica"/>
                  <a:sym typeface="Helvetica"/>
                </a:rPr>
                <a:t>DECIDA DESPERTAR A LA PACIENTE O CONTINUAR CON LA CIRUGÍA Y PARTIR EL FETO</a:t>
              </a:r>
            </a:p>
          </p:txBody>
        </p:sp>
        <p:pic>
          <p:nvPicPr>
            <p:cNvPr id="55" name="Picture 54"/>
            <p:cNvPicPr/>
            <p:nvPr/>
          </p:nvPicPr>
          <p:blipFill>
            <a:blip r:embed="rId3"/>
            <a:stretch>
              <a:fillRect/>
            </a:stretch>
          </p:blipFill>
          <p:spPr>
            <a:xfrm>
              <a:off x="-38100" y="-38100"/>
              <a:ext cx="13004801" cy="1854200"/>
            </a:xfrm>
            <a:prstGeom prst="rect">
              <a:avLst/>
            </a:prstGeom>
            <a:effectLst/>
          </p:spPr>
        </p:pic>
      </p:grpSp>
    </p:spTree>
    <p:extLst>
      <p:ext uri="{BB962C8B-B14F-4D97-AF65-F5344CB8AC3E}">
        <p14:creationId xmlns:p14="http://schemas.microsoft.com/office/powerpoint/2010/main" val="142694353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1"/>
          <p:cNvGrpSpPr/>
          <p:nvPr/>
        </p:nvGrpSpPr>
        <p:grpSpPr>
          <a:xfrm>
            <a:off x="251226" y="240081"/>
            <a:ext cx="12502348" cy="1143001"/>
            <a:chOff x="-38099" y="-38100"/>
            <a:chExt cx="12502347" cy="1143000"/>
          </a:xfrm>
        </p:grpSpPr>
        <p:sp>
          <p:nvSpPr>
            <p:cNvPr id="60" name="Shape 60"/>
            <p:cNvSpPr/>
            <p:nvPr/>
          </p:nvSpPr>
          <p:spPr>
            <a:xfrm>
              <a:off x="0" y="0"/>
              <a:ext cx="12426149" cy="10668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2900" b="1">
                  <a:solidFill>
                    <a:srgbClr val="FF3300"/>
                  </a:solidFill>
                  <a:uFill>
                    <a:solidFill/>
                  </a:uFill>
                  <a:latin typeface="Helvetica"/>
                  <a:ea typeface="Helvetica"/>
                  <a:cs typeface="Helvetica"/>
                  <a:sym typeface="Helvetica"/>
                </a:rPr>
                <a:t>DESPUÉS DE UNA INTUBACIÓN FALLIDA: </a:t>
              </a:r>
              <a:r>
                <a:rPr sz="2900" b="1">
                  <a:solidFill>
                    <a:srgbClr val="FDF9FF"/>
                  </a:solidFill>
                  <a:uFill>
                    <a:solidFill/>
                  </a:uFill>
                  <a:latin typeface="Helvetica"/>
                  <a:ea typeface="Helvetica"/>
                  <a:cs typeface="Helvetica"/>
                  <a:sym typeface="Helvetica"/>
                </a:rPr>
                <a:t>DDECIDA DESPERTAR A LA PACIENTE O CONTINUAR CON LA CIRUGÍA Y PARTIR EL FETO</a:t>
              </a:r>
            </a:p>
          </p:txBody>
        </p:sp>
        <p:pic>
          <p:nvPicPr>
            <p:cNvPr id="59" name="Picture 58"/>
            <p:cNvPicPr/>
            <p:nvPr/>
          </p:nvPicPr>
          <p:blipFill>
            <a:blip r:embed="rId2"/>
            <a:stretch>
              <a:fillRect/>
            </a:stretch>
          </p:blipFill>
          <p:spPr>
            <a:xfrm>
              <a:off x="-38100" y="-38100"/>
              <a:ext cx="12502349" cy="1143000"/>
            </a:xfrm>
            <a:prstGeom prst="rect">
              <a:avLst/>
            </a:prstGeom>
            <a:effectLst/>
          </p:spPr>
        </p:pic>
      </p:grpSp>
      <p:grpSp>
        <p:nvGrpSpPr>
          <p:cNvPr id="64" name="Group 64"/>
          <p:cNvGrpSpPr/>
          <p:nvPr/>
        </p:nvGrpSpPr>
        <p:grpSpPr>
          <a:xfrm>
            <a:off x="331818" y="5772940"/>
            <a:ext cx="12341164" cy="3606801"/>
            <a:chOff x="-38100" y="-38100"/>
            <a:chExt cx="12341163" cy="3606800"/>
          </a:xfrm>
        </p:grpSpPr>
        <p:sp>
          <p:nvSpPr>
            <p:cNvPr id="63" name="Shape 63"/>
            <p:cNvSpPr/>
            <p:nvPr/>
          </p:nvSpPr>
          <p:spPr>
            <a:xfrm>
              <a:off x="0" y="0"/>
              <a:ext cx="12264964" cy="35306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marL="457200" lvl="0" indent="-457200" algn="l" defTabSz="457200">
                <a:tabLst>
                  <a:tab pos="139700" algn="l"/>
                  <a:tab pos="457200" algn="l"/>
                </a:tabLst>
                <a:defRPr sz="1800" i="0">
                  <a:solidFill>
                    <a:srgbClr val="000000"/>
                  </a:solidFill>
                  <a:effectLst/>
                </a:defRPr>
              </a:pPr>
              <a:r>
                <a:rPr sz="2000">
                  <a:uFill>
                    <a:solidFill/>
                  </a:uFill>
                  <a:latin typeface="Helvetica"/>
                  <a:ea typeface="Helvetica"/>
                  <a:cs typeface="Helvetica"/>
                  <a:sym typeface="Helvetica"/>
                </a:rPr>
                <a:t>	La LMA se ha utilizado en muchas cesáreas, pero la mayoría de los informes son de mujeres </a:t>
              </a:r>
              <a:r>
                <a:rPr sz="2000" i="1">
                  <a:uFill>
                    <a:solidFill/>
                  </a:uFill>
                  <a:latin typeface="Helvetica"/>
                  <a:ea typeface="Helvetica"/>
                  <a:cs typeface="Helvetica"/>
                  <a:sym typeface="Helvetica"/>
                </a:rPr>
                <a:t>electivas, en ayunas y no obesas</a:t>
              </a:r>
              <a:r>
                <a:rPr sz="2000">
                  <a:uFill>
                    <a:solidFill/>
                  </a:uFill>
                  <a:latin typeface="Helvetica"/>
                  <a:ea typeface="Helvetica"/>
                  <a:cs typeface="Helvetica"/>
                  <a:sym typeface="Helvetica"/>
                </a:rPr>
                <a:t>.</a:t>
              </a:r>
              <a:endParaRPr sz="2000" i="1">
                <a:uFill>
                  <a:solidFill/>
                </a:uFill>
                <a:latin typeface="Helvetica"/>
                <a:ea typeface="Helvetica"/>
                <a:cs typeface="Helvetica"/>
                <a:sym typeface="Helvetica"/>
              </a:endParaRPr>
            </a:p>
            <a:p>
              <a:pPr marL="457200" lvl="0" indent="-457200" algn="l" defTabSz="457200">
                <a:tabLst>
                  <a:tab pos="139700" algn="l"/>
                  <a:tab pos="457200" algn="l"/>
                </a:tabLst>
                <a:defRPr sz="1800" i="0">
                  <a:solidFill>
                    <a:srgbClr val="000000"/>
                  </a:solidFill>
                  <a:effectLst/>
                </a:defRPr>
              </a:pPr>
              <a:endParaRPr sz="200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000">
                  <a:uFill>
                    <a:solidFill/>
                  </a:uFill>
                  <a:latin typeface="Helvetica"/>
                  <a:ea typeface="Helvetica"/>
                  <a:cs typeface="Helvetica"/>
                  <a:sym typeface="Helvetica"/>
                </a:rPr>
                <a:t>	•	Los informes de casos de ventilación de rescate de LMA en situaciones de emergencia no prueban la seguridad de la técnica. Solo dan la tranquilidad de que proceder con la cirugía, mientras se mantiene la presión cricoidea, puede ser apropiado en algunas situaciones.</a:t>
              </a:r>
            </a:p>
            <a:p>
              <a:pPr marL="914400" lvl="0" indent="-914400" algn="l" defTabSz="457200">
                <a:tabLst>
                  <a:tab pos="596900" algn="l"/>
                  <a:tab pos="914400" algn="l"/>
                </a:tabLst>
                <a:defRPr sz="1800" i="0">
                  <a:solidFill>
                    <a:srgbClr val="000000"/>
                  </a:solidFill>
                  <a:effectLst/>
                </a:defRPr>
              </a:pPr>
              <a:endParaRPr sz="200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000">
                  <a:uFill>
                    <a:solidFill/>
                  </a:uFill>
                  <a:latin typeface="Helvetica"/>
                  <a:ea typeface="Helvetica"/>
                  <a:cs typeface="Helvetica"/>
                  <a:sym typeface="Helvetica"/>
                </a:rPr>
                <a:t>	•	Sin una guía clara disponible sobre qué hacer en estas áreas grises, se utiliza el juicio clínico caso por caso, sopesando el riesgo:beneficio y la experiencia del anestesista.</a:t>
              </a:r>
            </a:p>
            <a:p>
              <a:pPr marL="914400" lvl="0" indent="-914400" algn="l" defTabSz="457200">
                <a:tabLst>
                  <a:tab pos="596900" algn="l"/>
                  <a:tab pos="914400" algn="l"/>
                </a:tabLst>
                <a:defRPr sz="1800" i="0">
                  <a:solidFill>
                    <a:srgbClr val="000000"/>
                  </a:solidFill>
                  <a:effectLst/>
                </a:defRPr>
              </a:pPr>
              <a:endParaRPr sz="200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000" b="1" i="1">
                  <a:uFill>
                    <a:solidFill/>
                  </a:uFill>
                  <a:latin typeface="Helvetica"/>
                  <a:ea typeface="Helvetica"/>
                  <a:cs typeface="Helvetica"/>
                  <a:sym typeface="Helvetica"/>
                </a:rPr>
                <a:t>	•	</a:t>
              </a:r>
              <a:r>
                <a:rPr sz="2000" b="1" i="1" u="sng">
                  <a:uFill>
                    <a:solidFill/>
                  </a:uFill>
                  <a:latin typeface="Helvetica"/>
                  <a:ea typeface="Helvetica"/>
                  <a:cs typeface="Helvetica"/>
                  <a:sym typeface="Helvetica"/>
                </a:rPr>
                <a:t>Es importante considerar esto antes de inducir AG</a:t>
              </a:r>
            </a:p>
          </p:txBody>
        </p:sp>
        <p:pic>
          <p:nvPicPr>
            <p:cNvPr id="62" name="Picture 61"/>
            <p:cNvPicPr/>
            <p:nvPr/>
          </p:nvPicPr>
          <p:blipFill>
            <a:blip r:embed="rId3"/>
            <a:stretch>
              <a:fillRect/>
            </a:stretch>
          </p:blipFill>
          <p:spPr>
            <a:xfrm>
              <a:off x="-38100" y="-38100"/>
              <a:ext cx="12341164" cy="3606800"/>
            </a:xfrm>
            <a:prstGeom prst="rect">
              <a:avLst/>
            </a:prstGeom>
            <a:effectLst/>
          </p:spPr>
        </p:pic>
      </p:grpSp>
      <p:sp>
        <p:nvSpPr>
          <p:cNvPr id="65" name="Shape 65"/>
          <p:cNvSpPr/>
          <p:nvPr/>
        </p:nvSpPr>
        <p:spPr>
          <a:xfrm>
            <a:off x="573326" y="1739580"/>
            <a:ext cx="11299349" cy="1320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57200" lvl="0" indent="-457200" defTabSz="457200">
              <a:tabLst>
                <a:tab pos="139700" algn="l"/>
                <a:tab pos="457200" algn="l"/>
              </a:tabLst>
              <a:defRPr sz="1800" i="0">
                <a:solidFill>
                  <a:srgbClr val="000000"/>
                </a:solidFill>
                <a:effectLst/>
              </a:defRPr>
            </a:pPr>
            <a:r>
              <a:rPr sz="2700">
                <a:uFill>
                  <a:solidFill/>
                </a:uFill>
                <a:latin typeface="Helvetica"/>
                <a:ea typeface="Helvetica"/>
                <a:cs typeface="Helvetica"/>
                <a:sym typeface="Helvetica"/>
              </a:rPr>
              <a:t>Una decisión más difícil es una intubación fallida durante una cesárea urgente por sufrimiento fetal donde la ventilación con una LMA </a:t>
            </a:r>
            <a:r>
              <a:rPr sz="2700" b="1" i="1">
                <a:uFill>
                  <a:solidFill/>
                </a:uFill>
                <a:latin typeface="Helvetica"/>
                <a:ea typeface="Helvetica"/>
                <a:cs typeface="Helvetica"/>
                <a:sym typeface="Helvetica"/>
              </a:rPr>
              <a:t>SÍ es adecuada</a:t>
            </a:r>
            <a:r>
              <a:rPr sz="2700">
                <a:uFill>
                  <a:solidFill/>
                </a:uFill>
                <a:latin typeface="Helvetica"/>
                <a:ea typeface="Helvetica"/>
                <a:cs typeface="Helvetica"/>
                <a:sym typeface="Helvetica"/>
              </a:rPr>
              <a:t> pero la FCF sigue comprometida.</a:t>
            </a:r>
          </a:p>
        </p:txBody>
      </p:sp>
      <p:sp>
        <p:nvSpPr>
          <p:cNvPr id="66" name="Shape 66"/>
          <p:cNvSpPr/>
          <p:nvPr/>
        </p:nvSpPr>
        <p:spPr>
          <a:xfrm>
            <a:off x="852726" y="3405654"/>
            <a:ext cx="11299349" cy="153375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57200" lvl="2" indent="0" defTabSz="457200">
              <a:tabLst>
                <a:tab pos="139700" algn="l"/>
                <a:tab pos="457200" algn="l"/>
              </a:tabLst>
              <a:defRPr sz="1800" i="0">
                <a:solidFill>
                  <a:srgbClr val="000000"/>
                </a:solidFill>
                <a:effectLst/>
              </a:defRPr>
            </a:pPr>
            <a:r>
              <a:rPr sz="3100" b="1" dirty="0">
                <a:uFill>
                  <a:solidFill/>
                </a:uFill>
                <a:latin typeface="Helvetica"/>
                <a:ea typeface="Helvetica"/>
                <a:cs typeface="Helvetica"/>
                <a:sym typeface="Helvetica"/>
              </a:rPr>
              <a:t>EL FETO NECESITA LA CESÁREA PERO: </a:t>
            </a:r>
            <a:endParaRPr lang="en-US" sz="3100" b="1" dirty="0">
              <a:uFill>
                <a:solidFill/>
              </a:uFill>
              <a:latin typeface="Helvetica"/>
              <a:ea typeface="Helvetica"/>
              <a:cs typeface="Helvetica"/>
              <a:sym typeface="Helvetica"/>
            </a:endParaRPr>
          </a:p>
          <a:p>
            <a:pPr marL="457200" lvl="2" indent="0" defTabSz="457200">
              <a:tabLst>
                <a:tab pos="139700" algn="l"/>
                <a:tab pos="457200" algn="l"/>
              </a:tabLst>
              <a:defRPr sz="1800" i="0">
                <a:solidFill>
                  <a:srgbClr val="000000"/>
                </a:solidFill>
                <a:effectLst/>
              </a:defRPr>
            </a:pPr>
            <a:r>
              <a:rPr sz="3100" b="1" dirty="0">
                <a:solidFill>
                  <a:srgbClr val="C56DE7"/>
                </a:solidFill>
                <a:uFill>
                  <a:solidFill/>
                </a:uFill>
                <a:latin typeface="Helvetica"/>
                <a:ea typeface="Helvetica"/>
                <a:cs typeface="Helvetica"/>
                <a:sym typeface="Helvetica"/>
              </a:rPr>
              <a:t>¿</a:t>
            </a:r>
            <a:r>
              <a:rPr sz="3100" b="1" i="1" dirty="0">
                <a:solidFill>
                  <a:srgbClr val="C56DE7"/>
                </a:solidFill>
                <a:uFill>
                  <a:solidFill/>
                </a:uFill>
                <a:latin typeface="Helvetica"/>
                <a:ea typeface="Helvetica"/>
                <a:cs typeface="Helvetica"/>
                <a:sym typeface="Helvetica"/>
              </a:rPr>
              <a:t>ES SEGURO PROCEDER CON LMA (VÍA AÉREA NO SEGURA) PARA LA MAMÁ</a:t>
            </a:r>
            <a:r>
              <a:rPr sz="3100" b="1" dirty="0">
                <a:solidFill>
                  <a:srgbClr val="C56DE7"/>
                </a:solidFill>
                <a:uFill>
                  <a:solidFill/>
                </a:uFill>
                <a:latin typeface="Helvetica"/>
                <a:ea typeface="Helvetica"/>
                <a:cs typeface="Helvetica"/>
                <a:sym typeface="Helvetica"/>
              </a:rPr>
              <a:t>?</a:t>
            </a:r>
          </a:p>
        </p:txBody>
      </p:sp>
    </p:spTree>
    <p:extLst>
      <p:ext uri="{BB962C8B-B14F-4D97-AF65-F5344CB8AC3E}">
        <p14:creationId xmlns:p14="http://schemas.microsoft.com/office/powerpoint/2010/main" val="424049921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68"/>
          <p:cNvSpPr/>
          <p:nvPr/>
        </p:nvSpPr>
        <p:spPr>
          <a:xfrm>
            <a:off x="769584" y="2091823"/>
            <a:ext cx="11465631" cy="3556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57200" lvl="0" indent="-457200" algn="l" defTabSz="457200">
              <a:tabLst>
                <a:tab pos="139700" algn="l"/>
                <a:tab pos="457200" algn="l"/>
              </a:tabLst>
              <a:defRPr sz="1800" i="0">
                <a:solidFill>
                  <a:srgbClr val="000000"/>
                </a:solidFill>
                <a:effectLst/>
              </a:defRPr>
            </a:pPr>
            <a:r>
              <a:rPr sz="2800">
                <a:uFill>
                  <a:solidFill/>
                </a:uFill>
                <a:latin typeface="Helvetica"/>
                <a:ea typeface="Helvetica"/>
                <a:cs typeface="Helvetica"/>
                <a:sym typeface="Helvetica"/>
              </a:rPr>
              <a:t>Si la cirugía debe continuar (emergencia materna o fetal) después de insertar una LMA, pero se desea una vía aérea más segura, </a:t>
            </a:r>
            <a:r>
              <a:rPr sz="2800" b="1">
                <a:uFill>
                  <a:solidFill/>
                </a:uFill>
                <a:latin typeface="Helvetica"/>
                <a:ea typeface="Helvetica"/>
                <a:cs typeface="Helvetica"/>
                <a:sym typeface="Helvetica"/>
              </a:rPr>
              <a:t>la LMA puede usarse como un conducto para intubar la tráquea.</a:t>
            </a:r>
          </a:p>
          <a:p>
            <a:pPr marL="457200" lvl="0" indent="-457200" algn="l" defTabSz="457200">
              <a:tabLst>
                <a:tab pos="139700" algn="l"/>
                <a:tab pos="457200" algn="l"/>
              </a:tabLst>
              <a:defRPr sz="1800" i="0">
                <a:solidFill>
                  <a:srgbClr val="000000"/>
                </a:solidFill>
                <a:effectLst/>
              </a:defRPr>
            </a:pPr>
            <a:endParaRPr sz="280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800">
                <a:uFill>
                  <a:solidFill/>
                </a:uFill>
                <a:latin typeface="Helvetica"/>
                <a:ea typeface="Helvetica"/>
                <a:cs typeface="Helvetica"/>
                <a:sym typeface="Helvetica"/>
              </a:rPr>
              <a:t>	•	LMA Fastrach™ facilita la intubación mientras mantiene la ventilación; </a:t>
            </a:r>
            <a:r>
              <a:rPr sz="2800" i="1">
                <a:uFill>
                  <a:solidFill/>
                </a:uFill>
                <a:latin typeface="Helvetica"/>
                <a:ea typeface="Helvetica"/>
                <a:cs typeface="Helvetica"/>
                <a:sym typeface="Helvetica"/>
              </a:rPr>
              <a:t>sin embargo, su inserción y uso difieren de la LMA clásica</a:t>
            </a:r>
            <a:r>
              <a:rPr sz="2800">
                <a:uFill>
                  <a:solidFill/>
                </a:uFill>
                <a:latin typeface="Helvetica"/>
                <a:ea typeface="Helvetica"/>
                <a:cs typeface="Helvetica"/>
                <a:sym typeface="Helvetica"/>
              </a:rPr>
              <a:t> con la que la mayoría de los anestesistas están más familiarizados.</a:t>
            </a:r>
          </a:p>
        </p:txBody>
      </p:sp>
      <p:grpSp>
        <p:nvGrpSpPr>
          <p:cNvPr id="71" name="Group 71"/>
          <p:cNvGrpSpPr/>
          <p:nvPr/>
        </p:nvGrpSpPr>
        <p:grpSpPr>
          <a:xfrm>
            <a:off x="1085273" y="-18771"/>
            <a:ext cx="10834254" cy="1003301"/>
            <a:chOff x="-38100" y="-38099"/>
            <a:chExt cx="10834253" cy="1003300"/>
          </a:xfrm>
        </p:grpSpPr>
        <p:sp>
          <p:nvSpPr>
            <p:cNvPr id="70" name="Shape 70"/>
            <p:cNvSpPr/>
            <p:nvPr/>
          </p:nvSpPr>
          <p:spPr>
            <a:xfrm>
              <a:off x="0" y="0"/>
              <a:ext cx="10758054" cy="9271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4900" b="1" i="0">
                  <a:solidFill>
                    <a:srgbClr val="FDF9FF"/>
                  </a:solidFill>
                  <a:uFill>
                    <a:solidFill/>
                  </a:uFill>
                  <a:latin typeface="Helvetica"/>
                  <a:ea typeface="Helvetica"/>
                  <a:cs typeface="Helvetica"/>
                  <a:sym typeface="Helvetica"/>
                </a:defRPr>
              </a:lvl1pPr>
            </a:lstStyle>
            <a:p>
              <a:pPr lvl="0">
                <a:defRPr sz="1800" b="0">
                  <a:solidFill>
                    <a:srgbClr val="000000"/>
                  </a:solidFill>
                  <a:effectLst/>
                  <a:uFillTx/>
                </a:defRPr>
              </a:pPr>
              <a:r>
                <a:rPr sz="4900" b="1">
                  <a:solidFill>
                    <a:srgbClr val="FDF9FF"/>
                  </a:solidFill>
                  <a:uFill>
                    <a:solidFill/>
                  </a:uFill>
                </a:rPr>
                <a:t>INTUBACIÓN TRAQUEAL POR LMA</a:t>
              </a:r>
            </a:p>
          </p:txBody>
        </p:sp>
        <p:pic>
          <p:nvPicPr>
            <p:cNvPr id="69" name="Picture 68"/>
            <p:cNvPicPr/>
            <p:nvPr/>
          </p:nvPicPr>
          <p:blipFill>
            <a:blip r:embed="rId2"/>
            <a:stretch>
              <a:fillRect/>
            </a:stretch>
          </p:blipFill>
          <p:spPr>
            <a:xfrm>
              <a:off x="-38100" y="-38100"/>
              <a:ext cx="10834254" cy="1003301"/>
            </a:xfrm>
            <a:prstGeom prst="rect">
              <a:avLst/>
            </a:prstGeom>
            <a:effectLst/>
          </p:spPr>
        </p:pic>
      </p:grpSp>
      <p:grpSp>
        <p:nvGrpSpPr>
          <p:cNvPr id="76" name="Group 76"/>
          <p:cNvGrpSpPr/>
          <p:nvPr/>
        </p:nvGrpSpPr>
        <p:grpSpPr>
          <a:xfrm>
            <a:off x="5334879" y="5351763"/>
            <a:ext cx="7539074" cy="4415749"/>
            <a:chOff x="67095" y="-88900"/>
            <a:chExt cx="7539073" cy="4415748"/>
          </a:xfrm>
        </p:grpSpPr>
        <p:grpSp>
          <p:nvGrpSpPr>
            <p:cNvPr id="74" name="Group 74"/>
            <p:cNvGrpSpPr/>
            <p:nvPr/>
          </p:nvGrpSpPr>
          <p:grpSpPr>
            <a:xfrm>
              <a:off x="67095" y="-88900"/>
              <a:ext cx="7539074" cy="4415749"/>
              <a:chOff x="-127000" y="-88900"/>
              <a:chExt cx="7539073" cy="4415748"/>
            </a:xfrm>
          </p:grpSpPr>
          <p:pic>
            <p:nvPicPr>
              <p:cNvPr id="73" name="Screen Shot 2023-08-22 at 7.24.02 PM.png"/>
              <p:cNvPicPr/>
              <p:nvPr/>
            </p:nvPicPr>
            <p:blipFill>
              <a:blip r:embed="rId3"/>
              <a:stretch>
                <a:fillRect/>
              </a:stretch>
            </p:blipFill>
            <p:spPr>
              <a:xfrm>
                <a:off x="0" y="0"/>
                <a:ext cx="7285074" cy="4085549"/>
              </a:xfrm>
              <a:prstGeom prst="rect">
                <a:avLst/>
              </a:prstGeom>
              <a:ln>
                <a:noFill/>
              </a:ln>
              <a:effectLst/>
            </p:spPr>
          </p:pic>
          <p:pic>
            <p:nvPicPr>
              <p:cNvPr id="72" name="Picture 71"/>
              <p:cNvPicPr/>
              <p:nvPr/>
            </p:nvPicPr>
            <p:blipFill>
              <a:blip r:embed="rId4"/>
              <a:stretch>
                <a:fillRect/>
              </a:stretch>
            </p:blipFill>
            <p:spPr>
              <a:xfrm>
                <a:off x="-127000" y="-88900"/>
                <a:ext cx="7539074" cy="4415749"/>
              </a:xfrm>
              <a:prstGeom prst="rect">
                <a:avLst/>
              </a:prstGeom>
              <a:effectLst/>
            </p:spPr>
          </p:pic>
        </p:grpSp>
        <p:sp>
          <p:nvSpPr>
            <p:cNvPr id="75" name="Shape 75"/>
            <p:cNvSpPr/>
            <p:nvPr/>
          </p:nvSpPr>
          <p:spPr>
            <a:xfrm>
              <a:off x="4964078" y="50731"/>
              <a:ext cx="2473685" cy="3864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marL="914400" indent="-914400" algn="l" defTabSz="457200">
                <a:tabLst>
                  <a:tab pos="596900" algn="l"/>
                  <a:tab pos="914400" algn="l"/>
                </a:tabLst>
                <a:defRPr sz="700" i="0">
                  <a:solidFill>
                    <a:srgbClr val="000000"/>
                  </a:solidFill>
                  <a:uFill>
                    <a:solidFill/>
                  </a:uFill>
                  <a:latin typeface="Helvetica"/>
                  <a:ea typeface="Helvetica"/>
                  <a:cs typeface="Helvetica"/>
                  <a:sym typeface="Helvetica"/>
                </a:defRPr>
              </a:lvl1pPr>
            </a:lstStyle>
            <a:p>
              <a:pPr lvl="0">
                <a:defRPr sz="1800">
                  <a:effectLst/>
                  <a:uFillTx/>
                </a:defRPr>
              </a:pPr>
              <a:r>
                <a:rPr sz="700">
                  <a:uFill>
                    <a:solidFill/>
                  </a:uFill>
                </a:rPr>
                <a:t>https://www.researchgate.net/figure/a-Intubating-LMA-Fastrach-b-Intubating-LMA-C-Trach_fig5_286006000</a:t>
              </a:r>
            </a:p>
          </p:txBody>
        </p:sp>
      </p:grpSp>
      <p:sp>
        <p:nvSpPr>
          <p:cNvPr id="77" name="Shape 77"/>
          <p:cNvSpPr/>
          <p:nvPr/>
        </p:nvSpPr>
        <p:spPr>
          <a:xfrm>
            <a:off x="4449302" y="1182576"/>
            <a:ext cx="3671825" cy="711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i="0" u="sng">
                <a:solidFill>
                  <a:srgbClr val="010101">
                    <a:alpha val="80000"/>
                  </a:srgbClr>
                </a:solidFill>
              </a:defRPr>
            </a:lvl1pPr>
          </a:lstStyle>
          <a:p>
            <a:pPr lvl="0">
              <a:defRPr sz="1800" b="0" u="none">
                <a:solidFill>
                  <a:srgbClr val="000000"/>
                </a:solidFill>
                <a:effectLst/>
              </a:defRPr>
            </a:pPr>
            <a:r>
              <a:rPr sz="4000" b="1" u="sng">
                <a:solidFill>
                  <a:srgbClr val="010101">
                    <a:alpha val="80000"/>
                  </a:srgbClr>
                </a:solidFill>
                <a:effectLst>
                  <a:outerShdw blurRad="25400" dist="12700" dir="5400000" rotWithShape="0">
                    <a:srgbClr val="FFFFFF"/>
                  </a:outerShdw>
                </a:effectLst>
              </a:rPr>
              <a:t>LMA Fastrach</a:t>
            </a:r>
          </a:p>
        </p:txBody>
      </p:sp>
      <p:grpSp>
        <p:nvGrpSpPr>
          <p:cNvPr id="80" name="Group 80"/>
          <p:cNvGrpSpPr/>
          <p:nvPr/>
        </p:nvGrpSpPr>
        <p:grpSpPr>
          <a:xfrm>
            <a:off x="817007" y="5845870"/>
            <a:ext cx="5064894" cy="1422401"/>
            <a:chOff x="-38100" y="-38099"/>
            <a:chExt cx="5064893" cy="1422399"/>
          </a:xfrm>
        </p:grpSpPr>
        <p:sp>
          <p:nvSpPr>
            <p:cNvPr id="79" name="Shape 79"/>
            <p:cNvSpPr/>
            <p:nvPr/>
          </p:nvSpPr>
          <p:spPr>
            <a:xfrm>
              <a:off x="0" y="0"/>
              <a:ext cx="4988694" cy="1346200"/>
            </a:xfrm>
            <a:prstGeom prst="rect">
              <a:avLst/>
            </a:prstGeom>
            <a:solidFill>
              <a:srgbClr val="FAD576"/>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p>
              <a:pPr lvl="0">
                <a:defRPr sz="1800" i="0">
                  <a:solidFill>
                    <a:srgbClr val="000000"/>
                  </a:solidFill>
                  <a:effectLst/>
                </a:defRPr>
              </a:pPr>
              <a:r>
                <a:rPr sz="3800">
                  <a:effectLst>
                    <a:outerShdw blurRad="25400" dist="12700" dir="5400000" rotWithShape="0">
                      <a:srgbClr val="FFFFFF"/>
                    </a:outerShdw>
                  </a:effectLst>
                  <a:latin typeface="Helvetica"/>
                  <a:ea typeface="Helvetica"/>
                  <a:cs typeface="Helvetica"/>
                  <a:sym typeface="Helvetica"/>
                </a:rPr>
                <a:t>#6.0 TET = LMA 3 y 4</a:t>
              </a:r>
            </a:p>
            <a:p>
              <a:pPr lvl="0">
                <a:defRPr sz="1800" i="0">
                  <a:solidFill>
                    <a:srgbClr val="000000"/>
                  </a:solidFill>
                  <a:effectLst/>
                </a:defRPr>
              </a:pPr>
              <a:r>
                <a:rPr sz="3800">
                  <a:effectLst>
                    <a:outerShdw blurRad="25400" dist="12700" dir="5400000" rotWithShape="0">
                      <a:srgbClr val="FFFFFF"/>
                    </a:outerShdw>
                  </a:effectLst>
                  <a:latin typeface="Helvetica"/>
                  <a:ea typeface="Helvetica"/>
                  <a:cs typeface="Helvetica"/>
                  <a:sym typeface="Helvetica"/>
                </a:rPr>
                <a:t>#7.0 TET = LMA 5 y 6</a:t>
              </a:r>
            </a:p>
          </p:txBody>
        </p:sp>
        <p:pic>
          <p:nvPicPr>
            <p:cNvPr id="78" name="Picture 77"/>
            <p:cNvPicPr/>
            <p:nvPr/>
          </p:nvPicPr>
          <p:blipFill>
            <a:blip r:embed="rId5"/>
            <a:stretch>
              <a:fillRect/>
            </a:stretch>
          </p:blipFill>
          <p:spPr>
            <a:xfrm>
              <a:off x="-38100" y="-38100"/>
              <a:ext cx="5064894" cy="1422400"/>
            </a:xfrm>
            <a:prstGeom prst="rect">
              <a:avLst/>
            </a:prstGeom>
            <a:effectLst/>
          </p:spPr>
        </p:pic>
      </p:grpSp>
      <p:sp>
        <p:nvSpPr>
          <p:cNvPr id="2" name="TextBox 1">
            <a:extLst>
              <a:ext uri="{FF2B5EF4-FFF2-40B4-BE49-F238E27FC236}">
                <a16:creationId xmlns:a16="http://schemas.microsoft.com/office/drawing/2014/main" id="{1BD7D08B-9A5E-444D-B20C-E751E00220AE}"/>
              </a:ext>
            </a:extLst>
          </p:cNvPr>
          <p:cNvSpPr txBox="1"/>
          <p:nvPr/>
        </p:nvSpPr>
        <p:spPr>
          <a:xfrm>
            <a:off x="686258" y="8254975"/>
            <a:ext cx="4359349"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2400" dirty="0">
                <a:solidFill>
                  <a:schemeClr val="bg1">
                    <a:lumMod val="60000"/>
                    <a:lumOff val="40000"/>
                  </a:schemeClr>
                </a:solidFill>
                <a:effectLst/>
                <a:latin typeface="Helvetica Neue" panose="02000503000000020004" pitchFamily="2" charset="0"/>
              </a:rPr>
              <a:t>https://</a:t>
            </a:r>
            <a:r>
              <a:rPr lang="en-US" sz="2400" dirty="0" err="1">
                <a:solidFill>
                  <a:schemeClr val="bg1">
                    <a:lumMod val="60000"/>
                    <a:lumOff val="40000"/>
                  </a:schemeClr>
                </a:solidFill>
                <a:effectLst/>
                <a:latin typeface="Helvetica Neue" panose="02000503000000020004" pitchFamily="2" charset="0"/>
              </a:rPr>
              <a:t>www.youtube.com</a:t>
            </a:r>
            <a:r>
              <a:rPr lang="en-US" sz="2400" dirty="0">
                <a:solidFill>
                  <a:schemeClr val="bg1">
                    <a:lumMod val="60000"/>
                    <a:lumOff val="40000"/>
                  </a:schemeClr>
                </a:solidFill>
                <a:effectLst/>
                <a:latin typeface="Helvetica Neue" panose="02000503000000020004" pitchFamily="2" charset="0"/>
              </a:rPr>
              <a:t>/</a:t>
            </a:r>
            <a:r>
              <a:rPr lang="en-US" sz="2400" dirty="0" err="1">
                <a:solidFill>
                  <a:schemeClr val="bg1">
                    <a:lumMod val="60000"/>
                    <a:lumOff val="40000"/>
                  </a:schemeClr>
                </a:solidFill>
                <a:effectLst/>
                <a:latin typeface="Helvetica Neue" panose="02000503000000020004" pitchFamily="2" charset="0"/>
              </a:rPr>
              <a:t>watch?v</a:t>
            </a:r>
            <a:r>
              <a:rPr lang="en-US" sz="2400" dirty="0">
                <a:solidFill>
                  <a:schemeClr val="bg1">
                    <a:lumMod val="60000"/>
                    <a:lumOff val="40000"/>
                  </a:schemeClr>
                </a:solidFill>
                <a:effectLst/>
                <a:latin typeface="Helvetica Neue" panose="02000503000000020004" pitchFamily="2" charset="0"/>
              </a:rPr>
              <a:t>=w5HNhG93lj4</a:t>
            </a:r>
          </a:p>
        </p:txBody>
      </p:sp>
      <p:sp>
        <p:nvSpPr>
          <p:cNvPr id="3" name="TextBox 2">
            <a:extLst>
              <a:ext uri="{FF2B5EF4-FFF2-40B4-BE49-F238E27FC236}">
                <a16:creationId xmlns:a16="http://schemas.microsoft.com/office/drawing/2014/main" id="{3211767A-8116-FF4D-9465-06292808FF29}"/>
              </a:ext>
            </a:extLst>
          </p:cNvPr>
          <p:cNvSpPr txBox="1"/>
          <p:nvPr/>
        </p:nvSpPr>
        <p:spPr>
          <a:xfrm>
            <a:off x="1642841" y="7870452"/>
            <a:ext cx="2446182"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sng" strike="noStrike" cap="none" spc="0" normalizeH="0" baseline="0" dirty="0">
                <a:ln>
                  <a:noFill/>
                </a:ln>
                <a:solidFill>
                  <a:srgbClr val="050502"/>
                </a:solidFill>
                <a:effectLst>
                  <a:outerShdw blurRad="25400" dist="12700" dir="5400000" rotWithShape="0">
                    <a:srgbClr val="FFFFFF"/>
                  </a:outerShdw>
                </a:effectLst>
                <a:uFillTx/>
                <a:latin typeface="+mn-lt"/>
                <a:ea typeface="+mn-ea"/>
                <a:cs typeface="+mn-cs"/>
                <a:sym typeface="Hoefler Text"/>
              </a:rPr>
              <a:t>Video </a:t>
            </a:r>
            <a:r>
              <a:rPr kumimoji="0" lang="en-US" sz="2800" b="0" i="0" u="sng" strike="noStrike" cap="none" spc="0" normalizeH="0" baseline="0" dirty="0" err="1">
                <a:ln>
                  <a:noFill/>
                </a:ln>
                <a:solidFill>
                  <a:srgbClr val="050502"/>
                </a:solidFill>
                <a:effectLst>
                  <a:outerShdw blurRad="25400" dist="12700" dir="5400000" rotWithShape="0">
                    <a:srgbClr val="FFFFFF"/>
                  </a:outerShdw>
                </a:effectLst>
                <a:uFillTx/>
                <a:latin typeface="+mn-lt"/>
                <a:ea typeface="+mn-ea"/>
                <a:cs typeface="+mn-cs"/>
                <a:sym typeface="Hoefler Text"/>
              </a:rPr>
              <a:t>en</a:t>
            </a:r>
            <a:r>
              <a:rPr kumimoji="0" lang="en-US" sz="2800" b="0" i="0" u="sng" strike="noStrike" cap="none" spc="0" normalizeH="0" baseline="0" dirty="0">
                <a:ln>
                  <a:noFill/>
                </a:ln>
                <a:solidFill>
                  <a:srgbClr val="050502"/>
                </a:solidFill>
                <a:effectLst>
                  <a:outerShdw blurRad="25400" dist="12700" dir="5400000" rotWithShape="0">
                    <a:srgbClr val="FFFFFF"/>
                  </a:outerShdw>
                </a:effectLst>
                <a:uFillTx/>
                <a:latin typeface="+mn-lt"/>
                <a:ea typeface="+mn-ea"/>
                <a:cs typeface="+mn-cs"/>
                <a:sym typeface="Hoefler Text"/>
              </a:rPr>
              <a:t> ingles</a:t>
            </a:r>
          </a:p>
        </p:txBody>
      </p:sp>
    </p:spTree>
    <p:extLst>
      <p:ext uri="{BB962C8B-B14F-4D97-AF65-F5344CB8AC3E}">
        <p14:creationId xmlns:p14="http://schemas.microsoft.com/office/powerpoint/2010/main" val="24278599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4"/>
          <p:cNvGrpSpPr/>
          <p:nvPr/>
        </p:nvGrpSpPr>
        <p:grpSpPr>
          <a:xfrm>
            <a:off x="1085273" y="-18771"/>
            <a:ext cx="10834254" cy="1003301"/>
            <a:chOff x="-38100" y="-38099"/>
            <a:chExt cx="10834253" cy="1003300"/>
          </a:xfrm>
        </p:grpSpPr>
        <p:sp>
          <p:nvSpPr>
            <p:cNvPr id="83" name="Shape 83"/>
            <p:cNvSpPr/>
            <p:nvPr/>
          </p:nvSpPr>
          <p:spPr>
            <a:xfrm>
              <a:off x="0" y="0"/>
              <a:ext cx="10758054" cy="9271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4900" b="1" i="0">
                  <a:solidFill>
                    <a:srgbClr val="FDF9FF"/>
                  </a:solidFill>
                  <a:uFill>
                    <a:solidFill/>
                  </a:uFill>
                  <a:latin typeface="Helvetica"/>
                  <a:ea typeface="Helvetica"/>
                  <a:cs typeface="Helvetica"/>
                  <a:sym typeface="Helvetica"/>
                </a:defRPr>
              </a:lvl1pPr>
            </a:lstStyle>
            <a:p>
              <a:pPr lvl="0">
                <a:defRPr sz="1800" b="0">
                  <a:solidFill>
                    <a:srgbClr val="000000"/>
                  </a:solidFill>
                  <a:effectLst/>
                  <a:uFillTx/>
                </a:defRPr>
              </a:pPr>
              <a:r>
                <a:rPr sz="4900" b="1">
                  <a:solidFill>
                    <a:srgbClr val="FDF9FF"/>
                  </a:solidFill>
                  <a:uFill>
                    <a:solidFill/>
                  </a:uFill>
                </a:rPr>
                <a:t>INTUBACIÓN TRAQUEAL POR LMA</a:t>
              </a:r>
            </a:p>
          </p:txBody>
        </p:sp>
        <p:pic>
          <p:nvPicPr>
            <p:cNvPr id="82" name="Picture 81"/>
            <p:cNvPicPr/>
            <p:nvPr/>
          </p:nvPicPr>
          <p:blipFill>
            <a:blip r:embed="rId2"/>
            <a:stretch>
              <a:fillRect/>
            </a:stretch>
          </p:blipFill>
          <p:spPr>
            <a:xfrm>
              <a:off x="-38100" y="-38100"/>
              <a:ext cx="10834254" cy="1003301"/>
            </a:xfrm>
            <a:prstGeom prst="rect">
              <a:avLst/>
            </a:prstGeom>
            <a:effectLst/>
          </p:spPr>
        </p:pic>
      </p:grpSp>
      <p:grpSp>
        <p:nvGrpSpPr>
          <p:cNvPr id="87" name="Group 87"/>
          <p:cNvGrpSpPr/>
          <p:nvPr/>
        </p:nvGrpSpPr>
        <p:grpSpPr>
          <a:xfrm>
            <a:off x="7704493" y="5435592"/>
            <a:ext cx="4763352" cy="3494119"/>
            <a:chOff x="-127000" y="-88900"/>
            <a:chExt cx="4763351" cy="3494117"/>
          </a:xfrm>
        </p:grpSpPr>
        <p:pic>
          <p:nvPicPr>
            <p:cNvPr id="86" name="Screen Shot 2023-08-22 at 7.27.06 PM.png"/>
            <p:cNvPicPr/>
            <p:nvPr/>
          </p:nvPicPr>
          <p:blipFill>
            <a:blip r:embed="rId3"/>
            <a:stretch>
              <a:fillRect/>
            </a:stretch>
          </p:blipFill>
          <p:spPr>
            <a:xfrm>
              <a:off x="-1" y="0"/>
              <a:ext cx="4509353" cy="3163918"/>
            </a:xfrm>
            <a:prstGeom prst="rect">
              <a:avLst/>
            </a:prstGeom>
            <a:ln>
              <a:noFill/>
            </a:ln>
            <a:effectLst/>
          </p:spPr>
        </p:pic>
        <p:pic>
          <p:nvPicPr>
            <p:cNvPr id="85" name="Picture 84"/>
            <p:cNvPicPr/>
            <p:nvPr/>
          </p:nvPicPr>
          <p:blipFill>
            <a:blip r:embed="rId4"/>
            <a:stretch>
              <a:fillRect/>
            </a:stretch>
          </p:blipFill>
          <p:spPr>
            <a:xfrm>
              <a:off x="-127001" y="-88900"/>
              <a:ext cx="4763353" cy="3494118"/>
            </a:xfrm>
            <a:prstGeom prst="rect">
              <a:avLst/>
            </a:prstGeom>
            <a:effectLst/>
          </p:spPr>
        </p:pic>
      </p:grpSp>
      <p:grpSp>
        <p:nvGrpSpPr>
          <p:cNvPr id="92" name="Group 92"/>
          <p:cNvGrpSpPr/>
          <p:nvPr/>
        </p:nvGrpSpPr>
        <p:grpSpPr>
          <a:xfrm>
            <a:off x="289245" y="4659964"/>
            <a:ext cx="3486722" cy="5197776"/>
            <a:chOff x="-127000" y="-88900"/>
            <a:chExt cx="3486720" cy="5197774"/>
          </a:xfrm>
        </p:grpSpPr>
        <p:grpSp>
          <p:nvGrpSpPr>
            <p:cNvPr id="90" name="Group 90"/>
            <p:cNvGrpSpPr/>
            <p:nvPr/>
          </p:nvGrpSpPr>
          <p:grpSpPr>
            <a:xfrm>
              <a:off x="-127000" y="-88900"/>
              <a:ext cx="3486721" cy="5197775"/>
              <a:chOff x="-127000" y="-88900"/>
              <a:chExt cx="3486720" cy="5197774"/>
            </a:xfrm>
          </p:grpSpPr>
          <p:pic>
            <p:nvPicPr>
              <p:cNvPr id="89" name="Screen Shot 2023-08-22 at 7.34.35 PM.png"/>
              <p:cNvPicPr/>
              <p:nvPr/>
            </p:nvPicPr>
            <p:blipFill>
              <a:blip r:embed="rId5"/>
              <a:stretch>
                <a:fillRect/>
              </a:stretch>
            </p:blipFill>
            <p:spPr>
              <a:xfrm>
                <a:off x="0" y="0"/>
                <a:ext cx="3232721" cy="4867575"/>
              </a:xfrm>
              <a:prstGeom prst="rect">
                <a:avLst/>
              </a:prstGeom>
              <a:ln>
                <a:noFill/>
              </a:ln>
              <a:effectLst/>
            </p:spPr>
          </p:pic>
          <p:pic>
            <p:nvPicPr>
              <p:cNvPr id="88" name="Picture 87"/>
              <p:cNvPicPr/>
              <p:nvPr/>
            </p:nvPicPr>
            <p:blipFill>
              <a:blip r:embed="rId6"/>
              <a:stretch>
                <a:fillRect/>
              </a:stretch>
            </p:blipFill>
            <p:spPr>
              <a:xfrm>
                <a:off x="-127000" y="-88900"/>
                <a:ext cx="3486721" cy="5197775"/>
              </a:xfrm>
              <a:prstGeom prst="rect">
                <a:avLst/>
              </a:prstGeom>
              <a:effectLst/>
            </p:spPr>
          </p:pic>
        </p:grpSp>
        <p:sp>
          <p:nvSpPr>
            <p:cNvPr id="91" name="Shape 91"/>
            <p:cNvSpPr/>
            <p:nvPr/>
          </p:nvSpPr>
          <p:spPr>
            <a:xfrm>
              <a:off x="2336426" y="128886"/>
              <a:ext cx="743660" cy="5891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700">
                  <a:solidFill>
                    <a:srgbClr val="050602"/>
                  </a:solidFill>
                </a:defRPr>
              </a:lvl1pPr>
            </a:lstStyle>
            <a:p>
              <a:pPr lvl="0">
                <a:defRPr sz="1800" i="0">
                  <a:solidFill>
                    <a:srgbClr val="000000"/>
                  </a:solidFill>
                  <a:effectLst/>
                </a:defRPr>
              </a:pPr>
              <a:r>
                <a:rPr sz="700" i="1">
                  <a:solidFill>
                    <a:srgbClr val="050602"/>
                  </a:solidFill>
                  <a:effectLst>
                    <a:outerShdw blurRad="25400" dist="12700" dir="5400000" rotWithShape="0">
                      <a:srgbClr val="FFFFFF"/>
                    </a:outerShdw>
                  </a:effectLst>
                </a:rPr>
                <a:t>https://www.obstetanesthesia.com/article/S0959-289X%2819%2930562-X/pdf</a:t>
              </a:r>
            </a:p>
          </p:txBody>
        </p:sp>
      </p:grpSp>
      <p:grpSp>
        <p:nvGrpSpPr>
          <p:cNvPr id="99" name="Group 99"/>
          <p:cNvGrpSpPr/>
          <p:nvPr/>
        </p:nvGrpSpPr>
        <p:grpSpPr>
          <a:xfrm>
            <a:off x="3622187" y="4659964"/>
            <a:ext cx="3956686" cy="5197776"/>
            <a:chOff x="-127000" y="-88900"/>
            <a:chExt cx="3956685" cy="5197774"/>
          </a:xfrm>
        </p:grpSpPr>
        <p:grpSp>
          <p:nvGrpSpPr>
            <p:cNvPr id="95" name="Group 95"/>
            <p:cNvGrpSpPr/>
            <p:nvPr/>
          </p:nvGrpSpPr>
          <p:grpSpPr>
            <a:xfrm>
              <a:off x="-127000" y="-88900"/>
              <a:ext cx="3956686" cy="5197775"/>
              <a:chOff x="-127000" y="-88900"/>
              <a:chExt cx="3956685" cy="5197774"/>
            </a:xfrm>
          </p:grpSpPr>
          <p:pic>
            <p:nvPicPr>
              <p:cNvPr id="94" name="Screen Shot 2023-08-22 at 7.27.37 PM.png"/>
              <p:cNvPicPr/>
              <p:nvPr/>
            </p:nvPicPr>
            <p:blipFill>
              <a:blip r:embed="rId7"/>
              <a:stretch>
                <a:fillRect/>
              </a:stretch>
            </p:blipFill>
            <p:spPr>
              <a:xfrm>
                <a:off x="0" y="0"/>
                <a:ext cx="3702686" cy="4867575"/>
              </a:xfrm>
              <a:prstGeom prst="rect">
                <a:avLst/>
              </a:prstGeom>
              <a:ln>
                <a:noFill/>
              </a:ln>
              <a:effectLst/>
            </p:spPr>
          </p:pic>
          <p:pic>
            <p:nvPicPr>
              <p:cNvPr id="93" name="Picture 92"/>
              <p:cNvPicPr/>
              <p:nvPr/>
            </p:nvPicPr>
            <p:blipFill>
              <a:blip r:embed="rId8"/>
              <a:stretch>
                <a:fillRect/>
              </a:stretch>
            </p:blipFill>
            <p:spPr>
              <a:xfrm>
                <a:off x="-127000" y="-88900"/>
                <a:ext cx="3956686" cy="5197775"/>
              </a:xfrm>
              <a:prstGeom prst="rect">
                <a:avLst/>
              </a:prstGeom>
              <a:effectLst/>
            </p:spPr>
          </p:pic>
        </p:grpSp>
        <p:sp>
          <p:nvSpPr>
            <p:cNvPr id="96" name="Shape 96"/>
            <p:cNvSpPr/>
            <p:nvPr/>
          </p:nvSpPr>
          <p:spPr>
            <a:xfrm>
              <a:off x="1457920" y="248392"/>
              <a:ext cx="2108468" cy="3601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600" i="0">
                  <a:solidFill>
                    <a:srgbClr val="050602"/>
                  </a:solidFill>
                </a:defRPr>
              </a:lvl1pPr>
            </a:lstStyle>
            <a:p>
              <a:pPr lvl="0">
                <a:defRPr sz="1800">
                  <a:solidFill>
                    <a:srgbClr val="000000"/>
                  </a:solidFill>
                  <a:effectLst/>
                </a:defRPr>
              </a:pPr>
              <a:r>
                <a:rPr sz="600">
                  <a:solidFill>
                    <a:srgbClr val="050602"/>
                  </a:solidFill>
                  <a:effectLst>
                    <a:outerShdw blurRad="25400" dist="12700" dir="5400000" rotWithShape="0">
                      <a:srgbClr val="FFFFFF"/>
                    </a:outerShdw>
                  </a:effectLst>
                </a:rPr>
                <a:t>https://www.researchgate.net/figure/nsertion-of-flexible-bronchoscope-and-Aintree-Intubation-Catheter-Aintree-Intubation_fig1_225088389</a:t>
              </a:r>
            </a:p>
          </p:txBody>
        </p:sp>
        <p:sp>
          <p:nvSpPr>
            <p:cNvPr id="97" name="Shape 97"/>
            <p:cNvSpPr/>
            <p:nvPr/>
          </p:nvSpPr>
          <p:spPr>
            <a:xfrm>
              <a:off x="2296736" y="779888"/>
              <a:ext cx="430836" cy="732758"/>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900" i="0">
                  <a:solidFill>
                    <a:srgbClr val="050602"/>
                  </a:solidFill>
                  <a:latin typeface="Helvetica"/>
                  <a:ea typeface="Helvetica"/>
                  <a:cs typeface="Helvetica"/>
                  <a:sym typeface="Helvetica"/>
                </a:defRPr>
              </a:lvl1pPr>
            </a:lstStyle>
            <a:p>
              <a:pPr lvl="0">
                <a:defRPr sz="1800">
                  <a:solidFill>
                    <a:srgbClr val="000000"/>
                  </a:solidFill>
                  <a:effectLst/>
                </a:defRPr>
              </a:pPr>
              <a:r>
                <a:rPr sz="3900">
                  <a:solidFill>
                    <a:srgbClr val="050602"/>
                  </a:solidFill>
                  <a:effectLst>
                    <a:outerShdw blurRad="25400" dist="12700" dir="5400000" rotWithShape="0">
                      <a:srgbClr val="FFFFFF"/>
                    </a:outerShdw>
                  </a:effectLst>
                </a:rPr>
                <a:t>1</a:t>
              </a:r>
            </a:p>
          </p:txBody>
        </p:sp>
        <p:sp>
          <p:nvSpPr>
            <p:cNvPr id="98" name="Shape 98"/>
            <p:cNvSpPr/>
            <p:nvPr/>
          </p:nvSpPr>
          <p:spPr>
            <a:xfrm>
              <a:off x="2843198" y="3189290"/>
              <a:ext cx="430837" cy="732758"/>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900" i="0">
                  <a:solidFill>
                    <a:srgbClr val="050602"/>
                  </a:solidFill>
                  <a:latin typeface="Helvetica"/>
                  <a:ea typeface="Helvetica"/>
                  <a:cs typeface="Helvetica"/>
                  <a:sym typeface="Helvetica"/>
                </a:defRPr>
              </a:lvl1pPr>
            </a:lstStyle>
            <a:p>
              <a:pPr lvl="0">
                <a:defRPr sz="1800">
                  <a:solidFill>
                    <a:srgbClr val="000000"/>
                  </a:solidFill>
                  <a:effectLst/>
                </a:defRPr>
              </a:pPr>
              <a:r>
                <a:rPr sz="3900">
                  <a:solidFill>
                    <a:srgbClr val="050602"/>
                  </a:solidFill>
                  <a:effectLst>
                    <a:outerShdw blurRad="25400" dist="12700" dir="5400000" rotWithShape="0">
                      <a:srgbClr val="FFFFFF"/>
                    </a:outerShdw>
                  </a:effectLst>
                </a:rPr>
                <a:t>2</a:t>
              </a:r>
            </a:p>
          </p:txBody>
        </p:sp>
      </p:grpSp>
      <p:sp>
        <p:nvSpPr>
          <p:cNvPr id="100" name="Shape 100"/>
          <p:cNvSpPr/>
          <p:nvPr/>
        </p:nvSpPr>
        <p:spPr>
          <a:xfrm>
            <a:off x="2690105" y="990369"/>
            <a:ext cx="7624590" cy="660401"/>
          </a:xfrm>
          <a:prstGeom prst="rect">
            <a:avLst/>
          </a:prstGeom>
          <a:solidFill>
            <a:srgbClr val="A3BFCE"/>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marL="914400" indent="-914400" defTabSz="457200">
              <a:tabLst>
                <a:tab pos="596900" algn="l"/>
                <a:tab pos="914400" algn="l"/>
              </a:tabLst>
              <a:defRPr sz="3300" b="1" i="0" u="sng">
                <a:solidFill>
                  <a:srgbClr val="000000"/>
                </a:solidFill>
                <a:uFill>
                  <a:solidFill/>
                </a:uFill>
                <a:latin typeface="Helvetica"/>
                <a:ea typeface="Helvetica"/>
                <a:cs typeface="Helvetica"/>
                <a:sym typeface="Helvetica"/>
              </a:defRPr>
            </a:lvl1pPr>
          </a:lstStyle>
          <a:p>
            <a:pPr lvl="0">
              <a:defRPr sz="1800" b="0" u="none">
                <a:effectLst/>
                <a:uFillTx/>
              </a:defRPr>
            </a:pPr>
            <a:r>
              <a:rPr sz="3300" b="1" u="sng">
                <a:uFill>
                  <a:solidFill/>
                </a:uFill>
              </a:rPr>
              <a:t>El Catéter de Intubación Aintree (CIA)</a:t>
            </a:r>
          </a:p>
        </p:txBody>
      </p:sp>
      <p:sp>
        <p:nvSpPr>
          <p:cNvPr id="101" name="Shape 101"/>
          <p:cNvSpPr/>
          <p:nvPr/>
        </p:nvSpPr>
        <p:spPr>
          <a:xfrm>
            <a:off x="753948" y="1872666"/>
            <a:ext cx="11826641" cy="2679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64280" lvl="0" indent="-264280" algn="l" defTabSz="457200">
              <a:buSzPct val="100000"/>
              <a:buChar char="•"/>
              <a:tabLst>
                <a:tab pos="596900" algn="l"/>
                <a:tab pos="914400" algn="l"/>
              </a:tabLst>
              <a:defRPr sz="1800" i="0">
                <a:solidFill>
                  <a:srgbClr val="000000"/>
                </a:solidFill>
                <a:effectLst/>
              </a:defRPr>
            </a:pPr>
            <a:r>
              <a:rPr sz="2400" dirty="0">
                <a:uFill>
                  <a:solidFill/>
                </a:uFill>
                <a:latin typeface="Helvetica"/>
                <a:ea typeface="Helvetica"/>
                <a:cs typeface="Helvetica"/>
                <a:sym typeface="Helvetica"/>
              </a:rPr>
              <a:t>Se </a:t>
            </a:r>
            <a:r>
              <a:rPr sz="2400" dirty="0" err="1">
                <a:uFill>
                  <a:solidFill/>
                </a:uFill>
                <a:latin typeface="Helvetica"/>
                <a:ea typeface="Helvetica"/>
                <a:cs typeface="Helvetica"/>
                <a:sym typeface="Helvetica"/>
              </a:rPr>
              <a:t>puede</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enhebrarlo</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sobre</a:t>
            </a:r>
            <a:r>
              <a:rPr sz="2400" dirty="0">
                <a:uFill>
                  <a:solidFill/>
                </a:uFill>
                <a:latin typeface="Helvetica"/>
                <a:ea typeface="Helvetica"/>
                <a:cs typeface="Helvetica"/>
                <a:sym typeface="Helvetica"/>
              </a:rPr>
              <a:t> un </a:t>
            </a:r>
            <a:r>
              <a:rPr lang="en-US" sz="2400" dirty="0" err="1">
                <a:uFill>
                  <a:solidFill/>
                </a:uFill>
                <a:latin typeface="Helvetica"/>
                <a:ea typeface="Helvetica"/>
                <a:cs typeface="Helvetica"/>
                <a:sym typeface="Helvetica"/>
              </a:rPr>
              <a:t>bronc</a:t>
            </a:r>
            <a:r>
              <a:rPr sz="2400" dirty="0" err="1">
                <a:uFill>
                  <a:solidFill/>
                </a:uFill>
                <a:latin typeface="Helvetica"/>
                <a:ea typeface="Helvetica"/>
                <a:cs typeface="Helvetica"/>
                <a:sym typeface="Helvetica"/>
              </a:rPr>
              <a:t>oscopio</a:t>
            </a:r>
            <a:r>
              <a:rPr sz="2400" dirty="0">
                <a:uFill>
                  <a:solidFill/>
                </a:uFill>
                <a:latin typeface="Helvetica"/>
                <a:ea typeface="Helvetica"/>
                <a:cs typeface="Helvetica"/>
                <a:sym typeface="Helvetica"/>
              </a:rPr>
              <a:t> de </a:t>
            </a:r>
            <a:r>
              <a:rPr sz="2400" dirty="0" err="1">
                <a:uFill>
                  <a:solidFill/>
                </a:uFill>
                <a:latin typeface="Helvetica"/>
                <a:ea typeface="Helvetica"/>
                <a:cs typeface="Helvetica"/>
                <a:sym typeface="Helvetica"/>
              </a:rPr>
              <a:t>fibra</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óptica</a:t>
            </a:r>
            <a:r>
              <a:rPr sz="2400" dirty="0">
                <a:uFill>
                  <a:solidFill/>
                </a:uFill>
                <a:latin typeface="Helvetica"/>
                <a:ea typeface="Helvetica"/>
                <a:cs typeface="Helvetica"/>
                <a:sym typeface="Helvetica"/>
              </a:rPr>
              <a:t> </a:t>
            </a:r>
            <a:r>
              <a:rPr sz="2400" b="1" dirty="0">
                <a:uFill>
                  <a:solidFill/>
                </a:uFill>
                <a:latin typeface="Helvetica"/>
                <a:ea typeface="Helvetica"/>
                <a:cs typeface="Helvetica"/>
                <a:sym typeface="Helvetica"/>
              </a:rPr>
              <a:t>*</a:t>
            </a:r>
            <a:r>
              <a:rPr sz="2400" b="1" dirty="0" err="1">
                <a:uFill>
                  <a:solidFill/>
                </a:uFill>
                <a:latin typeface="Helvetica"/>
                <a:ea typeface="Helvetica"/>
                <a:cs typeface="Helvetica"/>
                <a:sym typeface="Helvetica"/>
              </a:rPr>
              <a:t>delgada</a:t>
            </a:r>
            <a:r>
              <a:rPr sz="2400" b="1" dirty="0">
                <a:uFill>
                  <a:solidFill/>
                </a:uFill>
                <a:latin typeface="Helvetica"/>
                <a:ea typeface="Helvetica"/>
                <a:cs typeface="Helvetica"/>
                <a:sym typeface="Helvetica"/>
              </a:rPr>
              <a:t>/</a:t>
            </a:r>
            <a:r>
              <a:rPr sz="2400" b="1" dirty="0" err="1">
                <a:uFill>
                  <a:solidFill/>
                </a:uFill>
                <a:latin typeface="Helvetica"/>
                <a:ea typeface="Helvetica"/>
                <a:cs typeface="Helvetica"/>
                <a:sym typeface="Helvetica"/>
              </a:rPr>
              <a:t>pediatrica</a:t>
            </a:r>
            <a:r>
              <a:rPr sz="2400" b="1" dirty="0">
                <a:uFill>
                  <a:solidFill/>
                </a:uFill>
                <a:latin typeface="Helvetica"/>
                <a:ea typeface="Helvetica"/>
                <a:cs typeface="Helvetica"/>
                <a:sym typeface="Helvetica"/>
              </a:rPr>
              <a:t> (&lt;4.8mm)* </a:t>
            </a:r>
            <a:r>
              <a:rPr sz="2400" dirty="0">
                <a:uFill>
                  <a:solidFill/>
                </a:uFill>
                <a:latin typeface="Helvetica"/>
                <a:ea typeface="Helvetica"/>
                <a:cs typeface="Helvetica"/>
                <a:sym typeface="Helvetica"/>
              </a:rPr>
              <a:t>y </a:t>
            </a:r>
            <a:r>
              <a:rPr sz="2400" dirty="0" err="1">
                <a:uFill>
                  <a:solidFill/>
                </a:uFill>
                <a:latin typeface="Helvetica"/>
                <a:ea typeface="Helvetica"/>
                <a:cs typeface="Helvetica"/>
                <a:sym typeface="Helvetica"/>
              </a:rPr>
              <a:t>pasarlo</a:t>
            </a:r>
            <a:r>
              <a:rPr sz="2400" dirty="0">
                <a:uFill>
                  <a:solidFill/>
                </a:uFill>
                <a:latin typeface="Helvetica"/>
                <a:ea typeface="Helvetica"/>
                <a:cs typeface="Helvetica"/>
                <a:sym typeface="Helvetica"/>
              </a:rPr>
              <a:t> por la LMA bajo </a:t>
            </a:r>
            <a:r>
              <a:rPr sz="2400" dirty="0" err="1">
                <a:uFill>
                  <a:solidFill/>
                </a:uFill>
                <a:latin typeface="Helvetica"/>
                <a:ea typeface="Helvetica"/>
                <a:cs typeface="Helvetica"/>
                <a:sym typeface="Helvetica"/>
              </a:rPr>
              <a:t>guía</a:t>
            </a:r>
            <a:r>
              <a:rPr sz="2400" dirty="0">
                <a:uFill>
                  <a:solidFill/>
                </a:uFill>
                <a:latin typeface="Helvetica"/>
                <a:ea typeface="Helvetica"/>
                <a:cs typeface="Helvetica"/>
                <a:sym typeface="Helvetica"/>
              </a:rPr>
              <a:t> de </a:t>
            </a:r>
            <a:r>
              <a:rPr sz="2400" dirty="0" err="1">
                <a:uFill>
                  <a:solidFill/>
                </a:uFill>
                <a:latin typeface="Helvetica"/>
                <a:ea typeface="Helvetica"/>
                <a:cs typeface="Helvetica"/>
                <a:sym typeface="Helvetica"/>
              </a:rPr>
              <a:t>fibraóptica</a:t>
            </a:r>
            <a:r>
              <a:rPr sz="2400" dirty="0">
                <a:uFill>
                  <a:solidFill/>
                </a:uFill>
                <a:latin typeface="Helvetica"/>
                <a:ea typeface="Helvetica"/>
                <a:cs typeface="Helvetica"/>
                <a:sym typeface="Helvetica"/>
              </a:rPr>
              <a:t> a la </a:t>
            </a:r>
            <a:r>
              <a:rPr sz="2400" dirty="0" err="1">
                <a:uFill>
                  <a:solidFill/>
                </a:uFill>
                <a:latin typeface="Helvetica"/>
                <a:ea typeface="Helvetica"/>
                <a:cs typeface="Helvetica"/>
                <a:sym typeface="Helvetica"/>
              </a:rPr>
              <a:t>tráquea</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utilizando</a:t>
            </a:r>
            <a:r>
              <a:rPr sz="2400" dirty="0">
                <a:uFill>
                  <a:solidFill/>
                </a:uFill>
                <a:latin typeface="Helvetica"/>
                <a:ea typeface="Helvetica"/>
                <a:cs typeface="Helvetica"/>
                <a:sym typeface="Helvetica"/>
              </a:rPr>
              <a:t> la LMA </a:t>
            </a:r>
            <a:r>
              <a:rPr sz="2400" dirty="0" err="1">
                <a:uFill>
                  <a:solidFill/>
                </a:uFill>
                <a:latin typeface="Helvetica"/>
                <a:ea typeface="Helvetica"/>
                <a:cs typeface="Helvetica"/>
                <a:sym typeface="Helvetica"/>
              </a:rPr>
              <a:t>como</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conducto</a:t>
            </a:r>
            <a:r>
              <a:rPr sz="2400" dirty="0">
                <a:uFill>
                  <a:solidFill/>
                </a:uFill>
                <a:latin typeface="Helvetica"/>
                <a:ea typeface="Helvetica"/>
                <a:cs typeface="Helvetica"/>
                <a:sym typeface="Helvetica"/>
              </a:rPr>
              <a:t>.</a:t>
            </a:r>
          </a:p>
          <a:p>
            <a:pPr marL="264280" lvl="0" indent="-264280" algn="l" defTabSz="457200">
              <a:buSzPct val="100000"/>
              <a:buChar char="•"/>
              <a:tabLst>
                <a:tab pos="596900" algn="l"/>
                <a:tab pos="914400" algn="l"/>
              </a:tabLst>
              <a:defRPr sz="1800" i="0">
                <a:solidFill>
                  <a:srgbClr val="000000"/>
                </a:solidFill>
                <a:effectLst/>
              </a:defRPr>
            </a:pPr>
            <a:r>
              <a:rPr sz="2400" dirty="0">
                <a:uFill>
                  <a:solidFill/>
                </a:uFill>
                <a:latin typeface="Helvetica"/>
                <a:ea typeface="Helvetica"/>
                <a:cs typeface="Helvetica"/>
                <a:sym typeface="Helvetica"/>
              </a:rPr>
              <a:t>El </a:t>
            </a:r>
            <a:r>
              <a:rPr lang="en-US" sz="2400" dirty="0" err="1">
                <a:uFill>
                  <a:solidFill/>
                </a:uFill>
                <a:latin typeface="Helvetica"/>
                <a:ea typeface="Helvetica"/>
                <a:cs typeface="Helvetica"/>
                <a:sym typeface="Helvetica"/>
              </a:rPr>
              <a:t>bronco</a:t>
            </a:r>
            <a:r>
              <a:rPr sz="2400" dirty="0" err="1">
                <a:uFill>
                  <a:solidFill/>
                </a:uFill>
                <a:latin typeface="Helvetica"/>
                <a:ea typeface="Helvetica"/>
                <a:cs typeface="Helvetica"/>
                <a:sym typeface="Helvetica"/>
              </a:rPr>
              <a:t>oscopio</a:t>
            </a:r>
            <a:r>
              <a:rPr sz="2400" dirty="0">
                <a:uFill>
                  <a:solidFill/>
                </a:uFill>
                <a:latin typeface="Helvetica"/>
                <a:ea typeface="Helvetica"/>
                <a:cs typeface="Helvetica"/>
                <a:sym typeface="Helvetica"/>
              </a:rPr>
              <a:t> de </a:t>
            </a:r>
            <a:r>
              <a:rPr sz="2400" dirty="0" err="1">
                <a:uFill>
                  <a:solidFill/>
                </a:uFill>
                <a:latin typeface="Helvetica"/>
                <a:ea typeface="Helvetica"/>
                <a:cs typeface="Helvetica"/>
                <a:sym typeface="Helvetica"/>
              </a:rPr>
              <a:t>fibra</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óptica</a:t>
            </a:r>
            <a:r>
              <a:rPr sz="2400" dirty="0">
                <a:uFill>
                  <a:solidFill/>
                </a:uFill>
                <a:latin typeface="Helvetica"/>
                <a:ea typeface="Helvetica"/>
                <a:cs typeface="Helvetica"/>
                <a:sym typeface="Helvetica"/>
              </a:rPr>
              <a:t> se </a:t>
            </a:r>
            <a:r>
              <a:rPr sz="2400" dirty="0" err="1">
                <a:uFill>
                  <a:solidFill/>
                </a:uFill>
                <a:latin typeface="Helvetica"/>
                <a:ea typeface="Helvetica"/>
                <a:cs typeface="Helvetica"/>
                <a:sym typeface="Helvetica"/>
              </a:rPr>
              <a:t>puede</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quitar</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mientras</a:t>
            </a:r>
            <a:r>
              <a:rPr sz="2400" dirty="0">
                <a:uFill>
                  <a:solidFill/>
                </a:uFill>
                <a:latin typeface="Helvetica"/>
                <a:ea typeface="Helvetica"/>
                <a:cs typeface="Helvetica"/>
                <a:sym typeface="Helvetica"/>
              </a:rPr>
              <a:t> se </a:t>
            </a:r>
            <a:r>
              <a:rPr sz="2400" dirty="0" err="1">
                <a:uFill>
                  <a:solidFill/>
                </a:uFill>
                <a:latin typeface="Helvetica"/>
                <a:ea typeface="Helvetica"/>
                <a:cs typeface="Helvetica"/>
                <a:sym typeface="Helvetica"/>
              </a:rPr>
              <a:t>deja</a:t>
            </a:r>
            <a:r>
              <a:rPr sz="2400" dirty="0">
                <a:uFill>
                  <a:solidFill/>
                </a:uFill>
                <a:latin typeface="Helvetica"/>
                <a:ea typeface="Helvetica"/>
                <a:cs typeface="Helvetica"/>
                <a:sym typeface="Helvetica"/>
              </a:rPr>
              <a:t> el </a:t>
            </a:r>
            <a:r>
              <a:rPr lang="en-US" sz="2400" dirty="0" err="1">
                <a:uFill>
                  <a:solidFill/>
                </a:uFill>
                <a:latin typeface="Helvetica"/>
                <a:ea typeface="Helvetica"/>
                <a:cs typeface="Helvetica"/>
                <a:sym typeface="Helvetica"/>
              </a:rPr>
              <a:t>Aintree</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en</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su</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lugar</a:t>
            </a:r>
            <a:r>
              <a:rPr lang="en-US" sz="2400" dirty="0">
                <a:uFill>
                  <a:solidFill/>
                </a:uFill>
                <a:latin typeface="Helvetica"/>
                <a:ea typeface="Helvetica"/>
                <a:cs typeface="Helvetica"/>
                <a:sym typeface="Helvetica"/>
              </a:rPr>
              <a:t> </a:t>
            </a:r>
            <a:r>
              <a:rPr lang="en-US" sz="2400" dirty="0" err="1">
                <a:uFill>
                  <a:solidFill/>
                </a:uFill>
                <a:latin typeface="Helvetica"/>
                <a:ea typeface="Helvetica"/>
                <a:cs typeface="Helvetica"/>
                <a:sym typeface="Helvetica"/>
              </a:rPr>
              <a:t>como</a:t>
            </a:r>
            <a:r>
              <a:rPr lang="en-US" sz="2400" dirty="0">
                <a:uFill>
                  <a:solidFill/>
                </a:uFill>
                <a:latin typeface="Helvetica"/>
                <a:ea typeface="Helvetica"/>
                <a:cs typeface="Helvetica"/>
                <a:sym typeface="Helvetica"/>
              </a:rPr>
              <a:t> </a:t>
            </a:r>
            <a:r>
              <a:rPr lang="en-US" sz="2400" dirty="0" err="1">
                <a:uFill>
                  <a:solidFill/>
                </a:uFill>
                <a:latin typeface="Helvetica"/>
                <a:ea typeface="Helvetica"/>
                <a:cs typeface="Helvetica"/>
                <a:sym typeface="Helvetica"/>
              </a:rPr>
              <a:t>marcador</a:t>
            </a:r>
            <a:r>
              <a:rPr lang="en-US" sz="2400" dirty="0">
                <a:uFill>
                  <a:solidFill/>
                </a:uFill>
                <a:latin typeface="Helvetica"/>
                <a:ea typeface="Helvetica"/>
                <a:cs typeface="Helvetica"/>
                <a:sym typeface="Helvetica"/>
              </a:rPr>
              <a:t> de </a:t>
            </a:r>
            <a:r>
              <a:rPr lang="en-US" sz="2400" dirty="0" err="1">
                <a:uFill>
                  <a:solidFill/>
                </a:uFill>
                <a:latin typeface="Helvetica"/>
                <a:ea typeface="Helvetica"/>
                <a:cs typeface="Helvetica"/>
                <a:sym typeface="Helvetica"/>
              </a:rPr>
              <a:t>lugar</a:t>
            </a:r>
            <a:r>
              <a:rPr sz="2400" dirty="0">
                <a:uFill>
                  <a:solidFill/>
                </a:uFill>
                <a:latin typeface="Helvetica"/>
                <a:ea typeface="Helvetica"/>
                <a:cs typeface="Helvetica"/>
                <a:sym typeface="Helvetica"/>
              </a:rPr>
              <a:t>. </a:t>
            </a:r>
            <a:r>
              <a:rPr lang="en-US" sz="2400" dirty="0" err="1">
                <a:uFill>
                  <a:solidFill/>
                </a:uFill>
                <a:latin typeface="Helvetica"/>
                <a:ea typeface="Helvetica"/>
                <a:cs typeface="Helvetica"/>
                <a:sym typeface="Helvetica"/>
              </a:rPr>
              <a:t>Despues</a:t>
            </a:r>
            <a:r>
              <a:rPr lang="en-US" sz="2400" dirty="0">
                <a:uFill>
                  <a:solidFill/>
                </a:uFill>
                <a:latin typeface="Helvetica"/>
                <a:ea typeface="Helvetica"/>
                <a:cs typeface="Helvetica"/>
                <a:sym typeface="Helvetica"/>
              </a:rPr>
              <a:t>,</a:t>
            </a:r>
            <a:r>
              <a:rPr sz="2400" dirty="0">
                <a:uFill>
                  <a:solidFill/>
                </a:uFill>
                <a:latin typeface="Helvetica"/>
                <a:ea typeface="Helvetica"/>
                <a:cs typeface="Helvetica"/>
                <a:sym typeface="Helvetica"/>
              </a:rPr>
              <a:t> el LMA se </a:t>
            </a:r>
            <a:r>
              <a:rPr sz="2400" dirty="0" err="1">
                <a:uFill>
                  <a:solidFill/>
                </a:uFill>
                <a:latin typeface="Helvetica"/>
                <a:ea typeface="Helvetica"/>
                <a:cs typeface="Helvetica"/>
                <a:sym typeface="Helvetica"/>
              </a:rPr>
              <a:t>puede</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quitar</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sobre</a:t>
            </a:r>
            <a:r>
              <a:rPr sz="2400" dirty="0">
                <a:uFill>
                  <a:solidFill/>
                </a:uFill>
                <a:latin typeface="Helvetica"/>
                <a:ea typeface="Helvetica"/>
                <a:cs typeface="Helvetica"/>
                <a:sym typeface="Helvetica"/>
              </a:rPr>
              <a:t> el </a:t>
            </a:r>
            <a:r>
              <a:rPr sz="2400" dirty="0" err="1">
                <a:uFill>
                  <a:solidFill/>
                </a:uFill>
                <a:latin typeface="Helvetica"/>
                <a:ea typeface="Helvetica"/>
                <a:cs typeface="Helvetica"/>
                <a:sym typeface="Helvetica"/>
              </a:rPr>
              <a:t>Aintree</a:t>
            </a:r>
            <a:r>
              <a:rPr sz="2400" dirty="0">
                <a:uFill>
                  <a:solidFill/>
                </a:uFill>
                <a:latin typeface="Helvetica"/>
                <a:ea typeface="Helvetica"/>
                <a:cs typeface="Helvetica"/>
                <a:sym typeface="Helvetica"/>
              </a:rPr>
              <a:t>.</a:t>
            </a:r>
          </a:p>
          <a:p>
            <a:pPr marL="264280" lvl="0" indent="-264280" algn="l" defTabSz="457200">
              <a:buSzPct val="100000"/>
              <a:buChar char="•"/>
              <a:tabLst>
                <a:tab pos="596900" algn="l"/>
                <a:tab pos="914400" algn="l"/>
              </a:tabLst>
              <a:defRPr sz="1800" i="0">
                <a:solidFill>
                  <a:srgbClr val="000000"/>
                </a:solidFill>
                <a:effectLst/>
              </a:defRPr>
            </a:pPr>
            <a:r>
              <a:rPr sz="2400" dirty="0" err="1">
                <a:uFill>
                  <a:solidFill/>
                </a:uFill>
                <a:latin typeface="Helvetica"/>
                <a:ea typeface="Helvetica"/>
                <a:cs typeface="Helvetica"/>
                <a:sym typeface="Helvetica"/>
              </a:rPr>
              <a:t>Luego</a:t>
            </a:r>
            <a:r>
              <a:rPr sz="2400" dirty="0">
                <a:uFill>
                  <a:solidFill/>
                </a:uFill>
                <a:latin typeface="Helvetica"/>
                <a:ea typeface="Helvetica"/>
                <a:cs typeface="Helvetica"/>
                <a:sym typeface="Helvetica"/>
              </a:rPr>
              <a:t>, se </a:t>
            </a:r>
            <a:r>
              <a:rPr sz="2400" dirty="0" err="1">
                <a:uFill>
                  <a:solidFill/>
                </a:uFill>
                <a:latin typeface="Helvetica"/>
                <a:ea typeface="Helvetica"/>
                <a:cs typeface="Helvetica"/>
                <a:sym typeface="Helvetica"/>
              </a:rPr>
              <a:t>puede</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colocar</a:t>
            </a:r>
            <a:r>
              <a:rPr sz="2400" dirty="0">
                <a:uFill>
                  <a:solidFill/>
                </a:uFill>
                <a:latin typeface="Helvetica"/>
                <a:ea typeface="Helvetica"/>
                <a:cs typeface="Helvetica"/>
                <a:sym typeface="Helvetica"/>
              </a:rPr>
              <a:t> un </a:t>
            </a:r>
            <a:r>
              <a:rPr sz="2400" dirty="0" err="1">
                <a:uFill>
                  <a:solidFill/>
                </a:uFill>
                <a:latin typeface="Helvetica"/>
                <a:ea typeface="Helvetica"/>
                <a:cs typeface="Helvetica"/>
                <a:sym typeface="Helvetica"/>
              </a:rPr>
              <a:t>tubo</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traqueal</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sobre</a:t>
            </a:r>
            <a:r>
              <a:rPr sz="2400" dirty="0">
                <a:uFill>
                  <a:solidFill/>
                </a:uFill>
                <a:latin typeface="Helvetica"/>
                <a:ea typeface="Helvetica"/>
                <a:cs typeface="Helvetica"/>
                <a:sym typeface="Helvetica"/>
              </a:rPr>
              <a:t> el </a:t>
            </a:r>
            <a:r>
              <a:rPr sz="2400" dirty="0" err="1">
                <a:uFill>
                  <a:solidFill/>
                </a:uFill>
                <a:latin typeface="Helvetica"/>
                <a:ea typeface="Helvetica"/>
                <a:cs typeface="Helvetica"/>
                <a:sym typeface="Helvetica"/>
              </a:rPr>
              <a:t>Aintree</a:t>
            </a:r>
            <a:r>
              <a:rPr sz="2400" dirty="0">
                <a:uFill>
                  <a:solidFill/>
                </a:uFill>
                <a:latin typeface="Helvetica"/>
                <a:ea typeface="Helvetica"/>
                <a:cs typeface="Helvetica"/>
                <a:sym typeface="Helvetica"/>
              </a:rPr>
              <a:t> </a:t>
            </a:r>
            <a:r>
              <a:rPr sz="2400" dirty="0" err="1">
                <a:uFill>
                  <a:solidFill/>
                </a:uFill>
                <a:latin typeface="Helvetica"/>
                <a:ea typeface="Helvetica"/>
                <a:cs typeface="Helvetica"/>
                <a:sym typeface="Helvetica"/>
              </a:rPr>
              <a:t>después</a:t>
            </a:r>
            <a:r>
              <a:rPr sz="2400" dirty="0">
                <a:uFill>
                  <a:solidFill/>
                </a:uFill>
                <a:latin typeface="Helvetica"/>
                <a:ea typeface="Helvetica"/>
                <a:cs typeface="Helvetica"/>
                <a:sym typeface="Helvetica"/>
              </a:rPr>
              <a:t> de </a:t>
            </a:r>
            <a:r>
              <a:rPr sz="2400" dirty="0" err="1">
                <a:uFill>
                  <a:solidFill/>
                </a:uFill>
                <a:latin typeface="Helvetica"/>
                <a:ea typeface="Helvetica"/>
                <a:cs typeface="Helvetica"/>
                <a:sym typeface="Helvetica"/>
              </a:rPr>
              <a:t>retirar</a:t>
            </a:r>
            <a:r>
              <a:rPr sz="2400" dirty="0">
                <a:uFill>
                  <a:solidFill/>
                </a:uFill>
                <a:latin typeface="Helvetica"/>
                <a:ea typeface="Helvetica"/>
                <a:cs typeface="Helvetica"/>
                <a:sym typeface="Helvetica"/>
              </a:rPr>
              <a:t> la LMA.</a:t>
            </a:r>
            <a:r>
              <a:rPr lang="en-US" sz="2400" dirty="0">
                <a:uFill>
                  <a:solidFill/>
                </a:uFill>
                <a:latin typeface="Helvetica"/>
                <a:ea typeface="Helvetica"/>
                <a:cs typeface="Helvetica"/>
                <a:sym typeface="Helvetica"/>
              </a:rPr>
              <a:t> [Con o sin </a:t>
            </a:r>
            <a:r>
              <a:rPr lang="en-US" sz="2400" dirty="0" err="1">
                <a:uFill>
                  <a:solidFill/>
                </a:uFill>
                <a:latin typeface="Helvetica"/>
                <a:ea typeface="Helvetica"/>
                <a:cs typeface="Helvetica"/>
                <a:sym typeface="Helvetica"/>
              </a:rPr>
              <a:t>reintroducir</a:t>
            </a:r>
            <a:r>
              <a:rPr lang="en-US" sz="2400" dirty="0">
                <a:uFill>
                  <a:solidFill/>
                </a:uFill>
                <a:latin typeface="Helvetica"/>
                <a:ea typeface="Helvetica"/>
                <a:cs typeface="Helvetica"/>
                <a:sym typeface="Helvetica"/>
              </a:rPr>
              <a:t> el </a:t>
            </a:r>
            <a:r>
              <a:rPr lang="en-US" sz="2400" dirty="0" err="1">
                <a:uFill>
                  <a:solidFill/>
                </a:uFill>
                <a:latin typeface="Helvetica"/>
                <a:ea typeface="Helvetica"/>
                <a:cs typeface="Helvetica"/>
                <a:sym typeface="Helvetica"/>
              </a:rPr>
              <a:t>broncoscopio</a:t>
            </a:r>
            <a:r>
              <a:rPr lang="en-US" sz="2400" dirty="0">
                <a:uFill>
                  <a:solidFill/>
                </a:uFill>
                <a:latin typeface="Helvetica"/>
                <a:ea typeface="Helvetica"/>
                <a:cs typeface="Helvetica"/>
                <a:sym typeface="Helvetica"/>
              </a:rPr>
              <a:t> </a:t>
            </a:r>
            <a:r>
              <a:rPr lang="en-US" sz="2400" dirty="0" err="1">
                <a:uFill>
                  <a:solidFill/>
                </a:uFill>
                <a:latin typeface="Helvetica"/>
                <a:ea typeface="Helvetica"/>
                <a:cs typeface="Helvetica"/>
                <a:sym typeface="Helvetica"/>
              </a:rPr>
              <a:t>fibra</a:t>
            </a:r>
            <a:r>
              <a:rPr lang="en-US" sz="2400" dirty="0">
                <a:uFill>
                  <a:solidFill/>
                </a:uFill>
                <a:latin typeface="Helvetica"/>
                <a:ea typeface="Helvetica"/>
                <a:cs typeface="Helvetica"/>
                <a:sym typeface="Helvetica"/>
              </a:rPr>
              <a:t> </a:t>
            </a:r>
            <a:r>
              <a:rPr lang="en-US" sz="2400" dirty="0" err="1">
                <a:uFill>
                  <a:solidFill/>
                </a:uFill>
                <a:latin typeface="Helvetica"/>
                <a:ea typeface="Helvetica"/>
                <a:cs typeface="Helvetica"/>
                <a:sym typeface="Helvetica"/>
              </a:rPr>
              <a:t>optica</a:t>
            </a:r>
            <a:r>
              <a:rPr lang="en-US" sz="2400" dirty="0">
                <a:uFill>
                  <a:solidFill/>
                </a:uFill>
                <a:latin typeface="Helvetica"/>
                <a:ea typeface="Helvetica"/>
                <a:cs typeface="Helvetica"/>
                <a:sym typeface="Helvetica"/>
              </a:rPr>
              <a:t> </a:t>
            </a:r>
            <a:r>
              <a:rPr lang="en-US" sz="2400" dirty="0" err="1">
                <a:uFill>
                  <a:solidFill/>
                </a:uFill>
                <a:latin typeface="Helvetica"/>
                <a:ea typeface="Helvetica"/>
                <a:cs typeface="Helvetica"/>
                <a:sym typeface="Helvetica"/>
              </a:rPr>
              <a:t>en</a:t>
            </a:r>
            <a:r>
              <a:rPr lang="en-US" sz="2400" dirty="0">
                <a:uFill>
                  <a:solidFill/>
                </a:uFill>
                <a:latin typeface="Helvetica"/>
                <a:ea typeface="Helvetica"/>
                <a:cs typeface="Helvetica"/>
                <a:sym typeface="Helvetica"/>
              </a:rPr>
              <a:t> al </a:t>
            </a:r>
            <a:r>
              <a:rPr lang="en-US" sz="2400" dirty="0" err="1">
                <a:uFill>
                  <a:solidFill/>
                </a:uFill>
                <a:latin typeface="Helvetica"/>
                <a:ea typeface="Helvetica"/>
                <a:cs typeface="Helvetica"/>
                <a:sym typeface="Helvetica"/>
              </a:rPr>
              <a:t>Aintree</a:t>
            </a:r>
            <a:r>
              <a:rPr lang="en-US" sz="2400" dirty="0">
                <a:uFill>
                  <a:solidFill/>
                </a:uFill>
                <a:latin typeface="Helvetica"/>
                <a:ea typeface="Helvetica"/>
                <a:cs typeface="Helvetica"/>
                <a:sym typeface="Helvetica"/>
              </a:rPr>
              <a:t>]</a:t>
            </a:r>
            <a:endParaRPr sz="2400" dirty="0">
              <a:uFill>
                <a:solidFill/>
              </a:uFill>
              <a:latin typeface="Helvetica"/>
              <a:ea typeface="Helvetica"/>
              <a:cs typeface="Helvetica"/>
              <a:sym typeface="Helvetica"/>
            </a:endParaRPr>
          </a:p>
        </p:txBody>
      </p:sp>
    </p:spTree>
    <p:extLst>
      <p:ext uri="{BB962C8B-B14F-4D97-AF65-F5344CB8AC3E}">
        <p14:creationId xmlns:p14="http://schemas.microsoft.com/office/powerpoint/2010/main" val="381198659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p:nvPr/>
        </p:nvSpPr>
        <p:spPr>
          <a:xfrm>
            <a:off x="478207" y="1064730"/>
            <a:ext cx="12048386" cy="6466841"/>
          </a:xfrm>
          <a:prstGeom prst="rect">
            <a:avLst/>
          </a:prstGeom>
          <a:solidFill>
            <a:srgbClr val="FFFFFF"/>
          </a:solidFill>
          <a:ln w="508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marL="986971" lvl="1" indent="-339271" algn="l">
              <a:lnSpc>
                <a:spcPct val="120000"/>
              </a:lnSpc>
              <a:buSzPct val="100000"/>
              <a:buAutoNum type="arabicPeriod"/>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Inserte la LMA de la manera recomendada - confirme la ventilación - continúe ventilando con 100% O</a:t>
            </a:r>
            <a:r>
              <a:rPr baseline="-5999">
                <a:effectLst>
                  <a:outerShdw blurRad="25400" dist="12700" dir="5400000" rotWithShape="0">
                    <a:srgbClr val="FFFFFF"/>
                  </a:outerShdw>
                </a:effectLst>
                <a:latin typeface="Helvetica"/>
                <a:ea typeface="Helvetica"/>
                <a:cs typeface="Helvetica"/>
                <a:sym typeface="Helvetica"/>
              </a:rPr>
              <a:t>2 </a:t>
            </a:r>
            <a:r>
              <a:rPr>
                <a:effectLst>
                  <a:outerShdw blurRad="25400" dist="12700" dir="5400000" rotWithShape="0">
                    <a:srgbClr val="FFFFFF"/>
                  </a:outerShdw>
                </a:effectLst>
                <a:latin typeface="Helvetica"/>
                <a:ea typeface="Helvetica"/>
                <a:cs typeface="Helvetica"/>
                <a:sym typeface="Helvetica"/>
              </a:rPr>
              <a:t>durante todo el procedimiento con ventilación o manualmente. Usa anestesias intravenosas para mantener sedación.</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986971" lvl="1" indent="-339271" algn="l">
              <a:lnSpc>
                <a:spcPct val="120000"/>
              </a:lnSpc>
              <a:buSzPct val="100000"/>
              <a:buAutoNum type="arabicPeriod" startAt="2"/>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Con guía visual, introduzca el broncoscopio con el Aintree cargado a través de la LMA y dentro de la tráquea.</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986971" lvl="1" indent="-339271" algn="l">
              <a:lnSpc>
                <a:spcPct val="120000"/>
              </a:lnSpc>
              <a:buSzPct val="100000"/>
              <a:buAutoNum type="arabicPeriod" startAt="3"/>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Retire el broncoscopio y deje el Aintree y la LMA en su lugar.</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986971" lvl="1" indent="-339271" algn="l">
              <a:lnSpc>
                <a:spcPct val="120000"/>
              </a:lnSpc>
              <a:buSzPct val="100000"/>
              <a:buAutoNum type="arabicPeriod" startAt="4"/>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Ahora retire la LMA, dejando el Aintree en su lugar.</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986971" lvl="1" indent="-339271" algn="l">
              <a:lnSpc>
                <a:spcPct val="120000"/>
              </a:lnSpc>
              <a:buSzPct val="100000"/>
              <a:buAutoNum type="arabicPeriod" startAt="5"/>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Cargue el tubo endotraqueal (ETT) sobre el Aintree.</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986971" lvl="1" indent="-339271" algn="l">
              <a:lnSpc>
                <a:spcPct val="120000"/>
              </a:lnSpc>
              <a:buSzPct val="100000"/>
              <a:buAutoNum type="arabicPeriod" startAt="6"/>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Reintroduzca el broncoscopio en el AIC para monitorear el movimiento del AIC durante la inserción del TET (opcional; no se muestra en el video)</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986971" lvl="1" indent="-339271" algn="l">
              <a:lnSpc>
                <a:spcPct val="120000"/>
              </a:lnSpc>
              <a:buSzPct val="100000"/>
              <a:buAutoNum type="arabicPeriod" startAt="7"/>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Haga avanzar el TET hacia la tráquea mientras mantiene el AIC firmemente en su lugar.</a:t>
            </a:r>
          </a:p>
          <a:p>
            <a:pPr lvl="0" algn="l">
              <a:lnSpc>
                <a:spcPct val="120000"/>
              </a:lnSpc>
              <a:defRPr sz="1800" i="0">
                <a:solidFill>
                  <a:srgbClr val="000000"/>
                </a:solidFill>
                <a:effectLst/>
              </a:defRPr>
            </a:pPr>
            <a:endParaRPr>
              <a:effectLst>
                <a:outerShdw blurRad="25400" dist="12700" dir="5400000" rotWithShape="0">
                  <a:srgbClr val="FFFFFF"/>
                </a:outerShdw>
              </a:effectLst>
              <a:latin typeface="Helvetica"/>
              <a:ea typeface="Helvetica"/>
              <a:cs typeface="Helvetica"/>
              <a:sym typeface="Helvetica"/>
            </a:endParaRPr>
          </a:p>
          <a:p>
            <a:pPr marL="1086757" lvl="1" indent="-439057" algn="l">
              <a:lnSpc>
                <a:spcPct val="120000"/>
              </a:lnSpc>
              <a:buSzPct val="100000"/>
              <a:buAutoNum type="arabicPeriod" startAt="8"/>
              <a:defRPr sz="1800" i="0">
                <a:solidFill>
                  <a:srgbClr val="000000"/>
                </a:solidFill>
                <a:effectLst/>
              </a:defRPr>
            </a:pPr>
            <a:r>
              <a:rPr>
                <a:effectLst>
                  <a:outerShdw blurRad="25400" dist="12700" dir="5400000" rotWithShape="0">
                    <a:srgbClr val="FFFFFF"/>
                  </a:outerShdw>
                </a:effectLst>
                <a:latin typeface="Helvetica"/>
                <a:ea typeface="Helvetica"/>
                <a:cs typeface="Helvetica"/>
                <a:sym typeface="Helvetica"/>
              </a:rPr>
              <a:t>Retire el Aintree y confirme la colocación del TET con un monitor de CO2</a:t>
            </a:r>
          </a:p>
        </p:txBody>
      </p:sp>
      <p:sp>
        <p:nvSpPr>
          <p:cNvPr id="104" name="Shape 104"/>
          <p:cNvSpPr/>
          <p:nvPr/>
        </p:nvSpPr>
        <p:spPr>
          <a:xfrm>
            <a:off x="4541756" y="9169084"/>
            <a:ext cx="3921288" cy="279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200" i="0">
                <a:solidFill>
                  <a:srgbClr val="000000"/>
                </a:solidFill>
              </a:defRPr>
            </a:lvl1pPr>
          </a:lstStyle>
          <a:p>
            <a:pPr lvl="0">
              <a:defRPr sz="1800">
                <a:effectLst/>
              </a:defRPr>
            </a:pPr>
            <a:r>
              <a:rPr sz="1200">
                <a:effectLst>
                  <a:outerShdw blurRad="25400" dist="12700" dir="5400000" rotWithShape="0">
                    <a:srgbClr val="FFFFFF"/>
                  </a:outerShdw>
                </a:effectLst>
              </a:rPr>
              <a:t>https://vam.anest.ufl.edu/airwaydevice/aintree/index.html</a:t>
            </a:r>
          </a:p>
        </p:txBody>
      </p:sp>
      <p:sp>
        <p:nvSpPr>
          <p:cNvPr id="105" name="Shape 105"/>
          <p:cNvSpPr/>
          <p:nvPr/>
        </p:nvSpPr>
        <p:spPr>
          <a:xfrm>
            <a:off x="629353" y="8611105"/>
            <a:ext cx="11969197" cy="457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l">
              <a:defRPr sz="1800" i="0">
                <a:solidFill>
                  <a:srgbClr val="000000"/>
                </a:solidFill>
                <a:effectLst/>
              </a:defRPr>
            </a:pPr>
            <a:r>
              <a:rPr sz="1200" i="1">
                <a:effectLst>
                  <a:outerShdw blurRad="25400" dist="12700" dir="5400000" rotWithShape="0">
                    <a:srgbClr val="FFFFFF"/>
                  </a:outerShdw>
                </a:effectLst>
              </a:rPr>
              <a:t>Turk M, Gravenstein D (2007): Aintree Intubation Catheter Technique in Unanticipated Difficult Intubation.  Retrieved &lt;insert date of retrieval here&gt;, from University of Florida Department of Anesthesiology, Center for Simulation, Advanced Learning and Technology, Virtual Anesthesia Machine Web site: </a:t>
            </a:r>
            <a:r>
              <a:rPr sz="1200" i="1" u="sng">
                <a:effectLst>
                  <a:outerShdw blurRad="25400" dist="12700" dir="5400000" rotWithShape="0">
                    <a:srgbClr val="FFFFFF"/>
                  </a:outerShdw>
                </a:effectLst>
                <a:hlinkClick r:id="rId2"/>
              </a:rPr>
              <a:t>http://vam.anest.ufl.edu/airwaydevice/aintree/index.html</a:t>
            </a:r>
          </a:p>
        </p:txBody>
      </p:sp>
      <p:sp>
        <p:nvSpPr>
          <p:cNvPr id="106" name="Shape 106"/>
          <p:cNvSpPr/>
          <p:nvPr/>
        </p:nvSpPr>
        <p:spPr>
          <a:xfrm>
            <a:off x="2524696" y="7668316"/>
            <a:ext cx="7955408" cy="609601"/>
          </a:xfrm>
          <a:prstGeom prst="rect">
            <a:avLst/>
          </a:prstGeom>
          <a:solidFill>
            <a:srgbClr val="61A4C7"/>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000" i="0" u="sng">
                <a:solidFill>
                  <a:srgbClr val="050602"/>
                </a:solidFill>
                <a:hlinkClick r:id="rId3"/>
              </a:defRPr>
            </a:lvl1pPr>
          </a:lstStyle>
          <a:p>
            <a:pPr lvl="0">
              <a:defRPr sz="1800" u="none">
                <a:solidFill>
                  <a:srgbClr val="000000"/>
                </a:solidFill>
                <a:effectLst/>
              </a:defRPr>
            </a:pPr>
            <a:r>
              <a:rPr sz="3000" u="sng">
                <a:solidFill>
                  <a:srgbClr val="050602"/>
                </a:solidFill>
                <a:effectLst>
                  <a:outerShdw blurRad="25400" dist="12700" dir="5400000" rotWithShape="0">
                    <a:srgbClr val="FFFFFF"/>
                  </a:outerShdw>
                </a:effectLst>
                <a:hlinkClick r:id="rId3"/>
              </a:rPr>
              <a:t>https://www.youtube.com/watch?v=Bo2-JOSdgjA</a:t>
            </a:r>
          </a:p>
        </p:txBody>
      </p:sp>
      <p:grpSp>
        <p:nvGrpSpPr>
          <p:cNvPr id="109" name="Group 109"/>
          <p:cNvGrpSpPr/>
          <p:nvPr/>
        </p:nvGrpSpPr>
        <p:grpSpPr>
          <a:xfrm>
            <a:off x="445647" y="165984"/>
            <a:ext cx="12113506" cy="787401"/>
            <a:chOff x="-38100" y="-38099"/>
            <a:chExt cx="12113505" cy="787400"/>
          </a:xfrm>
        </p:grpSpPr>
        <p:sp>
          <p:nvSpPr>
            <p:cNvPr id="108" name="Shape 108"/>
            <p:cNvSpPr/>
            <p:nvPr/>
          </p:nvSpPr>
          <p:spPr>
            <a:xfrm>
              <a:off x="0" y="0"/>
              <a:ext cx="12037306" cy="711200"/>
            </a:xfrm>
            <a:prstGeom prst="rect">
              <a:avLst/>
            </a:prstGeom>
            <a:solidFill>
              <a:srgbClr val="61A4C7"/>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p>
              <a:pPr lvl="1" algn="l">
                <a:defRPr sz="1800" i="0">
                  <a:solidFill>
                    <a:srgbClr val="000000"/>
                  </a:solidFill>
                  <a:effectLst/>
                </a:defRPr>
              </a:pPr>
              <a:r>
                <a:rPr sz="3500" b="1" u="sng">
                  <a:solidFill>
                    <a:srgbClr val="FFF3A8"/>
                  </a:solidFill>
                  <a:effectLst>
                    <a:outerShdw blurRad="25400" dist="12700" dir="5400000" rotWithShape="0">
                      <a:srgbClr val="FFFFFF"/>
                    </a:outerShdw>
                  </a:effectLst>
                  <a:latin typeface="Helvetica"/>
                  <a:ea typeface="Helvetica"/>
                  <a:cs typeface="Helvetica"/>
                  <a:sym typeface="Helvetica"/>
                </a:rPr>
                <a:t>Técnica de Intubación de Aintree en 8 Sencillos Pasos:</a:t>
              </a:r>
            </a:p>
          </p:txBody>
        </p:sp>
        <p:pic>
          <p:nvPicPr>
            <p:cNvPr id="107" name="Picture 106"/>
            <p:cNvPicPr/>
            <p:nvPr/>
          </p:nvPicPr>
          <p:blipFill>
            <a:blip r:embed="rId4"/>
            <a:stretch>
              <a:fillRect/>
            </a:stretch>
          </p:blipFill>
          <p:spPr>
            <a:xfrm>
              <a:off x="-38100" y="-38100"/>
              <a:ext cx="12113506" cy="787401"/>
            </a:xfrm>
            <a:prstGeom prst="rect">
              <a:avLst/>
            </a:prstGeom>
            <a:effectLst/>
          </p:spPr>
        </p:pic>
      </p:grpSp>
    </p:spTree>
    <p:extLst>
      <p:ext uri="{BB962C8B-B14F-4D97-AF65-F5344CB8AC3E}">
        <p14:creationId xmlns:p14="http://schemas.microsoft.com/office/powerpoint/2010/main" val="139604081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p:nvPr/>
        </p:nvSpPr>
        <p:spPr>
          <a:xfrm>
            <a:off x="304312" y="6978885"/>
            <a:ext cx="6309866" cy="558801"/>
          </a:xfrm>
          <a:prstGeom prst="rect">
            <a:avLst/>
          </a:prstGeom>
          <a:solidFill>
            <a:srgbClr val="FFFFFF"/>
          </a:solidFill>
          <a:ln w="25400">
            <a:solidFill/>
            <a:miter lim="400000"/>
          </a:ln>
          <a:extLst>
            <a:ext uri="{C572A759-6A51-4108-AA02-DFA0A04FC94B}">
              <ma14:wrappingTextBoxFlag xmlns:ma14="http://schemas.microsoft.com/office/mac/drawingml/2011/main" xmlns="" val="1"/>
            </a:ext>
          </a:extLst>
        </p:spPr>
        <p:txBody>
          <a:bodyPr lIns="0" tIns="0" rIns="0" bIns="0" anchor="ctr">
            <a:spAutoFit/>
          </a:bodyPr>
          <a:lstStyle>
            <a:lvl1pPr algn="l">
              <a:defRPr sz="2800" b="1" i="0">
                <a:solidFill>
                  <a:srgbClr val="FF331E"/>
                </a:solidFill>
                <a:latin typeface="Helvetica"/>
                <a:ea typeface="Helvetica"/>
                <a:cs typeface="Helvetica"/>
                <a:sym typeface="Helvetica"/>
              </a:defRPr>
            </a:lvl1pPr>
          </a:lstStyle>
          <a:p>
            <a:pPr lvl="0">
              <a:defRPr sz="1800" b="0">
                <a:solidFill>
                  <a:srgbClr val="000000"/>
                </a:solidFill>
                <a:effectLst/>
              </a:defRPr>
            </a:pPr>
            <a:r>
              <a:rPr sz="2800" b="1">
                <a:solidFill>
                  <a:srgbClr val="FF331E"/>
                </a:solidFill>
              </a:rPr>
              <a:t>Diámetro externo estándar: 6,0 mm</a:t>
            </a:r>
          </a:p>
        </p:txBody>
      </p:sp>
      <p:sp>
        <p:nvSpPr>
          <p:cNvPr id="112" name="Shape 112"/>
          <p:cNvSpPr/>
          <p:nvPr/>
        </p:nvSpPr>
        <p:spPr>
          <a:xfrm>
            <a:off x="2954264" y="1003175"/>
            <a:ext cx="5707739" cy="660401"/>
          </a:xfrm>
          <a:prstGeom prst="rect">
            <a:avLst/>
          </a:prstGeom>
          <a:solidFill>
            <a:srgbClr val="A3BFCE"/>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marL="914400" indent="-914400" defTabSz="457200">
              <a:tabLst>
                <a:tab pos="596900" algn="l"/>
                <a:tab pos="914400" algn="l"/>
              </a:tabLst>
              <a:defRPr sz="3300" b="1" i="0" u="sng">
                <a:solidFill>
                  <a:srgbClr val="000000"/>
                </a:solidFill>
                <a:uFill>
                  <a:solidFill/>
                </a:uFill>
                <a:latin typeface="Helvetica"/>
                <a:ea typeface="Helvetica"/>
                <a:cs typeface="Helvetica"/>
                <a:sym typeface="Helvetica"/>
              </a:defRPr>
            </a:lvl1pPr>
          </a:lstStyle>
          <a:p>
            <a:pPr lvl="0">
              <a:defRPr sz="1800" b="0" u="none">
                <a:effectLst/>
                <a:uFillTx/>
              </a:defRPr>
            </a:pPr>
            <a:r>
              <a:rPr sz="3300" b="1" u="sng">
                <a:uFill>
                  <a:solidFill/>
                </a:uFill>
              </a:rPr>
              <a:t>Equipo necesario de la CIA:</a:t>
            </a:r>
          </a:p>
        </p:txBody>
      </p:sp>
      <p:sp>
        <p:nvSpPr>
          <p:cNvPr id="113" name="Shape 113"/>
          <p:cNvSpPr/>
          <p:nvPr/>
        </p:nvSpPr>
        <p:spPr>
          <a:xfrm>
            <a:off x="263946" y="3866679"/>
            <a:ext cx="6154755" cy="558801"/>
          </a:xfrm>
          <a:prstGeom prst="rect">
            <a:avLst/>
          </a:prstGeom>
          <a:solidFill>
            <a:srgbClr val="FFFFFF"/>
          </a:solidFill>
          <a:ln w="25400">
            <a:solidFill/>
            <a:miter lim="400000"/>
          </a:ln>
          <a:extLst>
            <a:ext uri="{C572A759-6A51-4108-AA02-DFA0A04FC94B}">
              <ma14:wrappingTextBoxFlag xmlns:ma14="http://schemas.microsoft.com/office/mac/drawingml/2011/main" xmlns="" val="1"/>
            </a:ext>
          </a:extLst>
        </p:spPr>
        <p:txBody>
          <a:bodyPr lIns="0" tIns="0" rIns="0" bIns="0" anchor="ctr">
            <a:spAutoFit/>
          </a:bodyPr>
          <a:lstStyle>
            <a:lvl1pPr algn="l">
              <a:defRPr sz="2800" b="1" i="0">
                <a:solidFill>
                  <a:srgbClr val="000000"/>
                </a:solidFill>
                <a:latin typeface="Helvetica"/>
                <a:ea typeface="Helvetica"/>
                <a:cs typeface="Helvetica"/>
                <a:sym typeface="Helvetica"/>
              </a:defRPr>
            </a:lvl1pPr>
          </a:lstStyle>
          <a:p>
            <a:pPr lvl="0">
              <a:defRPr sz="1800" b="0">
                <a:effectLst/>
              </a:defRPr>
            </a:pPr>
            <a:r>
              <a:rPr sz="2800" b="1"/>
              <a:t>Longitud estándar de la CIA: 55 cm</a:t>
            </a:r>
          </a:p>
        </p:txBody>
      </p:sp>
      <p:sp>
        <p:nvSpPr>
          <p:cNvPr id="114" name="Shape 114"/>
          <p:cNvSpPr/>
          <p:nvPr/>
        </p:nvSpPr>
        <p:spPr>
          <a:xfrm>
            <a:off x="316797" y="5207263"/>
            <a:ext cx="6284896" cy="558801"/>
          </a:xfrm>
          <a:prstGeom prst="rect">
            <a:avLst/>
          </a:prstGeom>
          <a:solidFill>
            <a:srgbClr val="FFFFFF"/>
          </a:solidFill>
          <a:ln w="25400">
            <a:solidFill/>
            <a:miter lim="400000"/>
          </a:ln>
          <a:extLst>
            <a:ext uri="{C572A759-6A51-4108-AA02-DFA0A04FC94B}">
              <ma14:wrappingTextBoxFlag xmlns:ma14="http://schemas.microsoft.com/office/mac/drawingml/2011/main" xmlns="" val="1"/>
            </a:ext>
          </a:extLst>
        </p:spPr>
        <p:txBody>
          <a:bodyPr lIns="0" tIns="0" rIns="0" bIns="0" anchor="ctr">
            <a:spAutoFit/>
          </a:bodyPr>
          <a:lstStyle>
            <a:lvl1pPr algn="l">
              <a:defRPr sz="2800" b="1" i="0">
                <a:solidFill>
                  <a:srgbClr val="2969CE"/>
                </a:solidFill>
                <a:latin typeface="Helvetica"/>
                <a:ea typeface="Helvetica"/>
                <a:cs typeface="Helvetica"/>
                <a:sym typeface="Helvetica"/>
              </a:defRPr>
            </a:lvl1pPr>
          </a:lstStyle>
          <a:p>
            <a:pPr lvl="0">
              <a:defRPr sz="1800" b="0">
                <a:solidFill>
                  <a:srgbClr val="000000"/>
                </a:solidFill>
                <a:effectLst/>
              </a:defRPr>
            </a:pPr>
            <a:r>
              <a:rPr sz="2800" b="1">
                <a:solidFill>
                  <a:srgbClr val="2969CE"/>
                </a:solidFill>
              </a:rPr>
              <a:t>Diámetro interno estándar: 4,8 mm</a:t>
            </a:r>
          </a:p>
        </p:txBody>
      </p:sp>
      <p:sp>
        <p:nvSpPr>
          <p:cNvPr id="115" name="Shape 115"/>
          <p:cNvSpPr/>
          <p:nvPr/>
        </p:nvSpPr>
        <p:spPr>
          <a:xfrm>
            <a:off x="21918" y="9002911"/>
            <a:ext cx="12996621" cy="787401"/>
          </a:xfrm>
          <a:prstGeom prst="rect">
            <a:avLst/>
          </a:prstGeom>
          <a:solidFill>
            <a:srgbClr val="FFFFFF"/>
          </a:solidFill>
          <a:ln w="25400">
            <a:solidFill/>
            <a:miter lim="400000"/>
          </a:ln>
          <a:extLst>
            <a:ext uri="{C572A759-6A51-4108-AA02-DFA0A04FC94B}">
              <ma14:wrappingTextBoxFlag xmlns:ma14="http://schemas.microsoft.com/office/mac/drawingml/2011/main" xmlns="" val="1"/>
            </a:ext>
          </a:extLst>
        </p:spPr>
        <p:txBody>
          <a:bodyPr lIns="0" tIns="0" rIns="0" bIns="0" anchor="ctr">
            <a:spAutoFit/>
          </a:bodyPr>
          <a:lstStyle>
            <a:lvl1pPr>
              <a:defRPr sz="2200">
                <a:solidFill>
                  <a:srgbClr val="000000"/>
                </a:solidFill>
                <a:latin typeface="Helvetica"/>
                <a:ea typeface="Helvetica"/>
                <a:cs typeface="Helvetica"/>
                <a:sym typeface="Helvetica"/>
              </a:defRPr>
            </a:lvl1pPr>
          </a:lstStyle>
          <a:p>
            <a:pPr lvl="0">
              <a:defRPr sz="1800" i="0">
                <a:effectLst/>
              </a:defRPr>
            </a:pPr>
            <a:r>
              <a:rPr sz="2200" i="1">
                <a:effectLst>
                  <a:outerShdw blurRad="25400" dist="12700" dir="5400000" rotWithShape="0">
                    <a:srgbClr val="FFFFFF"/>
                  </a:outerShdw>
                </a:effectLst>
              </a:rPr>
              <a:t>*El tamaño de la LMA (3, 4 o 5) no importa porque el diámetro externo de 6,0 mm de Aintree se adapta a todas las LMA de tamaño adulto. La LMA se retira sobre el Aintree antes de colocar el TET.</a:t>
            </a:r>
          </a:p>
        </p:txBody>
      </p:sp>
      <p:sp>
        <p:nvSpPr>
          <p:cNvPr id="116" name="Shape 116"/>
          <p:cNvSpPr/>
          <p:nvPr/>
        </p:nvSpPr>
        <p:spPr>
          <a:xfrm>
            <a:off x="308285" y="4476857"/>
            <a:ext cx="8577366" cy="431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marL="367695" indent="-367695">
              <a:buSzPct val="100000"/>
              <a:buChar char="•"/>
              <a:defRPr sz="2200" b="1" i="0">
                <a:solidFill>
                  <a:srgbClr val="050602"/>
                </a:solidFill>
                <a:latin typeface="Helvetica"/>
                <a:ea typeface="Helvetica"/>
                <a:cs typeface="Helvetica"/>
                <a:sym typeface="Helvetica"/>
              </a:defRPr>
            </a:lvl1pPr>
          </a:lstStyle>
          <a:p>
            <a:pPr lvl="0">
              <a:defRPr sz="1800" b="0">
                <a:solidFill>
                  <a:srgbClr val="000000"/>
                </a:solidFill>
                <a:effectLst/>
              </a:defRPr>
            </a:pPr>
            <a:r>
              <a:rPr sz="2200" b="1">
                <a:solidFill>
                  <a:srgbClr val="050602"/>
                </a:solidFill>
                <a:effectLst>
                  <a:outerShdw blurRad="25400" dist="12700" dir="5400000" rotWithShape="0">
                    <a:srgbClr val="FFFFFF"/>
                  </a:outerShdw>
                </a:effectLst>
              </a:rPr>
              <a:t>CIA siempre lo suficientemente larga para llegar a la tráquea.</a:t>
            </a:r>
          </a:p>
        </p:txBody>
      </p:sp>
      <p:sp>
        <p:nvSpPr>
          <p:cNvPr id="117" name="Shape 117"/>
          <p:cNvSpPr/>
          <p:nvPr/>
        </p:nvSpPr>
        <p:spPr>
          <a:xfrm>
            <a:off x="296281" y="5490077"/>
            <a:ext cx="11932511" cy="1219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marL="344714" lvl="0" indent="-344714" algn="l">
              <a:buSzPct val="100000"/>
              <a:buChar char="•"/>
              <a:defRPr sz="1800" i="0">
                <a:solidFill>
                  <a:srgbClr val="000000"/>
                </a:solidFill>
                <a:effectLst/>
              </a:defRPr>
            </a:pPr>
            <a:endParaRPr sz="2600" b="1">
              <a:solidFill>
                <a:srgbClr val="050602"/>
              </a:solidFill>
              <a:effectLst>
                <a:outerShdw blurRad="25400" dist="12700" dir="5400000" rotWithShape="0">
                  <a:srgbClr val="FFFFFF"/>
                </a:outerShdw>
              </a:effectLst>
              <a:latin typeface="Helvetica"/>
              <a:ea typeface="Helvetica"/>
              <a:cs typeface="Helvetica"/>
              <a:sym typeface="Helvetica"/>
            </a:endParaRPr>
          </a:p>
          <a:p>
            <a:pPr marL="344714" lvl="0" indent="-344714" algn="l">
              <a:buSzPct val="100000"/>
              <a:buChar char="•"/>
              <a:defRPr sz="1800" i="0">
                <a:solidFill>
                  <a:srgbClr val="000000"/>
                </a:solidFill>
                <a:effectLst/>
              </a:defRPr>
            </a:pPr>
            <a:r>
              <a:rPr sz="2200" b="1" u="sng">
                <a:solidFill>
                  <a:srgbClr val="2969CE"/>
                </a:solidFill>
                <a:effectLst>
                  <a:outerShdw blurRad="25400" dist="12700" dir="5400000" rotWithShape="0">
                    <a:srgbClr val="FFFFFF"/>
                  </a:outerShdw>
                </a:effectLst>
                <a:latin typeface="Helvetica"/>
                <a:ea typeface="Helvetica"/>
                <a:cs typeface="Helvetica"/>
                <a:sym typeface="Helvetica"/>
              </a:rPr>
              <a:t>Debe utilizar fibra óptica PEDIÁTRICO o DELGADO </a:t>
            </a:r>
            <a:r>
              <a:rPr sz="2300" b="1" u="sng">
                <a:solidFill>
                  <a:srgbClr val="2969CE"/>
                </a:solidFill>
                <a:effectLst>
                  <a:outerShdw blurRad="25400" dist="12700" dir="5400000" rotWithShape="0">
                    <a:srgbClr val="FFFFFF"/>
                  </a:outerShdw>
                </a:effectLst>
                <a:latin typeface="Helvetica"/>
                <a:ea typeface="Helvetica"/>
                <a:cs typeface="Helvetica"/>
                <a:sym typeface="Helvetica"/>
              </a:rPr>
              <a:t>para</a:t>
            </a:r>
            <a:r>
              <a:rPr sz="2200" b="1" u="sng">
                <a:solidFill>
                  <a:srgbClr val="2969CE"/>
                </a:solidFill>
                <a:effectLst>
                  <a:outerShdw blurRad="25400" dist="12700" dir="5400000" rotWithShape="0">
                    <a:srgbClr val="FFFFFF"/>
                  </a:outerShdw>
                </a:effectLst>
                <a:latin typeface="Helvetica"/>
                <a:ea typeface="Helvetica"/>
                <a:cs typeface="Helvetica"/>
                <a:sym typeface="Helvetica"/>
              </a:rPr>
              <a:t> que quepa dentro de Aintree.</a:t>
            </a:r>
          </a:p>
          <a:p>
            <a:pPr marL="827314" lvl="1" indent="-344714" algn="l">
              <a:buSzPct val="100000"/>
              <a:buChar char="•"/>
              <a:defRPr sz="1800" i="0">
                <a:solidFill>
                  <a:srgbClr val="000000"/>
                </a:solidFill>
                <a:effectLst/>
              </a:defRPr>
            </a:pPr>
            <a:r>
              <a:rPr sz="2400" b="1">
                <a:solidFill>
                  <a:srgbClr val="050602"/>
                </a:solidFill>
                <a:effectLst>
                  <a:outerShdw blurRad="25400" dist="12700" dir="5400000" rotWithShape="0">
                    <a:srgbClr val="FFFFFF"/>
                  </a:outerShdw>
                </a:effectLst>
                <a:latin typeface="Helvetica"/>
                <a:ea typeface="Helvetica"/>
                <a:cs typeface="Helvetica"/>
                <a:sym typeface="Helvetica"/>
              </a:rPr>
              <a:t>(El diámetro externo debe ser &lt; 4,8 mm)</a:t>
            </a:r>
          </a:p>
        </p:txBody>
      </p:sp>
      <p:sp>
        <p:nvSpPr>
          <p:cNvPr id="118" name="Shape 118"/>
          <p:cNvSpPr/>
          <p:nvPr/>
        </p:nvSpPr>
        <p:spPr>
          <a:xfrm>
            <a:off x="379757" y="7734640"/>
            <a:ext cx="10885331" cy="812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marL="344714" lvl="0" indent="-344714" algn="l">
              <a:buSzPct val="100000"/>
              <a:buChar char="•"/>
              <a:defRPr sz="1800" i="0">
                <a:solidFill>
                  <a:srgbClr val="000000"/>
                </a:solidFill>
                <a:effectLst/>
              </a:defRPr>
            </a:pPr>
            <a:r>
              <a:rPr sz="2300" b="1" u="sng">
                <a:solidFill>
                  <a:srgbClr val="FF3300"/>
                </a:solidFill>
                <a:effectLst>
                  <a:outerShdw blurRad="25400" dist="12700" dir="5400000" rotWithShape="0">
                    <a:srgbClr val="FFFFFF"/>
                  </a:outerShdw>
                </a:effectLst>
                <a:latin typeface="Helvetica"/>
                <a:ea typeface="Helvetica"/>
                <a:cs typeface="Helvetica"/>
                <a:sym typeface="Helvetica"/>
              </a:rPr>
              <a:t>¡Debe usar un mínimo de TET #7.0</a:t>
            </a:r>
            <a:r>
              <a:rPr sz="2300" b="1">
                <a:solidFill>
                  <a:srgbClr val="050602"/>
                </a:solidFill>
                <a:effectLst>
                  <a:outerShdw blurRad="25400" dist="12700" dir="5400000" rotWithShape="0">
                    <a:srgbClr val="FFFFFF"/>
                  </a:outerShdw>
                </a:effectLst>
                <a:latin typeface="Helvetica"/>
                <a:ea typeface="Helvetica"/>
                <a:cs typeface="Helvetica"/>
                <a:sym typeface="Helvetica"/>
              </a:rPr>
              <a:t> para que el TET encaje sobre AINTREE!</a:t>
            </a:r>
          </a:p>
          <a:p>
            <a:pPr marL="827314" lvl="1" indent="-344714" algn="l">
              <a:buSzPct val="100000"/>
              <a:buChar char="•"/>
              <a:defRPr sz="1800" i="0">
                <a:solidFill>
                  <a:srgbClr val="000000"/>
                </a:solidFill>
                <a:effectLst/>
              </a:defRPr>
            </a:pPr>
            <a:r>
              <a:rPr sz="2300" b="1">
                <a:solidFill>
                  <a:srgbClr val="050602"/>
                </a:solidFill>
                <a:effectLst>
                  <a:outerShdw blurRad="25400" dist="12700" dir="5400000" rotWithShape="0">
                    <a:srgbClr val="FFFFFF"/>
                  </a:outerShdw>
                </a:effectLst>
                <a:latin typeface="Helvetica"/>
                <a:ea typeface="Helvetica"/>
                <a:cs typeface="Helvetica"/>
                <a:sym typeface="Helvetica"/>
              </a:rPr>
              <a:t>(El diámetro interno del TET debe ser &gt; 6,0 mm) (= #7,0+)</a:t>
            </a:r>
          </a:p>
        </p:txBody>
      </p:sp>
      <p:sp>
        <p:nvSpPr>
          <p:cNvPr id="119" name="Shape 119"/>
          <p:cNvSpPr/>
          <p:nvPr/>
        </p:nvSpPr>
        <p:spPr>
          <a:xfrm>
            <a:off x="2002709" y="1757838"/>
            <a:ext cx="7610848" cy="1803401"/>
          </a:xfrm>
          <a:prstGeom prst="rect">
            <a:avLst/>
          </a:prstGeom>
          <a:solidFill>
            <a:srgbClr val="A3BFCE"/>
          </a:solidFill>
          <a:ln w="508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marL="385535" lvl="0" indent="-385535" algn="l">
              <a:buSzPct val="100000"/>
              <a:buAutoNum type="arabicPeriod"/>
              <a:defRPr sz="1800" i="0">
                <a:solidFill>
                  <a:srgbClr val="000000"/>
                </a:solidFill>
                <a:effectLst/>
              </a:defRPr>
            </a:pPr>
            <a:r>
              <a:rPr sz="2200" b="1" dirty="0" err="1">
                <a:solidFill>
                  <a:srgbClr val="050602"/>
                </a:solidFill>
                <a:effectLst>
                  <a:outerShdw blurRad="25400" dist="12700" dir="5400000" rotWithShape="0">
                    <a:srgbClr val="FFFFFF"/>
                  </a:outerShdw>
                </a:effectLst>
                <a:latin typeface="Helvetica"/>
                <a:ea typeface="Helvetica"/>
                <a:cs typeface="Helvetica"/>
                <a:sym typeface="Helvetica"/>
              </a:rPr>
              <a:t>Aintree</a:t>
            </a:r>
            <a:endParaRPr sz="2200" b="1" dirty="0">
              <a:solidFill>
                <a:srgbClr val="050602"/>
              </a:solidFill>
              <a:effectLst>
                <a:outerShdw blurRad="25400" dist="12700" dir="5400000" rotWithShape="0">
                  <a:srgbClr val="FFFFFF"/>
                </a:outerShdw>
              </a:effectLst>
              <a:latin typeface="Helvetica"/>
              <a:ea typeface="Helvetica"/>
              <a:cs typeface="Helvetica"/>
              <a:sym typeface="Helvetica"/>
            </a:endParaRPr>
          </a:p>
          <a:p>
            <a:pPr marL="385535" lvl="0" indent="-385535" algn="l">
              <a:buSzPct val="100000"/>
              <a:buAutoNum type="arabicPeriod"/>
              <a:defRPr sz="1800" i="0">
                <a:solidFill>
                  <a:srgbClr val="000000"/>
                </a:solidFill>
                <a:effectLst/>
              </a:defRPr>
            </a:pPr>
            <a:r>
              <a:rPr sz="2200" b="1" dirty="0" err="1">
                <a:solidFill>
                  <a:srgbClr val="050602"/>
                </a:solidFill>
                <a:effectLst>
                  <a:outerShdw blurRad="25400" dist="12700" dir="5400000" rotWithShape="0">
                    <a:srgbClr val="FFFFFF"/>
                  </a:outerShdw>
                </a:effectLst>
                <a:latin typeface="Helvetica"/>
                <a:ea typeface="Helvetica"/>
                <a:cs typeface="Helvetica"/>
                <a:sym typeface="Helvetica"/>
              </a:rPr>
              <a:t>Broncoscopio</a:t>
            </a:r>
            <a:r>
              <a:rPr sz="2200" b="1" dirty="0">
                <a:solidFill>
                  <a:srgbClr val="050602"/>
                </a:solidFill>
                <a:effectLst>
                  <a:outerShdw blurRad="25400" dist="12700" dir="5400000" rotWithShape="0">
                    <a:srgbClr val="FFFFFF"/>
                  </a:outerShdw>
                </a:effectLst>
                <a:latin typeface="Helvetica"/>
                <a:ea typeface="Helvetica"/>
                <a:cs typeface="Helvetica"/>
                <a:sym typeface="Helvetica"/>
              </a:rPr>
              <a:t> flexible de </a:t>
            </a:r>
            <a:r>
              <a:rPr sz="2200" b="1" dirty="0" err="1">
                <a:solidFill>
                  <a:srgbClr val="050602"/>
                </a:solidFill>
                <a:effectLst>
                  <a:outerShdw blurRad="25400" dist="12700" dir="5400000" rotWithShape="0">
                    <a:srgbClr val="FFFFFF"/>
                  </a:outerShdw>
                </a:effectLst>
                <a:latin typeface="Helvetica"/>
                <a:ea typeface="Helvetica"/>
                <a:cs typeface="Helvetica"/>
                <a:sym typeface="Helvetica"/>
              </a:rPr>
              <a:t>fibra</a:t>
            </a:r>
            <a:r>
              <a:rPr sz="2200" b="1" dirty="0">
                <a:solidFill>
                  <a:srgbClr val="050602"/>
                </a:solidFill>
                <a:effectLst>
                  <a:outerShdw blurRad="25400" dist="12700" dir="5400000" rotWithShape="0">
                    <a:srgbClr val="FFFFFF"/>
                  </a:outerShdw>
                </a:effectLst>
                <a:latin typeface="Helvetica"/>
                <a:ea typeface="Helvetica"/>
                <a:cs typeface="Helvetica"/>
                <a:sym typeface="Helvetica"/>
              </a:rPr>
              <a:t> </a:t>
            </a:r>
            <a:r>
              <a:rPr sz="2200" b="1" dirty="0" err="1">
                <a:solidFill>
                  <a:srgbClr val="050602"/>
                </a:solidFill>
                <a:effectLst>
                  <a:outerShdw blurRad="25400" dist="12700" dir="5400000" rotWithShape="0">
                    <a:srgbClr val="FFFFFF"/>
                  </a:outerShdw>
                </a:effectLst>
                <a:latin typeface="Helvetica"/>
                <a:ea typeface="Helvetica"/>
                <a:cs typeface="Helvetica"/>
                <a:sym typeface="Helvetica"/>
              </a:rPr>
              <a:t>óptica</a:t>
            </a:r>
            <a:r>
              <a:rPr sz="2200" b="1" dirty="0">
                <a:solidFill>
                  <a:srgbClr val="050602"/>
                </a:solidFill>
                <a:effectLst>
                  <a:outerShdw blurRad="25400" dist="12700" dir="5400000" rotWithShape="0">
                    <a:srgbClr val="FFFFFF"/>
                  </a:outerShdw>
                </a:effectLst>
                <a:latin typeface="Helvetica"/>
                <a:ea typeface="Helvetica"/>
                <a:cs typeface="Helvetica"/>
                <a:sym typeface="Helvetica"/>
              </a:rPr>
              <a:t> </a:t>
            </a:r>
            <a:r>
              <a:rPr sz="2200" b="1" dirty="0">
                <a:solidFill>
                  <a:srgbClr val="2969CE"/>
                </a:solidFill>
                <a:effectLst>
                  <a:outerShdw blurRad="25400" dist="12700" dir="5400000" rotWithShape="0">
                    <a:srgbClr val="FFFFFF"/>
                  </a:outerShdw>
                </a:effectLst>
                <a:latin typeface="Helvetica"/>
                <a:ea typeface="Helvetica"/>
                <a:cs typeface="Helvetica"/>
                <a:sym typeface="Helvetica"/>
              </a:rPr>
              <a:t>&lt; 4.8mm</a:t>
            </a:r>
            <a:r>
              <a:rPr sz="2200" b="1" dirty="0">
                <a:solidFill>
                  <a:srgbClr val="050602"/>
                </a:solidFill>
                <a:effectLst>
                  <a:outerShdw blurRad="25400" dist="12700" dir="5400000" rotWithShape="0">
                    <a:srgbClr val="FFFFFF"/>
                  </a:outerShdw>
                </a:effectLst>
                <a:latin typeface="Helvetica"/>
                <a:ea typeface="Helvetica"/>
                <a:cs typeface="Helvetica"/>
                <a:sym typeface="Helvetica"/>
              </a:rPr>
              <a:t> </a:t>
            </a:r>
            <a:r>
              <a:rPr sz="2200" b="1" dirty="0">
                <a:effectLst>
                  <a:outerShdw blurRad="25400" dist="12700" dir="5400000" rotWithShape="0">
                    <a:srgbClr val="FFFFFF"/>
                  </a:outerShdw>
                </a:effectLst>
                <a:latin typeface="Helvetica"/>
                <a:ea typeface="Helvetica"/>
                <a:cs typeface="Helvetica"/>
                <a:sym typeface="Helvetica"/>
              </a:rPr>
              <a:t>(</a:t>
            </a:r>
            <a:r>
              <a:rPr sz="2200" b="1" dirty="0" err="1">
                <a:effectLst>
                  <a:outerShdw blurRad="25400" dist="12700" dir="5400000" rotWithShape="0">
                    <a:srgbClr val="FFFFFF"/>
                  </a:outerShdw>
                </a:effectLst>
                <a:latin typeface="Helvetica"/>
                <a:ea typeface="Helvetica"/>
                <a:cs typeface="Helvetica"/>
                <a:sym typeface="Helvetica"/>
              </a:rPr>
              <a:t>pedi</a:t>
            </a:r>
            <a:r>
              <a:rPr sz="2200" b="1" dirty="0">
                <a:effectLst>
                  <a:outerShdw blurRad="25400" dist="12700" dir="5400000" rotWithShape="0">
                    <a:srgbClr val="FFFFFF"/>
                  </a:outerShdw>
                </a:effectLst>
                <a:latin typeface="Helvetica"/>
                <a:ea typeface="Helvetica"/>
                <a:cs typeface="Helvetica"/>
                <a:sym typeface="Helvetica"/>
              </a:rPr>
              <a:t> or </a:t>
            </a:r>
            <a:r>
              <a:rPr sz="2200" b="1" dirty="0" err="1">
                <a:effectLst>
                  <a:outerShdw blurRad="25400" dist="12700" dir="5400000" rotWithShape="0">
                    <a:srgbClr val="FFFFFF"/>
                  </a:outerShdw>
                </a:effectLst>
                <a:latin typeface="Helvetica"/>
                <a:ea typeface="Helvetica"/>
                <a:cs typeface="Helvetica"/>
                <a:sym typeface="Helvetica"/>
              </a:rPr>
              <a:t>delgado</a:t>
            </a:r>
            <a:r>
              <a:rPr sz="2200" b="1" dirty="0">
                <a:effectLst>
                  <a:outerShdw blurRad="25400" dist="12700" dir="5400000" rotWithShape="0">
                    <a:srgbClr val="FFFFFF"/>
                  </a:outerShdw>
                </a:effectLst>
                <a:latin typeface="Helvetica"/>
                <a:ea typeface="Helvetica"/>
                <a:cs typeface="Helvetica"/>
                <a:sym typeface="Helvetica"/>
              </a:rPr>
              <a:t>)</a:t>
            </a:r>
            <a:endParaRPr sz="2200" b="1" dirty="0">
              <a:solidFill>
                <a:srgbClr val="050602"/>
              </a:solidFill>
              <a:effectLst>
                <a:outerShdw blurRad="25400" dist="12700" dir="5400000" rotWithShape="0">
                  <a:srgbClr val="FFFFFF"/>
                </a:outerShdw>
              </a:effectLst>
              <a:latin typeface="Helvetica"/>
              <a:ea typeface="Helvetica"/>
              <a:cs typeface="Helvetica"/>
              <a:sym typeface="Helvetica"/>
            </a:endParaRPr>
          </a:p>
          <a:p>
            <a:pPr marL="385535" lvl="0" indent="-385535" algn="l">
              <a:buSzPct val="100000"/>
              <a:buAutoNum type="arabicPeriod"/>
              <a:defRPr sz="1800" i="0">
                <a:solidFill>
                  <a:srgbClr val="000000"/>
                </a:solidFill>
                <a:effectLst/>
              </a:defRPr>
            </a:pPr>
            <a:r>
              <a:rPr sz="2200" b="1" dirty="0">
                <a:solidFill>
                  <a:srgbClr val="050602"/>
                </a:solidFill>
                <a:effectLst>
                  <a:outerShdw blurRad="25400" dist="12700" dir="5400000" rotWithShape="0">
                    <a:srgbClr val="FFFFFF"/>
                  </a:outerShdw>
                </a:effectLst>
                <a:latin typeface="Helvetica"/>
                <a:ea typeface="Helvetica"/>
                <a:cs typeface="Helvetica"/>
                <a:sym typeface="Helvetica"/>
              </a:rPr>
              <a:t>LMA (</a:t>
            </a:r>
            <a:r>
              <a:rPr sz="2200" b="1" dirty="0" err="1">
                <a:solidFill>
                  <a:srgbClr val="050602"/>
                </a:solidFill>
                <a:effectLst>
                  <a:outerShdw blurRad="25400" dist="12700" dir="5400000" rotWithShape="0">
                    <a:srgbClr val="FFFFFF"/>
                  </a:outerShdw>
                </a:effectLst>
                <a:latin typeface="Helvetica"/>
                <a:ea typeface="Helvetica"/>
                <a:cs typeface="Helvetica"/>
                <a:sym typeface="Helvetica"/>
              </a:rPr>
              <a:t>cualquier</a:t>
            </a:r>
            <a:r>
              <a:rPr sz="2200" b="1" dirty="0">
                <a:solidFill>
                  <a:srgbClr val="050602"/>
                </a:solidFill>
                <a:effectLst>
                  <a:outerShdw blurRad="25400" dist="12700" dir="5400000" rotWithShape="0">
                    <a:srgbClr val="FFFFFF"/>
                  </a:outerShdw>
                </a:effectLst>
                <a:latin typeface="Helvetica"/>
                <a:ea typeface="Helvetica"/>
                <a:cs typeface="Helvetica"/>
                <a:sym typeface="Helvetica"/>
              </a:rPr>
              <a:t> </a:t>
            </a:r>
            <a:r>
              <a:rPr sz="2200" b="1" dirty="0" err="1">
                <a:solidFill>
                  <a:srgbClr val="050602"/>
                </a:solidFill>
                <a:effectLst>
                  <a:outerShdw blurRad="25400" dist="12700" dir="5400000" rotWithShape="0">
                    <a:srgbClr val="FFFFFF"/>
                  </a:outerShdw>
                </a:effectLst>
                <a:latin typeface="Helvetica"/>
                <a:ea typeface="Helvetica"/>
                <a:cs typeface="Helvetica"/>
                <a:sym typeface="Helvetica"/>
              </a:rPr>
              <a:t>tamaño</a:t>
            </a:r>
            <a:r>
              <a:rPr sz="2200" b="1" dirty="0">
                <a:solidFill>
                  <a:srgbClr val="050602"/>
                </a:solidFill>
                <a:effectLst>
                  <a:outerShdw blurRad="25400" dist="12700" dir="5400000" rotWithShape="0">
                    <a:srgbClr val="FFFFFF"/>
                  </a:outerShdw>
                </a:effectLst>
                <a:latin typeface="Helvetica"/>
                <a:ea typeface="Helvetica"/>
                <a:cs typeface="Helvetica"/>
                <a:sym typeface="Helvetica"/>
              </a:rPr>
              <a:t>)</a:t>
            </a:r>
          </a:p>
          <a:p>
            <a:pPr marL="385535" lvl="0" indent="-385535" algn="l">
              <a:buSzPct val="100000"/>
              <a:buAutoNum type="arabicPeriod"/>
              <a:defRPr sz="1800" i="0">
                <a:solidFill>
                  <a:srgbClr val="000000"/>
                </a:solidFill>
                <a:effectLst/>
              </a:defRPr>
            </a:pPr>
            <a:r>
              <a:rPr sz="2200" b="1" dirty="0">
                <a:solidFill>
                  <a:srgbClr val="050602"/>
                </a:solidFill>
                <a:effectLst>
                  <a:outerShdw blurRad="25400" dist="12700" dir="5400000" rotWithShape="0">
                    <a:srgbClr val="FFFFFF"/>
                  </a:outerShdw>
                </a:effectLst>
                <a:latin typeface="Helvetica"/>
                <a:ea typeface="Helvetica"/>
                <a:cs typeface="Helvetica"/>
                <a:sym typeface="Helvetica"/>
              </a:rPr>
              <a:t>TET </a:t>
            </a:r>
            <a:r>
              <a:rPr sz="2200" b="1" dirty="0">
                <a:solidFill>
                  <a:srgbClr val="FF3300"/>
                </a:solidFill>
                <a:effectLst>
                  <a:outerShdw blurRad="25400" dist="12700" dir="5400000" rotWithShape="0">
                    <a:srgbClr val="FFFFFF"/>
                  </a:outerShdw>
                </a:effectLst>
                <a:latin typeface="Helvetica"/>
                <a:ea typeface="Helvetica"/>
                <a:cs typeface="Helvetica"/>
                <a:sym typeface="Helvetica"/>
              </a:rPr>
              <a:t>#7.0+</a:t>
            </a:r>
          </a:p>
        </p:txBody>
      </p:sp>
      <p:grpSp>
        <p:nvGrpSpPr>
          <p:cNvPr id="132" name="Group 132"/>
          <p:cNvGrpSpPr/>
          <p:nvPr/>
        </p:nvGrpSpPr>
        <p:grpSpPr>
          <a:xfrm>
            <a:off x="9554317" y="37227"/>
            <a:ext cx="3502408" cy="5465916"/>
            <a:chOff x="-13620" y="0"/>
            <a:chExt cx="3502407" cy="5465914"/>
          </a:xfrm>
        </p:grpSpPr>
        <p:grpSp>
          <p:nvGrpSpPr>
            <p:cNvPr id="128" name="Group 128"/>
            <p:cNvGrpSpPr/>
            <p:nvPr/>
          </p:nvGrpSpPr>
          <p:grpSpPr>
            <a:xfrm>
              <a:off x="-13621" y="2648626"/>
              <a:ext cx="2784252" cy="2817289"/>
              <a:chOff x="-13620" y="0"/>
              <a:chExt cx="2784250" cy="2817288"/>
            </a:xfrm>
          </p:grpSpPr>
          <p:sp>
            <p:nvSpPr>
              <p:cNvPr id="120" name="Shape 120"/>
              <p:cNvSpPr/>
              <p:nvPr/>
            </p:nvSpPr>
            <p:spPr>
              <a:xfrm>
                <a:off x="0" y="0"/>
                <a:ext cx="2757011" cy="2817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50800" cap="flat">
                <a:solidFill>
                  <a:srgbClr val="000000"/>
                </a:solidFill>
                <a:prstDash val="solid"/>
                <a:miter lim="400000"/>
              </a:ln>
              <a:effectLst/>
            </p:spPr>
            <p:txBody>
              <a:bodyPr wrap="square" lIns="0" tIns="0" rIns="0" bIns="0" numCol="1" anchor="ctr">
                <a:noAutofit/>
              </a:bodyPr>
              <a:lstStyle/>
              <a:p>
                <a:pPr lvl="0">
                  <a:defRPr sz="3200" i="0">
                    <a:solidFill>
                      <a:srgbClr val="F3F1DF"/>
                    </a:solidFill>
                    <a:effectLst/>
                  </a:defRPr>
                </a:pPr>
                <a:endParaRPr/>
              </a:p>
            </p:txBody>
          </p:sp>
          <p:sp>
            <p:nvSpPr>
              <p:cNvPr id="121" name="Shape 121"/>
              <p:cNvSpPr/>
              <p:nvPr/>
            </p:nvSpPr>
            <p:spPr>
              <a:xfrm>
                <a:off x="513151" y="575328"/>
                <a:ext cx="1730709" cy="16666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50800" cap="flat">
                <a:solidFill>
                  <a:srgbClr val="000000"/>
                </a:solidFill>
                <a:prstDash val="solid"/>
                <a:miter lim="400000"/>
              </a:ln>
              <a:effectLst/>
            </p:spPr>
            <p:txBody>
              <a:bodyPr wrap="square" lIns="0" tIns="0" rIns="0" bIns="0" numCol="1" anchor="ctr">
                <a:noAutofit/>
              </a:bodyPr>
              <a:lstStyle/>
              <a:p>
                <a:pPr lvl="0">
                  <a:defRPr sz="3200" i="0">
                    <a:solidFill>
                      <a:srgbClr val="F3F1DF"/>
                    </a:solidFill>
                    <a:effectLst/>
                  </a:defRPr>
                </a:pPr>
                <a:endParaRPr/>
              </a:p>
            </p:txBody>
          </p:sp>
          <p:pic>
            <p:nvPicPr>
              <p:cNvPr id="122" name="Picture 121"/>
              <p:cNvPicPr/>
              <p:nvPr/>
            </p:nvPicPr>
            <p:blipFill>
              <a:blip r:embed="rId2"/>
              <a:stretch>
                <a:fillRect/>
              </a:stretch>
            </p:blipFill>
            <p:spPr>
              <a:xfrm>
                <a:off x="-13621" y="1232277"/>
                <a:ext cx="2784252" cy="352735"/>
              </a:xfrm>
              <a:prstGeom prst="rect">
                <a:avLst/>
              </a:prstGeom>
              <a:effectLst/>
            </p:spPr>
          </p:pic>
          <p:sp>
            <p:nvSpPr>
              <p:cNvPr id="124" name="Shape 124"/>
              <p:cNvSpPr/>
              <p:nvPr/>
            </p:nvSpPr>
            <p:spPr>
              <a:xfrm>
                <a:off x="771232" y="1656939"/>
                <a:ext cx="1214546" cy="4850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l">
                  <a:defRPr sz="2500" b="1" i="0">
                    <a:solidFill>
                      <a:srgbClr val="2969CE"/>
                    </a:solidFill>
                    <a:latin typeface="Helvetica"/>
                    <a:ea typeface="Helvetica"/>
                    <a:cs typeface="Helvetica"/>
                    <a:sym typeface="Helvetica"/>
                  </a:defRPr>
                </a:lvl1pPr>
              </a:lstStyle>
              <a:p>
                <a:pPr lvl="0">
                  <a:defRPr sz="1800" b="0">
                    <a:solidFill>
                      <a:srgbClr val="000000"/>
                    </a:solidFill>
                    <a:effectLst/>
                  </a:defRPr>
                </a:pPr>
                <a:r>
                  <a:rPr sz="2500" b="1">
                    <a:solidFill>
                      <a:srgbClr val="2969CE"/>
                    </a:solidFill>
                  </a:rPr>
                  <a:t>4.8 mm</a:t>
                </a:r>
              </a:p>
            </p:txBody>
          </p:sp>
          <p:sp>
            <p:nvSpPr>
              <p:cNvPr id="125" name="Shape 125"/>
              <p:cNvSpPr/>
              <p:nvPr/>
            </p:nvSpPr>
            <p:spPr>
              <a:xfrm>
                <a:off x="199403" y="599082"/>
                <a:ext cx="2358204" cy="880686"/>
              </a:xfrm>
              <a:prstGeom prst="rect">
                <a:avLst/>
              </a:prstGeom>
              <a:noFill/>
              <a:ln w="12700" cap="flat">
                <a:noFill/>
                <a:miter lim="400000"/>
              </a:ln>
              <a:effectLst>
                <a:outerShdw blurRad="355600" rotWithShape="0">
                  <a:srgbClr val="000000">
                    <a:alpha val="75000"/>
                  </a:srgbClr>
                </a:outerShdw>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a:defRPr sz="5100" b="1" i="0">
                    <a:solidFill>
                      <a:srgbClr val="FF331E"/>
                    </a:solidFill>
                    <a:latin typeface="Helvetica"/>
                    <a:ea typeface="Helvetica"/>
                    <a:cs typeface="Helvetica"/>
                    <a:sym typeface="Helvetica"/>
                  </a:defRPr>
                </a:lvl1pPr>
              </a:lstStyle>
              <a:p>
                <a:pPr lvl="0">
                  <a:defRPr sz="1800" b="0">
                    <a:solidFill>
                      <a:srgbClr val="000000"/>
                    </a:solidFill>
                    <a:effectLst/>
                  </a:defRPr>
                </a:pPr>
                <a:r>
                  <a:rPr sz="5100" b="1">
                    <a:solidFill>
                      <a:srgbClr val="FF331E"/>
                    </a:solidFill>
                  </a:rPr>
                  <a:t>6.0 mm</a:t>
                </a:r>
              </a:p>
            </p:txBody>
          </p:sp>
          <p:pic>
            <p:nvPicPr>
              <p:cNvPr id="126" name="Picture 125"/>
              <p:cNvPicPr/>
              <p:nvPr/>
            </p:nvPicPr>
            <p:blipFill>
              <a:blip r:embed="rId3"/>
              <a:stretch>
                <a:fillRect/>
              </a:stretch>
            </p:blipFill>
            <p:spPr>
              <a:xfrm rot="21600000">
                <a:off x="568650" y="1403651"/>
                <a:ext cx="1619710" cy="352735"/>
              </a:xfrm>
              <a:prstGeom prst="rect">
                <a:avLst/>
              </a:prstGeom>
              <a:effectLst/>
            </p:spPr>
          </p:pic>
        </p:grpSp>
        <p:sp>
          <p:nvSpPr>
            <p:cNvPr id="129" name="Shape 129"/>
            <p:cNvSpPr/>
            <p:nvPr/>
          </p:nvSpPr>
          <p:spPr>
            <a:xfrm flipV="1">
              <a:off x="313786" y="-1"/>
              <a:ext cx="2868145" cy="3124945"/>
            </a:xfrm>
            <a:prstGeom prst="line">
              <a:avLst/>
            </a:prstGeom>
            <a:noFill/>
            <a:ln w="25400" cap="flat">
              <a:solidFill>
                <a:srgbClr val="527B90"/>
              </a:solidFill>
              <a:prstDash val="solid"/>
              <a:miter lim="400000"/>
            </a:ln>
            <a:effectLst>
              <a:outerShdw blurRad="50800" dist="63500" dir="2700000" rotWithShape="0">
                <a:srgbClr val="000000">
                  <a:alpha val="50000"/>
                </a:srgbClr>
              </a:outerShdw>
            </a:effectLst>
          </p:spPr>
          <p:txBody>
            <a:bodyPr wrap="square" lIns="0" tIns="0" rIns="0" bIns="0" numCol="1" anchor="ctr">
              <a:noAutofit/>
            </a:bodyPr>
            <a:lstStyle/>
            <a:p>
              <a:pPr lvl="0">
                <a:defRPr sz="3200" i="0">
                  <a:solidFill>
                    <a:srgbClr val="4B4B4B"/>
                  </a:solidFill>
                  <a:effectLst/>
                </a:defRPr>
              </a:pPr>
              <a:endParaRPr/>
            </a:p>
          </p:txBody>
        </p:sp>
        <p:sp>
          <p:nvSpPr>
            <p:cNvPr id="130" name="Shape 130"/>
            <p:cNvSpPr/>
            <p:nvPr/>
          </p:nvSpPr>
          <p:spPr>
            <a:xfrm flipV="1">
              <a:off x="2486915" y="3333525"/>
              <a:ext cx="1001873" cy="1585364"/>
            </a:xfrm>
            <a:prstGeom prst="line">
              <a:avLst/>
            </a:prstGeom>
            <a:noFill/>
            <a:ln w="25400" cap="flat">
              <a:solidFill>
                <a:srgbClr val="527B90"/>
              </a:solidFill>
              <a:prstDash val="solid"/>
              <a:miter lim="400000"/>
            </a:ln>
            <a:effectLst>
              <a:outerShdw blurRad="50800" dist="63500" dir="2700000" rotWithShape="0">
                <a:srgbClr val="000000">
                  <a:alpha val="50000"/>
                </a:srgbClr>
              </a:outerShdw>
            </a:effectLst>
          </p:spPr>
          <p:txBody>
            <a:bodyPr wrap="square" lIns="0" tIns="0" rIns="0" bIns="0" numCol="1" anchor="ctr">
              <a:noAutofit/>
            </a:bodyPr>
            <a:lstStyle/>
            <a:p>
              <a:pPr lvl="0">
                <a:defRPr sz="3200" i="0">
                  <a:solidFill>
                    <a:srgbClr val="4B4B4B"/>
                  </a:solidFill>
                  <a:effectLst/>
                </a:defRPr>
              </a:pPr>
              <a:endParaRPr/>
            </a:p>
          </p:txBody>
        </p:sp>
        <p:sp>
          <p:nvSpPr>
            <p:cNvPr id="131" name="Shape 131"/>
            <p:cNvSpPr/>
            <p:nvPr/>
          </p:nvSpPr>
          <p:spPr>
            <a:xfrm>
              <a:off x="2079422" y="1969441"/>
              <a:ext cx="774302" cy="5615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3000" b="1" i="0">
                  <a:latin typeface="Helvetica"/>
                  <a:ea typeface="Helvetica"/>
                  <a:cs typeface="Helvetica"/>
                  <a:sym typeface="Helvetica"/>
                </a:defRPr>
              </a:lvl1pPr>
            </a:lstStyle>
            <a:p>
              <a:pPr lvl="0">
                <a:defRPr sz="1800" b="0">
                  <a:solidFill>
                    <a:srgbClr val="000000"/>
                  </a:solidFill>
                  <a:effectLst/>
                </a:defRPr>
              </a:pPr>
              <a:r>
                <a:rPr sz="3000" b="1">
                  <a:solidFill>
                    <a:srgbClr val="86837F">
                      <a:alpha val="80000"/>
                    </a:srgbClr>
                  </a:solidFill>
                  <a:effectLst>
                    <a:outerShdw blurRad="25400" dist="12700" dir="5400000" rotWithShape="0">
                      <a:srgbClr val="FFFFFF"/>
                    </a:outerShdw>
                  </a:effectLst>
                </a:rPr>
                <a:t>CIA</a:t>
              </a:r>
            </a:p>
          </p:txBody>
        </p:sp>
      </p:grpSp>
      <p:grpSp>
        <p:nvGrpSpPr>
          <p:cNvPr id="135" name="Group 135"/>
          <p:cNvGrpSpPr/>
          <p:nvPr/>
        </p:nvGrpSpPr>
        <p:grpSpPr>
          <a:xfrm>
            <a:off x="35406" y="-1838"/>
            <a:ext cx="12969644" cy="1003301"/>
            <a:chOff x="-38099" y="-38099"/>
            <a:chExt cx="12969642" cy="1003300"/>
          </a:xfrm>
        </p:grpSpPr>
        <p:sp>
          <p:nvSpPr>
            <p:cNvPr id="134" name="Shape 134"/>
            <p:cNvSpPr/>
            <p:nvPr/>
          </p:nvSpPr>
          <p:spPr>
            <a:xfrm>
              <a:off x="0" y="0"/>
              <a:ext cx="12893444" cy="9271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4900" b="1" i="0">
                  <a:solidFill>
                    <a:srgbClr val="FDF9FF"/>
                  </a:solidFill>
                  <a:uFill>
                    <a:solidFill/>
                  </a:uFill>
                  <a:latin typeface="Helvetica"/>
                  <a:ea typeface="Helvetica"/>
                  <a:cs typeface="Helvetica"/>
                  <a:sym typeface="Helvetica"/>
                </a:defRPr>
              </a:lvl1pPr>
            </a:lstStyle>
            <a:p>
              <a:pPr lvl="0">
                <a:defRPr sz="1800" b="0">
                  <a:solidFill>
                    <a:srgbClr val="000000"/>
                  </a:solidFill>
                  <a:effectLst/>
                  <a:uFillTx/>
                </a:defRPr>
              </a:pPr>
              <a:r>
                <a:rPr sz="4900" b="1">
                  <a:solidFill>
                    <a:srgbClr val="FDF9FF"/>
                  </a:solidFill>
                  <a:uFill>
                    <a:solidFill/>
                  </a:uFill>
                </a:rPr>
                <a:t>INTUBACIÓN TRAQUEAL POR LMA</a:t>
              </a:r>
            </a:p>
          </p:txBody>
        </p:sp>
        <p:pic>
          <p:nvPicPr>
            <p:cNvPr id="133" name="Picture 132"/>
            <p:cNvPicPr/>
            <p:nvPr/>
          </p:nvPicPr>
          <p:blipFill>
            <a:blip r:embed="rId4"/>
            <a:stretch>
              <a:fillRect/>
            </a:stretch>
          </p:blipFill>
          <p:spPr>
            <a:xfrm>
              <a:off x="-38100" y="-38100"/>
              <a:ext cx="12969643" cy="1003301"/>
            </a:xfrm>
            <a:prstGeom prst="rect">
              <a:avLst/>
            </a:prstGeom>
            <a:effectLst/>
          </p:spPr>
        </p:pic>
      </p:grpSp>
    </p:spTree>
    <p:extLst>
      <p:ext uri="{BB962C8B-B14F-4D97-AF65-F5344CB8AC3E}">
        <p14:creationId xmlns:p14="http://schemas.microsoft.com/office/powerpoint/2010/main" val="102594921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40"/>
          <p:cNvGrpSpPr/>
          <p:nvPr/>
        </p:nvGrpSpPr>
        <p:grpSpPr>
          <a:xfrm>
            <a:off x="1404821" y="3700468"/>
            <a:ext cx="10195158" cy="5808663"/>
            <a:chOff x="0" y="0"/>
            <a:chExt cx="10195157" cy="5808662"/>
          </a:xfrm>
        </p:grpSpPr>
        <p:pic>
          <p:nvPicPr>
            <p:cNvPr id="137" name="img_2243.jpg"/>
            <p:cNvPicPr/>
            <p:nvPr/>
          </p:nvPicPr>
          <p:blipFill>
            <a:blip r:embed="rId2"/>
            <a:srcRect r="14907"/>
            <a:stretch>
              <a:fillRect/>
            </a:stretch>
          </p:blipFill>
          <p:spPr>
            <a:xfrm>
              <a:off x="0" y="0"/>
              <a:ext cx="10195158" cy="5674741"/>
            </a:xfrm>
            <a:prstGeom prst="rect">
              <a:avLst/>
            </a:prstGeom>
            <a:ln w="12700" cap="flat">
              <a:solidFill>
                <a:srgbClr val="000000"/>
              </a:solidFill>
              <a:prstDash val="solid"/>
              <a:miter lim="400000"/>
            </a:ln>
            <a:effectLst/>
          </p:spPr>
        </p:pic>
        <p:pic>
          <p:nvPicPr>
            <p:cNvPr id="138" name="Picture 137"/>
            <p:cNvPicPr/>
            <p:nvPr/>
          </p:nvPicPr>
          <p:blipFill>
            <a:blip r:embed="rId3"/>
            <a:stretch>
              <a:fillRect/>
            </a:stretch>
          </p:blipFill>
          <p:spPr>
            <a:xfrm>
              <a:off x="6955223" y="2577577"/>
              <a:ext cx="2047136" cy="3231086"/>
            </a:xfrm>
            <a:prstGeom prst="rect">
              <a:avLst/>
            </a:prstGeom>
            <a:effectLst/>
          </p:spPr>
        </p:pic>
      </p:grpSp>
      <p:sp>
        <p:nvSpPr>
          <p:cNvPr id="141" name="Shape 141"/>
          <p:cNvSpPr/>
          <p:nvPr/>
        </p:nvSpPr>
        <p:spPr>
          <a:xfrm>
            <a:off x="320894" y="267402"/>
            <a:ext cx="12363012" cy="1320801"/>
          </a:xfrm>
          <a:prstGeom prst="rect">
            <a:avLst/>
          </a:prstGeom>
          <a:solidFill>
            <a:srgbClr val="FFFFFF"/>
          </a:solidFill>
          <a:ln w="508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lvl="0">
              <a:defRPr sz="1800" i="0">
                <a:solidFill>
                  <a:srgbClr val="000000"/>
                </a:solidFill>
                <a:effectLst/>
              </a:defRPr>
            </a:pPr>
            <a:r>
              <a:rPr sz="3800">
                <a:effectLst>
                  <a:outerShdw blurRad="25400" dist="12700" dir="5400000" rotWithShape="0">
                    <a:srgbClr val="FFFFFF"/>
                  </a:outerShdw>
                </a:effectLst>
                <a:latin typeface="Helvetica"/>
                <a:ea typeface="Helvetica"/>
                <a:cs typeface="Helvetica"/>
                <a:sym typeface="Helvetica"/>
              </a:rPr>
              <a:t>La técnica de Aintree puede ser </a:t>
            </a:r>
            <a:r>
              <a:rPr sz="3800" i="1">
                <a:effectLst>
                  <a:outerShdw blurRad="25400" dist="12700" dir="5400000" rotWithShape="0">
                    <a:srgbClr val="FFFFFF"/>
                  </a:outerShdw>
                </a:effectLst>
                <a:latin typeface="Helvetica"/>
                <a:ea typeface="Helvetica"/>
                <a:cs typeface="Helvetica"/>
                <a:sym typeface="Helvetica"/>
              </a:rPr>
              <a:t>más difícil</a:t>
            </a:r>
            <a:r>
              <a:rPr sz="3800">
                <a:effectLst>
                  <a:outerShdw blurRad="25400" dist="12700" dir="5400000" rotWithShape="0">
                    <a:srgbClr val="FFFFFF"/>
                  </a:outerShdw>
                </a:effectLst>
                <a:latin typeface="Helvetica"/>
                <a:ea typeface="Helvetica"/>
                <a:cs typeface="Helvetica"/>
                <a:sym typeface="Helvetica"/>
              </a:rPr>
              <a:t> con la </a:t>
            </a:r>
            <a:r>
              <a:rPr sz="3800" b="1">
                <a:effectLst>
                  <a:outerShdw blurRad="25400" dist="12700" dir="5400000" rotWithShape="0">
                    <a:srgbClr val="FFFFFF"/>
                  </a:outerShdw>
                </a:effectLst>
                <a:latin typeface="Helvetica"/>
                <a:ea typeface="Helvetica"/>
                <a:cs typeface="Helvetica"/>
                <a:sym typeface="Helvetica"/>
              </a:rPr>
              <a:t>LMA Supreme</a:t>
            </a:r>
            <a:r>
              <a:rPr sz="3800">
                <a:effectLst>
                  <a:outerShdw blurRad="25400" dist="12700" dir="5400000" rotWithShape="0">
                    <a:srgbClr val="FFFFFF"/>
                  </a:outerShdw>
                </a:effectLst>
                <a:latin typeface="Helvetica"/>
                <a:ea typeface="Helvetica"/>
                <a:cs typeface="Helvetica"/>
                <a:sym typeface="Helvetica"/>
              </a:rPr>
              <a:t>, pero funciona bien con todas las demás LMA.</a:t>
            </a:r>
          </a:p>
        </p:txBody>
      </p:sp>
      <p:sp>
        <p:nvSpPr>
          <p:cNvPr id="142" name="Shape 142"/>
          <p:cNvSpPr/>
          <p:nvPr/>
        </p:nvSpPr>
        <p:spPr>
          <a:xfrm>
            <a:off x="787232" y="2015685"/>
            <a:ext cx="11430336" cy="128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marL="914400" indent="-914400" defTabSz="457200">
              <a:tabLst>
                <a:tab pos="596900" algn="l"/>
                <a:tab pos="914400" algn="l"/>
              </a:tabLst>
              <a:defRPr sz="2600" i="0">
                <a:solidFill>
                  <a:srgbClr val="000000"/>
                </a:solidFill>
                <a:uFill>
                  <a:solidFill/>
                </a:uFill>
                <a:latin typeface="Helvetica"/>
                <a:ea typeface="Helvetica"/>
                <a:cs typeface="Helvetica"/>
                <a:sym typeface="Helvetica"/>
              </a:defRPr>
            </a:lvl1pPr>
          </a:lstStyle>
          <a:p>
            <a:pPr lvl="0">
              <a:defRPr sz="1800">
                <a:effectLst/>
                <a:uFillTx/>
              </a:defRPr>
            </a:pPr>
            <a:r>
              <a:rPr sz="2600">
                <a:uFill>
                  <a:solidFill/>
                </a:uFill>
              </a:rPr>
              <a:t>Usar LMA Supreme ™ para la ventilación de rescate puede ser atractiva por su potencial para reducir el riesgo de regurgitación gástrica; pero el paso de un CIA puede ser más difícil que a través de otros LMA.</a:t>
            </a:r>
          </a:p>
        </p:txBody>
      </p:sp>
    </p:spTree>
    <p:extLst>
      <p:ext uri="{BB962C8B-B14F-4D97-AF65-F5344CB8AC3E}">
        <p14:creationId xmlns:p14="http://schemas.microsoft.com/office/powerpoint/2010/main" val="124418939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screen-shot-2022-12-30-at-11.01.03-pm.png"/>
          <p:cNvPicPr/>
          <p:nvPr/>
        </p:nvPicPr>
        <p:blipFill>
          <a:blip r:embed="rId2"/>
          <a:stretch>
            <a:fillRect/>
          </a:stretch>
        </p:blipFill>
        <p:spPr>
          <a:xfrm>
            <a:off x="19701" y="201480"/>
            <a:ext cx="12965398" cy="8132487"/>
          </a:xfrm>
          <a:prstGeom prst="rect">
            <a:avLst/>
          </a:prstGeom>
          <a:ln w="12700">
            <a:miter lim="400000"/>
          </a:ln>
        </p:spPr>
      </p:pic>
    </p:spTree>
    <p:extLst>
      <p:ext uri="{BB962C8B-B14F-4D97-AF65-F5344CB8AC3E}">
        <p14:creationId xmlns:p14="http://schemas.microsoft.com/office/powerpoint/2010/main" val="114148487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p:nvPr/>
        </p:nvSpPr>
        <p:spPr>
          <a:xfrm>
            <a:off x="569262" y="2541695"/>
            <a:ext cx="12019504" cy="4673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29809" lvl="0" indent="-229809" algn="l" defTabSz="457200">
              <a:buSzPct val="100000"/>
              <a:buChar char="•"/>
              <a:tabLst>
                <a:tab pos="139700" algn="l"/>
                <a:tab pos="457200" algn="l"/>
              </a:tabLst>
              <a:defRPr sz="1800" i="0">
                <a:solidFill>
                  <a:srgbClr val="000000"/>
                </a:solidFill>
                <a:effectLst/>
              </a:defRPr>
            </a:pPr>
            <a:r>
              <a:rPr sz="2000">
                <a:uFill>
                  <a:solidFill/>
                </a:uFill>
                <a:latin typeface="Helvetica"/>
                <a:ea typeface="Helvetica"/>
                <a:cs typeface="Helvetica"/>
                <a:sym typeface="Helvetica"/>
              </a:rPr>
              <a:t>Si la intubación ha fallado, </a:t>
            </a:r>
            <a:r>
              <a:rPr sz="2000" b="1">
                <a:uFill>
                  <a:solidFill/>
                </a:uFill>
                <a:latin typeface="Helvetica"/>
                <a:ea typeface="Helvetica"/>
                <a:cs typeface="Helvetica"/>
                <a:sym typeface="Helvetica"/>
              </a:rPr>
              <a:t>pero la ventilación es posible</a:t>
            </a:r>
            <a:r>
              <a:rPr sz="2000">
                <a:uFill>
                  <a:solidFill/>
                </a:uFill>
                <a:latin typeface="Helvetica"/>
                <a:ea typeface="Helvetica"/>
                <a:cs typeface="Helvetica"/>
                <a:sym typeface="Helvetica"/>
              </a:rPr>
              <a:t> </a:t>
            </a:r>
            <a:r>
              <a:rPr sz="2000" b="1" i="1" u="sng">
                <a:uFill>
                  <a:solidFill/>
                </a:uFill>
                <a:latin typeface="Helvetica"/>
                <a:ea typeface="Helvetica"/>
                <a:cs typeface="Helvetica"/>
                <a:sym typeface="Helvetica"/>
              </a:rPr>
              <a:t>y se debe continuar</a:t>
            </a:r>
            <a:r>
              <a:rPr sz="2000">
                <a:uFill>
                  <a:solidFill/>
                </a:uFill>
                <a:latin typeface="Helvetica"/>
                <a:ea typeface="Helvetica"/>
                <a:cs typeface="Helvetica"/>
                <a:sym typeface="Helvetica"/>
              </a:rPr>
              <a:t> con la cesárea por emergencia materna o fetal:</a:t>
            </a:r>
          </a:p>
          <a:p>
            <a:pPr marL="457200" lvl="0" indent="-457200" algn="l" defTabSz="457200">
              <a:tabLst>
                <a:tab pos="139700" algn="l"/>
                <a:tab pos="457200" algn="l"/>
              </a:tabLst>
              <a:defRPr sz="1800" i="0">
                <a:solidFill>
                  <a:srgbClr val="000000"/>
                </a:solidFill>
                <a:effectLst/>
              </a:defRPr>
            </a:pPr>
            <a:endParaRPr sz="2000">
              <a:uFill>
                <a:solidFill/>
              </a:uFill>
              <a:latin typeface="Helvetica"/>
              <a:ea typeface="Helvetica"/>
              <a:cs typeface="Helvetica"/>
              <a:sym typeface="Helvetica"/>
            </a:endParaRPr>
          </a:p>
          <a:p>
            <a:pPr marL="1195009" lvl="2" indent="-229809" algn="l" defTabSz="457200">
              <a:buSzPct val="100000"/>
              <a:buChar char="•"/>
              <a:tabLst>
                <a:tab pos="139700" algn="l"/>
                <a:tab pos="457200" algn="l"/>
              </a:tabLst>
              <a:defRPr sz="1800" i="0">
                <a:solidFill>
                  <a:srgbClr val="000000"/>
                </a:solidFill>
                <a:effectLst/>
              </a:defRPr>
            </a:pPr>
            <a:r>
              <a:rPr sz="2000">
                <a:uFill>
                  <a:solidFill/>
                </a:uFill>
                <a:latin typeface="Helvetica"/>
                <a:ea typeface="Helvetica"/>
                <a:cs typeface="Helvetica"/>
                <a:sym typeface="Helvetica"/>
              </a:rPr>
              <a:t>Tradicionalmente se ha recomendado la </a:t>
            </a:r>
            <a:r>
              <a:rPr sz="2000" b="1">
                <a:uFill>
                  <a:solidFill/>
                </a:uFill>
                <a:latin typeface="Helvetica"/>
                <a:ea typeface="Helvetica"/>
                <a:cs typeface="Helvetica"/>
                <a:sym typeface="Helvetica"/>
              </a:rPr>
              <a:t>ventilación espontánea</a:t>
            </a:r>
            <a:r>
              <a:rPr sz="2000">
                <a:uFill>
                  <a:solidFill/>
                </a:uFill>
                <a:latin typeface="Helvetica"/>
                <a:ea typeface="Helvetica"/>
                <a:cs typeface="Helvetica"/>
                <a:sym typeface="Helvetica"/>
              </a:rPr>
              <a:t> </a:t>
            </a:r>
            <a:r>
              <a:rPr sz="2000" b="1" i="1" u="sng">
                <a:uFill>
                  <a:solidFill/>
                </a:uFill>
                <a:latin typeface="Helvetica"/>
                <a:ea typeface="Helvetica"/>
                <a:cs typeface="Helvetica"/>
                <a:sym typeface="Helvetica"/>
              </a:rPr>
              <a:t>bajo anestesia por inhalación profunda</a:t>
            </a:r>
            <a:r>
              <a:rPr sz="2000">
                <a:uFill>
                  <a:solidFill/>
                </a:uFill>
                <a:latin typeface="Helvetica"/>
                <a:ea typeface="Helvetica"/>
                <a:cs typeface="Helvetica"/>
                <a:sym typeface="Helvetica"/>
              </a:rPr>
              <a:t> (SEVO para propiedades no irritantes). (SIN PARALÍTICO)</a:t>
            </a:r>
          </a:p>
          <a:p>
            <a:pPr marL="712409" lvl="1" indent="-229809" algn="l" defTabSz="457200">
              <a:buSzPct val="100000"/>
              <a:buChar char="•"/>
              <a:tabLst>
                <a:tab pos="139700" algn="l"/>
                <a:tab pos="457200" algn="l"/>
              </a:tabLst>
              <a:defRPr sz="1800" i="0">
                <a:solidFill>
                  <a:srgbClr val="000000"/>
                </a:solidFill>
                <a:effectLst/>
              </a:defRPr>
            </a:pPr>
            <a:endParaRPr sz="2000">
              <a:uFill>
                <a:solidFill/>
              </a:uFill>
              <a:latin typeface="Helvetica"/>
              <a:ea typeface="Helvetica"/>
              <a:cs typeface="Helvetica"/>
              <a:sym typeface="Helvetica"/>
            </a:endParaRPr>
          </a:p>
          <a:p>
            <a:pPr marL="1195009" lvl="2" indent="-229809" algn="l" defTabSz="457200">
              <a:buSzPct val="100000"/>
              <a:buChar char="•"/>
              <a:tabLst>
                <a:tab pos="139700" algn="l"/>
                <a:tab pos="457200" algn="l"/>
              </a:tabLst>
              <a:defRPr sz="1800" i="0">
                <a:solidFill>
                  <a:srgbClr val="000000"/>
                </a:solidFill>
                <a:effectLst/>
              </a:defRPr>
            </a:pPr>
            <a:r>
              <a:rPr sz="2000">
                <a:uFill>
                  <a:solidFill/>
                </a:uFill>
                <a:latin typeface="Helvetica"/>
                <a:ea typeface="Helvetica"/>
                <a:cs typeface="Helvetica"/>
                <a:sym typeface="Helvetica"/>
              </a:rPr>
              <a:t>La ventilación asistida</a:t>
            </a:r>
            <a:r>
              <a:rPr sz="2000" i="1">
                <a:uFill>
                  <a:solidFill/>
                </a:uFill>
                <a:latin typeface="Helvetica"/>
                <a:ea typeface="Helvetica"/>
                <a:cs typeface="Helvetica"/>
                <a:sym typeface="Helvetica"/>
              </a:rPr>
              <a:t> con presión cricoidea mantenida </a:t>
            </a:r>
            <a:r>
              <a:rPr sz="2000">
                <a:uFill>
                  <a:solidFill/>
                </a:uFill>
                <a:latin typeface="Helvetica"/>
                <a:ea typeface="Helvetica"/>
                <a:cs typeface="Helvetica"/>
                <a:sym typeface="Helvetica"/>
              </a:rPr>
              <a:t>puede ser apropiada si la ventilación es sencilla..</a:t>
            </a:r>
          </a:p>
          <a:p>
            <a:pPr marL="457200" lvl="0" indent="-457200" algn="l" defTabSz="457200">
              <a:tabLst>
                <a:tab pos="139700" algn="l"/>
                <a:tab pos="457200" algn="l"/>
              </a:tabLst>
              <a:defRPr sz="1800" i="0">
                <a:solidFill>
                  <a:srgbClr val="000000"/>
                </a:solidFill>
                <a:effectLst/>
              </a:defRPr>
            </a:pPr>
            <a:endParaRPr sz="2000">
              <a:uFill>
                <a:solidFill/>
              </a:uFill>
              <a:latin typeface="Helvetica"/>
              <a:ea typeface="Helvetica"/>
              <a:cs typeface="Helvetica"/>
              <a:sym typeface="Helvetica"/>
            </a:endParaRPr>
          </a:p>
          <a:p>
            <a:pPr marL="1677609" lvl="3" indent="-229809" algn="l" defTabSz="457200">
              <a:buSzPct val="100000"/>
              <a:buChar char="•"/>
              <a:tabLst>
                <a:tab pos="139700" algn="l"/>
                <a:tab pos="457200" algn="l"/>
              </a:tabLst>
              <a:defRPr sz="1800" i="0">
                <a:solidFill>
                  <a:srgbClr val="000000"/>
                </a:solidFill>
                <a:effectLst/>
              </a:defRPr>
            </a:pPr>
            <a:r>
              <a:rPr sz="2000">
                <a:uFill>
                  <a:solidFill/>
                </a:uFill>
                <a:latin typeface="Helvetica"/>
                <a:ea typeface="Helvetica"/>
                <a:cs typeface="Helvetica"/>
                <a:sym typeface="Helvetica"/>
              </a:rPr>
              <a:t>El alto porcentaje de agente volátil (SEVO) </a:t>
            </a:r>
            <a:r>
              <a:rPr sz="2000" b="1" i="1">
                <a:uFill>
                  <a:solidFill/>
                </a:uFill>
                <a:latin typeface="Helvetica"/>
                <a:ea typeface="Helvetica"/>
                <a:cs typeface="Helvetica"/>
                <a:sym typeface="Helvetica"/>
              </a:rPr>
              <a:t>disminuye el tono uterino</a:t>
            </a:r>
            <a:r>
              <a:rPr sz="2000">
                <a:uFill>
                  <a:solidFill/>
                </a:uFill>
                <a:latin typeface="Helvetica"/>
                <a:ea typeface="Helvetica"/>
                <a:cs typeface="Helvetica"/>
                <a:sym typeface="Helvetica"/>
              </a:rPr>
              <a:t> </a:t>
            </a:r>
          </a:p>
          <a:p>
            <a:pPr marL="3608009" lvl="7" indent="-229809" algn="l" defTabSz="457200">
              <a:buSzPct val="100000"/>
              <a:buChar char="•"/>
              <a:tabLst>
                <a:tab pos="139700" algn="l"/>
                <a:tab pos="457200" algn="l"/>
              </a:tabLst>
              <a:defRPr sz="1800" i="0">
                <a:solidFill>
                  <a:srgbClr val="000000"/>
                </a:solidFill>
                <a:effectLst/>
              </a:defRPr>
            </a:pPr>
            <a:r>
              <a:rPr sz="2000">
                <a:solidFill>
                  <a:srgbClr val="92051F"/>
                </a:solidFill>
                <a:uFill>
                  <a:solidFill/>
                </a:uFill>
                <a:latin typeface="Helvetica"/>
                <a:ea typeface="Helvetica"/>
                <a:cs typeface="Helvetica"/>
                <a:sym typeface="Helvetica"/>
              </a:rPr>
              <a:t>^^ riesgo de sangrado uterino</a:t>
            </a:r>
          </a:p>
          <a:p>
            <a:pPr marL="2160209" lvl="4" indent="-229809" algn="l" defTabSz="457200">
              <a:buSzPct val="100000"/>
              <a:buChar char="•"/>
              <a:tabLst>
                <a:tab pos="139700" algn="l"/>
                <a:tab pos="457200" algn="l"/>
              </a:tabLst>
              <a:defRPr sz="1800" i="0">
                <a:solidFill>
                  <a:srgbClr val="000000"/>
                </a:solidFill>
                <a:effectLst/>
              </a:defRPr>
            </a:pPr>
            <a:r>
              <a:rPr sz="2000">
                <a:uFill>
                  <a:solidFill/>
                </a:uFill>
                <a:latin typeface="Helvetica"/>
                <a:ea typeface="Helvetica"/>
                <a:cs typeface="Helvetica"/>
                <a:sym typeface="Helvetica"/>
              </a:rPr>
              <a:t>Sin embargo, es necesario un % alto para reducir el riesgo de laringoespasmo/broncoespasmo en pacientes con ventilación espontánea.</a:t>
            </a:r>
          </a:p>
          <a:p>
            <a:pPr marL="2642809" lvl="5" indent="-229809" algn="l" defTabSz="457200">
              <a:buSzPct val="100000"/>
              <a:buChar char="•"/>
              <a:tabLst>
                <a:tab pos="139700" algn="l"/>
                <a:tab pos="457200" algn="l"/>
              </a:tabLst>
              <a:defRPr sz="1800" i="0">
                <a:solidFill>
                  <a:srgbClr val="000000"/>
                </a:solidFill>
                <a:effectLst/>
              </a:defRPr>
            </a:pPr>
            <a:r>
              <a:rPr sz="2000" b="1">
                <a:solidFill>
                  <a:srgbClr val="418D17"/>
                </a:solidFill>
                <a:uFill>
                  <a:solidFill/>
                </a:uFill>
                <a:latin typeface="Helvetica"/>
                <a:ea typeface="Helvetica"/>
                <a:cs typeface="Helvetica"/>
                <a:sym typeface="Helvetica"/>
              </a:rPr>
              <a:t>El glicopirrolato 0.2-0.4mg</a:t>
            </a:r>
            <a:r>
              <a:rPr sz="2000">
                <a:solidFill>
                  <a:srgbClr val="3F6A6F"/>
                </a:solidFill>
                <a:uFill>
                  <a:solidFill/>
                </a:uFill>
                <a:latin typeface="Helvetica"/>
                <a:ea typeface="Helvetica"/>
                <a:cs typeface="Helvetica"/>
                <a:sym typeface="Helvetica"/>
              </a:rPr>
              <a:t> </a:t>
            </a:r>
            <a:r>
              <a:rPr sz="2000">
                <a:uFill>
                  <a:solidFill/>
                </a:uFill>
                <a:latin typeface="Helvetica"/>
                <a:ea typeface="Helvetica"/>
                <a:cs typeface="Helvetica"/>
                <a:sym typeface="Helvetica"/>
              </a:rPr>
              <a:t>puede ser útil en este caso para secar las secreciones orales y reducir el riesgo de laringoespasmo.</a:t>
            </a:r>
          </a:p>
        </p:txBody>
      </p:sp>
      <p:grpSp>
        <p:nvGrpSpPr>
          <p:cNvPr id="149" name="Group 149"/>
          <p:cNvGrpSpPr/>
          <p:nvPr/>
        </p:nvGrpSpPr>
        <p:grpSpPr>
          <a:xfrm>
            <a:off x="-45892" y="50558"/>
            <a:ext cx="13096585" cy="787401"/>
            <a:chOff x="-38099" y="-38099"/>
            <a:chExt cx="13096583" cy="787400"/>
          </a:xfrm>
        </p:grpSpPr>
        <p:sp>
          <p:nvSpPr>
            <p:cNvPr id="148" name="Shape 148"/>
            <p:cNvSpPr/>
            <p:nvPr/>
          </p:nvSpPr>
          <p:spPr>
            <a:xfrm>
              <a:off x="0" y="0"/>
              <a:ext cx="13020384" cy="7112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3500" b="1">
                  <a:solidFill>
                    <a:srgbClr val="FF3300"/>
                  </a:solidFill>
                  <a:uFill>
                    <a:solidFill/>
                  </a:uFill>
                  <a:latin typeface="Helvetica"/>
                  <a:ea typeface="Helvetica"/>
                  <a:cs typeface="Helvetica"/>
                  <a:sym typeface="Helvetica"/>
                </a:rPr>
                <a:t>NO PUEDE INTUBAR - </a:t>
              </a:r>
              <a:r>
                <a:rPr sz="3500" b="1">
                  <a:solidFill>
                    <a:srgbClr val="FDF9FF"/>
                  </a:solidFill>
                  <a:uFill>
                    <a:solidFill/>
                  </a:uFill>
                  <a:latin typeface="Helvetica"/>
                  <a:ea typeface="Helvetica"/>
                  <a:cs typeface="Helvetica"/>
                  <a:sym typeface="Helvetica"/>
                </a:rPr>
                <a:t>PERO </a:t>
              </a:r>
              <a:r>
                <a:rPr sz="3500" b="1" i="1" u="sng">
                  <a:solidFill>
                    <a:srgbClr val="FDF9FF"/>
                  </a:solidFill>
                  <a:uFill>
                    <a:solidFill/>
                  </a:uFill>
                  <a:latin typeface="Helvetica"/>
                  <a:ea typeface="Helvetica"/>
                  <a:cs typeface="Helvetica"/>
                  <a:sym typeface="Helvetica"/>
                </a:rPr>
                <a:t>SÍ</a:t>
              </a:r>
              <a:r>
                <a:rPr sz="3500" b="1">
                  <a:solidFill>
                    <a:srgbClr val="FDF9FF"/>
                  </a:solidFill>
                  <a:uFill>
                    <a:solidFill/>
                  </a:uFill>
                  <a:latin typeface="Helvetica"/>
                  <a:ea typeface="Helvetica"/>
                  <a:cs typeface="Helvetica"/>
                  <a:sym typeface="Helvetica"/>
                </a:rPr>
                <a:t> PUEDE VENTILAR </a:t>
              </a:r>
            </a:p>
          </p:txBody>
        </p:sp>
        <p:pic>
          <p:nvPicPr>
            <p:cNvPr id="147" name="Picture 146"/>
            <p:cNvPicPr/>
            <p:nvPr/>
          </p:nvPicPr>
          <p:blipFill>
            <a:blip r:embed="rId2"/>
            <a:stretch>
              <a:fillRect/>
            </a:stretch>
          </p:blipFill>
          <p:spPr>
            <a:xfrm>
              <a:off x="-38100" y="-38100"/>
              <a:ext cx="13096584" cy="787401"/>
            </a:xfrm>
            <a:prstGeom prst="rect">
              <a:avLst/>
            </a:prstGeom>
            <a:effectLst/>
          </p:spPr>
        </p:pic>
      </p:grpSp>
      <p:sp>
        <p:nvSpPr>
          <p:cNvPr id="150" name="Shape 150"/>
          <p:cNvSpPr/>
          <p:nvPr/>
        </p:nvSpPr>
        <p:spPr>
          <a:xfrm>
            <a:off x="2009514" y="7639526"/>
            <a:ext cx="8985772" cy="609601"/>
          </a:xfrm>
          <a:prstGeom prst="rect">
            <a:avLst/>
          </a:prstGeom>
          <a:solidFill>
            <a:srgbClr val="8EC883"/>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lgn="l" defTabSz="457200">
              <a:defRPr sz="3000" b="1" i="0" u="sng">
                <a:solidFill>
                  <a:srgbClr val="000000"/>
                </a:solidFill>
                <a:uFill>
                  <a:solidFill/>
                </a:uFill>
                <a:latin typeface="Helvetica"/>
                <a:ea typeface="Helvetica"/>
                <a:cs typeface="Helvetica"/>
                <a:sym typeface="Helvetica"/>
              </a:defRPr>
            </a:lvl1pPr>
          </a:lstStyle>
          <a:p>
            <a:pPr lvl="0">
              <a:defRPr sz="1800" b="0" u="none">
                <a:effectLst/>
                <a:uFillTx/>
              </a:defRPr>
            </a:pPr>
            <a:r>
              <a:rPr sz="3000" b="1" u="sng">
                <a:uFill>
                  <a:solidFill/>
                </a:uFill>
              </a:rPr>
              <a:t>SI LA CIRUGÍA/PARTO NO ES DE EMERGENCIA:</a:t>
            </a:r>
          </a:p>
        </p:txBody>
      </p:sp>
      <p:sp>
        <p:nvSpPr>
          <p:cNvPr id="151" name="Shape 151"/>
          <p:cNvSpPr/>
          <p:nvPr/>
        </p:nvSpPr>
        <p:spPr>
          <a:xfrm>
            <a:off x="569262" y="8337678"/>
            <a:ext cx="12019504" cy="5842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a:defRPr sz="3200" b="1" i="0">
                <a:solidFill>
                  <a:srgbClr val="418D17"/>
                </a:solidFill>
              </a:defRPr>
            </a:lvl1pPr>
          </a:lstStyle>
          <a:p>
            <a:pPr lvl="0">
              <a:defRPr sz="1800" b="0">
                <a:solidFill>
                  <a:srgbClr val="000000"/>
                </a:solidFill>
                <a:effectLst/>
              </a:defRPr>
            </a:pPr>
            <a:r>
              <a:rPr sz="3200" b="1">
                <a:solidFill>
                  <a:srgbClr val="418D17"/>
                </a:solidFill>
                <a:effectLst>
                  <a:outerShdw blurRad="25400" dist="12700" dir="5400000" rotWithShape="0">
                    <a:srgbClr val="FFFFFF"/>
                  </a:outerShdw>
                </a:effectLst>
              </a:rPr>
              <a:t>ABORTAR LA CIRUGÍA Y DESPERTAR A LA PACIENTE</a:t>
            </a:r>
          </a:p>
        </p:txBody>
      </p:sp>
      <p:sp>
        <p:nvSpPr>
          <p:cNvPr id="152" name="Shape 152"/>
          <p:cNvSpPr/>
          <p:nvPr/>
        </p:nvSpPr>
        <p:spPr>
          <a:xfrm>
            <a:off x="1606201" y="1076064"/>
            <a:ext cx="9945625" cy="1041401"/>
          </a:xfrm>
          <a:prstGeom prst="rect">
            <a:avLst/>
          </a:prstGeom>
          <a:solidFill>
            <a:srgbClr val="E7A4A5"/>
          </a:solidFill>
          <a:ln w="508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lvl="4" algn="l" defTabSz="457200">
              <a:defRPr sz="1800" i="0">
                <a:solidFill>
                  <a:srgbClr val="000000"/>
                </a:solidFill>
                <a:effectLst/>
              </a:defRPr>
            </a:pPr>
            <a:r>
              <a:rPr sz="2900" b="1">
                <a:uFill>
                  <a:solidFill/>
                </a:uFill>
                <a:latin typeface="Helvetica"/>
                <a:ea typeface="Helvetica"/>
                <a:cs typeface="Helvetica"/>
                <a:sym typeface="Helvetica"/>
              </a:rPr>
              <a:t>       </a:t>
            </a:r>
            <a:r>
              <a:rPr sz="2900" b="1" u="sng">
                <a:uFill>
                  <a:solidFill/>
                </a:uFill>
                <a:latin typeface="Helvetica"/>
                <a:ea typeface="Helvetica"/>
                <a:cs typeface="Helvetica"/>
                <a:sym typeface="Helvetica"/>
              </a:rPr>
              <a:t>SI ES CIRUGÍA DE EMERGENCIA: </a:t>
            </a:r>
          </a:p>
          <a:p>
            <a:pPr lvl="0" defTabSz="457200">
              <a:defRPr sz="1800" i="0">
                <a:solidFill>
                  <a:srgbClr val="000000"/>
                </a:solidFill>
                <a:effectLst/>
              </a:defRPr>
            </a:pPr>
            <a:r>
              <a:rPr sz="2900" b="1" u="sng">
                <a:uFill>
                  <a:solidFill/>
                </a:uFill>
                <a:latin typeface="Helvetica"/>
                <a:ea typeface="Helvetica"/>
                <a:cs typeface="Helvetica"/>
                <a:sym typeface="Helvetica"/>
              </a:rPr>
              <a:t>DEBE PROCEDER CON LA CIRUGÍA/PARTO:</a:t>
            </a:r>
          </a:p>
        </p:txBody>
      </p:sp>
    </p:spTree>
    <p:extLst>
      <p:ext uri="{BB962C8B-B14F-4D97-AF65-F5344CB8AC3E}">
        <p14:creationId xmlns:p14="http://schemas.microsoft.com/office/powerpoint/2010/main" val="22876905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6"/>
          <p:cNvGrpSpPr/>
          <p:nvPr/>
        </p:nvGrpSpPr>
        <p:grpSpPr>
          <a:xfrm>
            <a:off x="232975" y="135224"/>
            <a:ext cx="12538850" cy="787401"/>
            <a:chOff x="-38099" y="-38099"/>
            <a:chExt cx="12538848" cy="787400"/>
          </a:xfrm>
        </p:grpSpPr>
        <p:sp>
          <p:nvSpPr>
            <p:cNvPr id="155" name="Shape 155"/>
            <p:cNvSpPr/>
            <p:nvPr/>
          </p:nvSpPr>
          <p:spPr>
            <a:xfrm>
              <a:off x="0" y="0"/>
              <a:ext cx="12462649" cy="7112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3500" b="1">
                  <a:solidFill>
                    <a:srgbClr val="FF3300"/>
                  </a:solidFill>
                  <a:uFill>
                    <a:solidFill/>
                  </a:uFill>
                  <a:latin typeface="Helvetica"/>
                  <a:ea typeface="Helvetica"/>
                  <a:cs typeface="Helvetica"/>
                  <a:sym typeface="Helvetica"/>
                </a:rPr>
                <a:t>NO PUEDE INTUBAR - </a:t>
              </a:r>
              <a:r>
                <a:rPr sz="3500" b="1" u="sng">
                  <a:solidFill>
                    <a:srgbClr val="FDF9FF"/>
                  </a:solidFill>
                  <a:uFill>
                    <a:solidFill/>
                  </a:uFill>
                  <a:latin typeface="Helvetica"/>
                  <a:ea typeface="Helvetica"/>
                  <a:cs typeface="Helvetica"/>
                  <a:sym typeface="Helvetica"/>
                </a:rPr>
                <a:t>PERO </a:t>
              </a:r>
              <a:r>
                <a:rPr sz="3500" b="1" i="1" u="sng">
                  <a:solidFill>
                    <a:srgbClr val="FDF9FF"/>
                  </a:solidFill>
                  <a:uFill>
                    <a:solidFill/>
                  </a:uFill>
                  <a:latin typeface="Helvetica"/>
                  <a:ea typeface="Helvetica"/>
                  <a:cs typeface="Helvetica"/>
                  <a:sym typeface="Helvetica"/>
                </a:rPr>
                <a:t>SÍ</a:t>
              </a:r>
              <a:r>
                <a:rPr sz="3500" b="1" u="sng">
                  <a:solidFill>
                    <a:srgbClr val="FDF9FF"/>
                  </a:solidFill>
                  <a:uFill>
                    <a:solidFill/>
                  </a:uFill>
                  <a:latin typeface="Helvetica"/>
                  <a:ea typeface="Helvetica"/>
                  <a:cs typeface="Helvetica"/>
                  <a:sym typeface="Helvetica"/>
                </a:rPr>
                <a:t> PUEDE VENTILAR</a:t>
              </a:r>
              <a:r>
                <a:rPr sz="3500" b="1">
                  <a:solidFill>
                    <a:srgbClr val="FDF9FF"/>
                  </a:solidFill>
                  <a:uFill>
                    <a:solidFill/>
                  </a:uFill>
                  <a:latin typeface="Helvetica"/>
                  <a:ea typeface="Helvetica"/>
                  <a:cs typeface="Helvetica"/>
                  <a:sym typeface="Helvetica"/>
                </a:rPr>
                <a:t> </a:t>
              </a:r>
            </a:p>
          </p:txBody>
        </p:sp>
        <p:pic>
          <p:nvPicPr>
            <p:cNvPr id="154" name="Picture 153"/>
            <p:cNvPicPr/>
            <p:nvPr/>
          </p:nvPicPr>
          <p:blipFill>
            <a:blip r:embed="rId2"/>
            <a:stretch>
              <a:fillRect/>
            </a:stretch>
          </p:blipFill>
          <p:spPr>
            <a:xfrm>
              <a:off x="-38100" y="-38100"/>
              <a:ext cx="12538849" cy="787401"/>
            </a:xfrm>
            <a:prstGeom prst="rect">
              <a:avLst/>
            </a:prstGeom>
            <a:effectLst/>
          </p:spPr>
        </p:pic>
      </p:grpSp>
      <p:sp>
        <p:nvSpPr>
          <p:cNvPr id="157" name="Shape 157"/>
          <p:cNvSpPr/>
          <p:nvPr/>
        </p:nvSpPr>
        <p:spPr>
          <a:xfrm>
            <a:off x="1563720" y="1116910"/>
            <a:ext cx="9606426" cy="2006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i="0">
                <a:solidFill>
                  <a:srgbClr val="000000"/>
                </a:solidFill>
                <a:effectLst/>
              </a:defRPr>
            </a:pPr>
            <a:r>
              <a:rPr sz="4800" b="1" u="sng">
                <a:solidFill>
                  <a:srgbClr val="050602"/>
                </a:solidFill>
                <a:latin typeface="Helvetica"/>
                <a:ea typeface="Helvetica"/>
                <a:cs typeface="Helvetica"/>
                <a:sym typeface="Helvetica"/>
              </a:rPr>
              <a:t>Salida de la Anestesia:</a:t>
            </a:r>
            <a:r>
              <a:rPr sz="3900">
                <a:solidFill>
                  <a:srgbClr val="F3F1DF"/>
                </a:solidFill>
                <a:latin typeface="Helvetica"/>
                <a:ea typeface="Helvetica"/>
                <a:cs typeface="Helvetica"/>
                <a:sym typeface="Helvetica"/>
              </a:rPr>
              <a:t> </a:t>
            </a:r>
            <a:r>
              <a:rPr sz="3800">
                <a:solidFill>
                  <a:srgbClr val="F30F18">
                    <a:alpha val="57312"/>
                  </a:srgbClr>
                </a:solidFill>
                <a:latin typeface="Helvetica"/>
                <a:ea typeface="Helvetica"/>
                <a:cs typeface="Helvetica"/>
                <a:sym typeface="Helvetica"/>
              </a:rPr>
              <a:t>Consideraciones si la cirugía de emergencia debe realizarse </a:t>
            </a:r>
            <a:r>
              <a:rPr sz="3800" i="1">
                <a:solidFill>
                  <a:srgbClr val="F30F18">
                    <a:alpha val="57312"/>
                  </a:srgbClr>
                </a:solidFill>
                <a:latin typeface="Helvetica"/>
                <a:ea typeface="Helvetica"/>
                <a:cs typeface="Helvetica"/>
                <a:sym typeface="Helvetica"/>
              </a:rPr>
              <a:t>sin una vía aérea segura:</a:t>
            </a:r>
          </a:p>
        </p:txBody>
      </p:sp>
      <p:grpSp>
        <p:nvGrpSpPr>
          <p:cNvPr id="168" name="Group 168"/>
          <p:cNvGrpSpPr/>
          <p:nvPr/>
        </p:nvGrpSpPr>
        <p:grpSpPr>
          <a:xfrm>
            <a:off x="671204" y="3571797"/>
            <a:ext cx="12145742" cy="5181601"/>
            <a:chOff x="0" y="0"/>
            <a:chExt cx="12145741" cy="5181600"/>
          </a:xfrm>
        </p:grpSpPr>
        <p:sp>
          <p:nvSpPr>
            <p:cNvPr id="158" name="Shape 158"/>
            <p:cNvSpPr/>
            <p:nvPr/>
          </p:nvSpPr>
          <p:spPr>
            <a:xfrm>
              <a:off x="0" y="0"/>
              <a:ext cx="11662392" cy="51816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marL="413657" lvl="0" indent="-413657" algn="l" defTabSz="457200">
                <a:buSzPct val="100000"/>
                <a:buChar char="•"/>
                <a:defRPr sz="1800" i="0">
                  <a:solidFill>
                    <a:srgbClr val="000000"/>
                  </a:solidFill>
                  <a:effectLst/>
                </a:defRPr>
              </a:pPr>
              <a:r>
                <a:rPr sz="3300" b="1">
                  <a:uFill>
                    <a:solidFill/>
                  </a:uFill>
                  <a:latin typeface="Helvetica"/>
                  <a:ea typeface="Helvetica"/>
                  <a:cs typeface="Helvetica"/>
                  <a:sym typeface="Helvetica"/>
                </a:rPr>
                <a:t>Lo mejor es permanecer en </a:t>
              </a:r>
              <a:r>
                <a:rPr sz="3300" b="1" i="1" u="sng">
                  <a:uFill>
                    <a:solidFill/>
                  </a:uFill>
                  <a:latin typeface="Helvetica"/>
                  <a:ea typeface="Helvetica"/>
                  <a:cs typeface="Helvetica"/>
                  <a:sym typeface="Helvetica"/>
                </a:rPr>
                <a:t>decúbito</a:t>
              </a:r>
              <a:r>
                <a:rPr sz="3300" b="1" i="1">
                  <a:uFill>
                    <a:solidFill/>
                  </a:uFill>
                  <a:latin typeface="Helvetica"/>
                  <a:ea typeface="Helvetica"/>
                  <a:cs typeface="Helvetica"/>
                  <a:sym typeface="Helvetica"/>
                </a:rPr>
                <a:t> </a:t>
              </a:r>
              <a:r>
                <a:rPr sz="3300" b="1" i="1" u="sng">
                  <a:uFill>
                    <a:solidFill/>
                  </a:uFill>
                  <a:latin typeface="Helvetica"/>
                  <a:ea typeface="Helvetica"/>
                  <a:cs typeface="Helvetica"/>
                  <a:sym typeface="Helvetica"/>
                </a:rPr>
                <a:t>supino</a:t>
              </a:r>
              <a:r>
                <a:rPr sz="3300" b="1">
                  <a:uFill>
                    <a:solidFill/>
                  </a:uFill>
                  <a:latin typeface="Helvetica"/>
                  <a:ea typeface="Helvetica"/>
                  <a:cs typeface="Helvetica"/>
                  <a:sym typeface="Helvetica"/>
                </a:rPr>
                <a:t> manteniendo la </a:t>
              </a:r>
              <a:r>
                <a:rPr sz="3300" b="1" i="1" u="sng">
                  <a:uFill>
                    <a:solidFill/>
                  </a:uFill>
                  <a:latin typeface="Helvetica"/>
                  <a:ea typeface="Helvetica"/>
                  <a:cs typeface="Helvetica"/>
                  <a:sym typeface="Helvetica"/>
                </a:rPr>
                <a:t>presión cricoidea</a:t>
              </a:r>
              <a:r>
                <a:rPr sz="3300" b="1">
                  <a:uFill>
                    <a:solidFill/>
                  </a:uFill>
                  <a:latin typeface="Helvetica"/>
                  <a:ea typeface="Helvetica"/>
                  <a:cs typeface="Helvetica"/>
                  <a:sym typeface="Helvetica"/>
                </a:rPr>
                <a:t> hasta que el paciente esté despierto.</a:t>
              </a:r>
            </a:p>
            <a:p>
              <a:pPr lvl="0" algn="l" defTabSz="457200">
                <a:defRPr sz="1800" i="0">
                  <a:solidFill>
                    <a:srgbClr val="000000"/>
                  </a:solidFill>
                  <a:effectLst/>
                </a:defRPr>
              </a:pPr>
              <a:endParaRPr sz="3300" b="1">
                <a:uFill>
                  <a:solidFill/>
                </a:uFill>
                <a:latin typeface="Helvetica"/>
                <a:ea typeface="Helvetica"/>
                <a:cs typeface="Helvetica"/>
                <a:sym typeface="Helvetica"/>
              </a:endParaRPr>
            </a:p>
            <a:p>
              <a:pPr marL="1378857" lvl="2" indent="-413657" algn="l" defTabSz="457200">
                <a:buSzPct val="100000"/>
                <a:buChar char="•"/>
                <a:defRPr sz="1800" i="0">
                  <a:solidFill>
                    <a:srgbClr val="000000"/>
                  </a:solidFill>
                  <a:effectLst/>
                </a:defRPr>
              </a:pPr>
              <a:r>
                <a:rPr sz="3300">
                  <a:uFill>
                    <a:solidFill/>
                  </a:uFill>
                  <a:latin typeface="Helvetica"/>
                  <a:ea typeface="Helvetica"/>
                  <a:cs typeface="Helvetica"/>
                  <a:sym typeface="Helvetica"/>
                </a:rPr>
                <a:t>Medicamentos para </a:t>
              </a:r>
              <a:r>
                <a:rPr sz="3300" b="1">
                  <a:uFill>
                    <a:solidFill/>
                  </a:uFill>
                  <a:latin typeface="Helvetica"/>
                  <a:ea typeface="Helvetica"/>
                  <a:cs typeface="Helvetica"/>
                  <a:sym typeface="Helvetica"/>
                </a:rPr>
                <a:t>revertir la parálisis</a:t>
              </a:r>
              <a:r>
                <a:rPr sz="3300">
                  <a:uFill>
                    <a:solidFill/>
                  </a:uFill>
                  <a:latin typeface="Helvetica"/>
                  <a:ea typeface="Helvetica"/>
                  <a:cs typeface="Helvetica"/>
                  <a:sym typeface="Helvetica"/>
                </a:rPr>
                <a:t> ya administrados.</a:t>
              </a:r>
            </a:p>
            <a:p>
              <a:pPr lvl="0" algn="l" defTabSz="457200">
                <a:defRPr sz="1800" i="0">
                  <a:solidFill>
                    <a:srgbClr val="000000"/>
                  </a:solidFill>
                  <a:effectLst/>
                </a:defRPr>
              </a:pPr>
              <a:endParaRPr sz="3300">
                <a:uFill>
                  <a:solidFill/>
                </a:uFill>
                <a:latin typeface="Helvetica"/>
                <a:ea typeface="Helvetica"/>
                <a:cs typeface="Helvetica"/>
                <a:sym typeface="Helvetica"/>
              </a:endParaRPr>
            </a:p>
            <a:p>
              <a:pPr marL="1378857" lvl="2" indent="-413657" algn="l" defTabSz="457200">
                <a:buSzPct val="100000"/>
                <a:buChar char="•"/>
                <a:defRPr sz="1800" i="0">
                  <a:solidFill>
                    <a:srgbClr val="000000"/>
                  </a:solidFill>
                  <a:effectLst/>
                </a:defRPr>
              </a:pPr>
              <a:r>
                <a:rPr sz="3300">
                  <a:uFill>
                    <a:solidFill/>
                  </a:uFill>
                  <a:latin typeface="Helvetica"/>
                  <a:ea typeface="Helvetica"/>
                  <a:cs typeface="Helvetica"/>
                  <a:sym typeface="Helvetica"/>
                </a:rPr>
                <a:t>La sedación debe desaparecer </a:t>
              </a:r>
              <a:r>
                <a:rPr sz="3300" b="1">
                  <a:uFill>
                    <a:solidFill/>
                  </a:uFill>
                  <a:latin typeface="Helvetica"/>
                  <a:ea typeface="Helvetica"/>
                  <a:cs typeface="Helvetica"/>
                  <a:sym typeface="Helvetica"/>
                </a:rPr>
                <a:t>por completo</a:t>
              </a:r>
              <a:r>
                <a:rPr sz="3300">
                  <a:uFill>
                    <a:solidFill/>
                  </a:uFill>
                  <a:latin typeface="Helvetica"/>
                  <a:ea typeface="Helvetica"/>
                  <a:cs typeface="Helvetica"/>
                  <a:sym typeface="Helvetica"/>
                </a:rPr>
                <a:t>.</a:t>
              </a:r>
            </a:p>
            <a:p>
              <a:pPr lvl="0" algn="l" defTabSz="457200">
                <a:defRPr sz="1800" i="0">
                  <a:solidFill>
                    <a:srgbClr val="000000"/>
                  </a:solidFill>
                  <a:effectLst/>
                </a:defRPr>
              </a:pPr>
              <a:endParaRPr sz="3300">
                <a:uFill>
                  <a:solidFill/>
                </a:uFill>
                <a:latin typeface="Helvetica"/>
                <a:ea typeface="Helvetica"/>
                <a:cs typeface="Helvetica"/>
                <a:sym typeface="Helvetica"/>
              </a:endParaRPr>
            </a:p>
            <a:p>
              <a:pPr marL="1378857" lvl="2" indent="-413657" algn="l" defTabSz="457200">
                <a:buSzPct val="100000"/>
                <a:buChar char="•"/>
                <a:defRPr sz="1800" i="0">
                  <a:solidFill>
                    <a:srgbClr val="000000"/>
                  </a:solidFill>
                  <a:effectLst/>
                </a:defRPr>
              </a:pPr>
              <a:r>
                <a:rPr sz="3300">
                  <a:uFill>
                    <a:solidFill/>
                  </a:uFill>
                  <a:latin typeface="Helvetica"/>
                  <a:ea typeface="Helvetica"/>
                  <a:cs typeface="Helvetica"/>
                  <a:sym typeface="Helvetica"/>
                </a:rPr>
                <a:t>No hay una vía aérea segura - tenga lista la </a:t>
              </a:r>
              <a:r>
                <a:rPr sz="3300" b="1">
                  <a:uFill>
                    <a:solidFill/>
                  </a:uFill>
                  <a:latin typeface="Helvetica"/>
                  <a:ea typeface="Helvetica"/>
                  <a:cs typeface="Helvetica"/>
                  <a:sym typeface="Helvetica"/>
                </a:rPr>
                <a:t>succión.</a:t>
              </a:r>
            </a:p>
          </p:txBody>
        </p:sp>
        <p:grpSp>
          <p:nvGrpSpPr>
            <p:cNvPr id="161" name="Group 161"/>
            <p:cNvGrpSpPr/>
            <p:nvPr/>
          </p:nvGrpSpPr>
          <p:grpSpPr>
            <a:xfrm>
              <a:off x="9627360" y="2071680"/>
              <a:ext cx="706515" cy="528608"/>
              <a:chOff x="-25400" y="-25400"/>
              <a:chExt cx="706513" cy="528606"/>
            </a:xfrm>
          </p:grpSpPr>
          <p:pic>
            <p:nvPicPr>
              <p:cNvPr id="160" name="Screen Shot 2023-08-24 at 7.32.05 AM.png"/>
              <p:cNvPicPr/>
              <p:nvPr/>
            </p:nvPicPr>
            <p:blipFill>
              <a:blip r:embed="rId3"/>
              <a:stretch>
                <a:fillRect/>
              </a:stretch>
            </p:blipFill>
            <p:spPr>
              <a:xfrm>
                <a:off x="0" y="0"/>
                <a:ext cx="655714" cy="477807"/>
              </a:xfrm>
              <a:prstGeom prst="rect">
                <a:avLst/>
              </a:prstGeom>
              <a:ln>
                <a:noFill/>
              </a:ln>
              <a:effectLst/>
            </p:spPr>
          </p:pic>
          <p:pic>
            <p:nvPicPr>
              <p:cNvPr id="159" name="Picture 158"/>
              <p:cNvPicPr/>
              <p:nvPr/>
            </p:nvPicPr>
            <p:blipFill>
              <a:blip r:embed="rId4"/>
              <a:stretch>
                <a:fillRect/>
              </a:stretch>
            </p:blipFill>
            <p:spPr>
              <a:xfrm>
                <a:off x="-25400" y="-25400"/>
                <a:ext cx="706514" cy="528607"/>
              </a:xfrm>
              <a:prstGeom prst="rect">
                <a:avLst/>
              </a:prstGeom>
              <a:effectLst/>
            </p:spPr>
          </p:pic>
        </p:grpSp>
        <p:grpSp>
          <p:nvGrpSpPr>
            <p:cNvPr id="164" name="Group 164"/>
            <p:cNvGrpSpPr/>
            <p:nvPr/>
          </p:nvGrpSpPr>
          <p:grpSpPr>
            <a:xfrm>
              <a:off x="10152294" y="3561814"/>
              <a:ext cx="706514" cy="528608"/>
              <a:chOff x="-25400" y="-25400"/>
              <a:chExt cx="706513" cy="528606"/>
            </a:xfrm>
          </p:grpSpPr>
          <p:pic>
            <p:nvPicPr>
              <p:cNvPr id="163" name="Screen Shot 2023-08-24 at 7.32.05 AM.png"/>
              <p:cNvPicPr/>
              <p:nvPr/>
            </p:nvPicPr>
            <p:blipFill>
              <a:blip r:embed="rId3"/>
              <a:stretch>
                <a:fillRect/>
              </a:stretch>
            </p:blipFill>
            <p:spPr>
              <a:xfrm>
                <a:off x="0" y="0"/>
                <a:ext cx="655714" cy="477807"/>
              </a:xfrm>
              <a:prstGeom prst="rect">
                <a:avLst/>
              </a:prstGeom>
              <a:ln>
                <a:noFill/>
              </a:ln>
              <a:effectLst/>
            </p:spPr>
          </p:pic>
          <p:pic>
            <p:nvPicPr>
              <p:cNvPr id="162" name="Picture 161"/>
              <p:cNvPicPr/>
              <p:nvPr/>
            </p:nvPicPr>
            <p:blipFill>
              <a:blip r:embed="rId4"/>
              <a:stretch>
                <a:fillRect/>
              </a:stretch>
            </p:blipFill>
            <p:spPr>
              <a:xfrm>
                <a:off x="-25400" y="-25400"/>
                <a:ext cx="706514" cy="528607"/>
              </a:xfrm>
              <a:prstGeom prst="rect">
                <a:avLst/>
              </a:prstGeom>
              <a:effectLst/>
            </p:spPr>
          </p:pic>
        </p:grpSp>
        <p:grpSp>
          <p:nvGrpSpPr>
            <p:cNvPr id="167" name="Group 167"/>
            <p:cNvGrpSpPr/>
            <p:nvPr/>
          </p:nvGrpSpPr>
          <p:grpSpPr>
            <a:xfrm>
              <a:off x="11439227" y="4543947"/>
              <a:ext cx="706515" cy="528608"/>
              <a:chOff x="-25400" y="-25400"/>
              <a:chExt cx="706513" cy="528606"/>
            </a:xfrm>
          </p:grpSpPr>
          <p:pic>
            <p:nvPicPr>
              <p:cNvPr id="166" name="Screen Shot 2023-08-24 at 7.32.05 AM.png"/>
              <p:cNvPicPr/>
              <p:nvPr/>
            </p:nvPicPr>
            <p:blipFill>
              <a:blip r:embed="rId3"/>
              <a:stretch>
                <a:fillRect/>
              </a:stretch>
            </p:blipFill>
            <p:spPr>
              <a:xfrm>
                <a:off x="0" y="0"/>
                <a:ext cx="655714" cy="477807"/>
              </a:xfrm>
              <a:prstGeom prst="rect">
                <a:avLst/>
              </a:prstGeom>
              <a:ln>
                <a:noFill/>
              </a:ln>
              <a:effectLst/>
            </p:spPr>
          </p:pic>
          <p:pic>
            <p:nvPicPr>
              <p:cNvPr id="165" name="Picture 164"/>
              <p:cNvPicPr/>
              <p:nvPr/>
            </p:nvPicPr>
            <p:blipFill>
              <a:blip r:embed="rId4"/>
              <a:stretch>
                <a:fillRect/>
              </a:stretch>
            </p:blipFill>
            <p:spPr>
              <a:xfrm>
                <a:off x="-25400" y="-25400"/>
                <a:ext cx="706514" cy="528607"/>
              </a:xfrm>
              <a:prstGeom prst="rect">
                <a:avLst/>
              </a:prstGeom>
              <a:effectLst/>
            </p:spPr>
          </p:pic>
        </p:grpSp>
      </p:grpSp>
    </p:spTree>
    <p:extLst>
      <p:ext uri="{BB962C8B-B14F-4D97-AF65-F5344CB8AC3E}">
        <p14:creationId xmlns:p14="http://schemas.microsoft.com/office/powerpoint/2010/main" val="310013649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p:nvPr/>
        </p:nvSpPr>
        <p:spPr>
          <a:xfrm>
            <a:off x="-44366" y="8351382"/>
            <a:ext cx="12884235" cy="1107996"/>
          </a:xfrm>
          <a:prstGeom prst="rect">
            <a:avLst/>
          </a:prstGeom>
          <a:solidFill>
            <a:srgbClr val="FAD576"/>
          </a:solidFill>
          <a:ln w="7620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defRPr sz="1800" i="0">
                <a:solidFill>
                  <a:srgbClr val="000000"/>
                </a:solidFill>
                <a:effectLst/>
              </a:defRPr>
            </a:pPr>
            <a:r>
              <a:rPr lang="es-ES" sz="3600" b="1" dirty="0">
                <a:solidFill>
                  <a:srgbClr val="FF0000"/>
                </a:solidFill>
                <a:latin typeface="Helvetica" pitchFamily="2" charset="0"/>
              </a:rPr>
              <a:t>Proceda RÁPIDAMENTE para acceder por el CUELLO a la vía aérea superior para la VÍA AÉREA QUIRÚRGICA.</a:t>
            </a:r>
            <a:endParaRPr sz="3600" b="1" dirty="0">
              <a:solidFill>
                <a:srgbClr val="FF0000"/>
              </a:solidFill>
              <a:latin typeface="Helvetica" pitchFamily="2" charset="0"/>
              <a:ea typeface="Helvetica"/>
              <a:cs typeface="Helvetica"/>
              <a:sym typeface="Helvetica"/>
            </a:endParaRPr>
          </a:p>
        </p:txBody>
      </p:sp>
      <p:grpSp>
        <p:nvGrpSpPr>
          <p:cNvPr id="175" name="Group 175"/>
          <p:cNvGrpSpPr/>
          <p:nvPr/>
        </p:nvGrpSpPr>
        <p:grpSpPr>
          <a:xfrm>
            <a:off x="-82466" y="-39933"/>
            <a:ext cx="13004800" cy="952501"/>
            <a:chOff x="-38100" y="-38100"/>
            <a:chExt cx="13004799" cy="952500"/>
          </a:xfrm>
        </p:grpSpPr>
        <p:sp>
          <p:nvSpPr>
            <p:cNvPr id="174" name="Shape 174"/>
            <p:cNvSpPr/>
            <p:nvPr/>
          </p:nvSpPr>
          <p:spPr>
            <a:xfrm>
              <a:off x="0" y="0"/>
              <a:ext cx="12928600" cy="876300"/>
            </a:xfrm>
            <a:prstGeom prst="rect">
              <a:avLst/>
            </a:prstGeom>
            <a:solidFill>
              <a:srgbClr val="FAD576"/>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4600" b="1" i="0">
                  <a:solidFill>
                    <a:srgbClr val="FF3300"/>
                  </a:solidFill>
                  <a:uFill>
                    <a:solidFill/>
                  </a:uFill>
                  <a:latin typeface="Helvetica"/>
                  <a:ea typeface="Helvetica"/>
                  <a:cs typeface="Helvetica"/>
                  <a:sym typeface="Helvetica"/>
                </a:defRPr>
              </a:lvl1pPr>
            </a:lstStyle>
            <a:p>
              <a:pPr lvl="0">
                <a:defRPr sz="1800" b="0">
                  <a:solidFill>
                    <a:srgbClr val="000000"/>
                  </a:solidFill>
                  <a:effectLst/>
                  <a:uFillTx/>
                </a:defRPr>
              </a:pPr>
              <a:r>
                <a:rPr sz="4600" b="1">
                  <a:solidFill>
                    <a:srgbClr val="FF3300"/>
                  </a:solidFill>
                  <a:uFill>
                    <a:solidFill/>
                  </a:uFill>
                </a:rPr>
                <a:t>NO PUEDO INTUBAR - NO PUEDO VENTILAR</a:t>
              </a:r>
            </a:p>
          </p:txBody>
        </p:sp>
        <p:pic>
          <p:nvPicPr>
            <p:cNvPr id="173" name="Picture 172"/>
            <p:cNvPicPr/>
            <p:nvPr/>
          </p:nvPicPr>
          <p:blipFill>
            <a:blip r:embed="rId2"/>
            <a:stretch>
              <a:fillRect/>
            </a:stretch>
          </p:blipFill>
          <p:spPr>
            <a:xfrm>
              <a:off x="-38100" y="-38100"/>
              <a:ext cx="13004800" cy="952500"/>
            </a:xfrm>
            <a:prstGeom prst="rect">
              <a:avLst/>
            </a:prstGeom>
            <a:effectLst/>
          </p:spPr>
        </p:pic>
      </p:grpSp>
      <p:pic>
        <p:nvPicPr>
          <p:cNvPr id="176" name="Screen Shot 2023-08-21 at 11.13.01 AM.png"/>
          <p:cNvPicPr/>
          <p:nvPr/>
        </p:nvPicPr>
        <p:blipFill>
          <a:blip r:embed="rId3"/>
          <a:stretch>
            <a:fillRect/>
          </a:stretch>
        </p:blipFill>
        <p:spPr>
          <a:xfrm>
            <a:off x="5587528" y="1018729"/>
            <a:ext cx="1770202" cy="1467264"/>
          </a:xfrm>
          <a:prstGeom prst="rect">
            <a:avLst/>
          </a:prstGeom>
          <a:ln w="50800">
            <a:solidFill/>
            <a:miter lim="400000"/>
          </a:ln>
        </p:spPr>
      </p:pic>
      <p:sp>
        <p:nvSpPr>
          <p:cNvPr id="177" name="Shape 177"/>
          <p:cNvSpPr/>
          <p:nvPr/>
        </p:nvSpPr>
        <p:spPr>
          <a:xfrm>
            <a:off x="356995" y="2556572"/>
            <a:ext cx="12231267" cy="622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i="0">
                <a:solidFill>
                  <a:srgbClr val="000000"/>
                </a:solidFill>
                <a:effectLst/>
              </a:defRPr>
            </a:pPr>
            <a:r>
              <a:rPr sz="3400" u="sng" dirty="0" err="1">
                <a:effectLst>
                  <a:outerShdw blurRad="25400" dist="12700" dir="5400000" rotWithShape="0">
                    <a:srgbClr val="FFFFFF"/>
                  </a:outerShdw>
                </a:effectLst>
                <a:latin typeface="Helvetica"/>
                <a:ea typeface="Helvetica"/>
                <a:cs typeface="Helvetica"/>
                <a:sym typeface="Helvetica"/>
              </a:rPr>
              <a:t>Cuando</a:t>
            </a:r>
            <a:r>
              <a:rPr sz="3400" u="sng" dirty="0">
                <a:effectLst>
                  <a:outerShdw blurRad="25400" dist="12700" dir="5400000" rotWithShape="0">
                    <a:srgbClr val="FFFFFF"/>
                  </a:outerShdw>
                </a:effectLst>
                <a:latin typeface="Helvetica"/>
                <a:ea typeface="Helvetica"/>
                <a:cs typeface="Helvetica"/>
                <a:sym typeface="Helvetica"/>
              </a:rPr>
              <a:t> </a:t>
            </a:r>
            <a:r>
              <a:rPr sz="3400" b="1" u="sng" dirty="0" err="1">
                <a:solidFill>
                  <a:srgbClr val="FF331E"/>
                </a:solidFill>
                <a:effectLst>
                  <a:outerShdw blurRad="25400" dist="12700" dir="5400000" rotWithShape="0">
                    <a:srgbClr val="FFFFFF"/>
                  </a:outerShdw>
                </a:effectLst>
                <a:latin typeface="Helvetica"/>
                <a:ea typeface="Helvetica"/>
                <a:cs typeface="Helvetica"/>
                <a:sym typeface="Helvetica"/>
              </a:rPr>
              <a:t>han</a:t>
            </a:r>
            <a:r>
              <a:rPr sz="3400" b="1" u="sng" dirty="0">
                <a:solidFill>
                  <a:srgbClr val="FF331E"/>
                </a:solidFill>
                <a:effectLst>
                  <a:outerShdw blurRad="25400" dist="12700" dir="5400000" rotWithShape="0">
                    <a:srgbClr val="FFFFFF"/>
                  </a:outerShdw>
                </a:effectLst>
                <a:latin typeface="Helvetica"/>
                <a:ea typeface="Helvetica"/>
                <a:cs typeface="Helvetica"/>
                <a:sym typeface="Helvetica"/>
              </a:rPr>
              <a:t> </a:t>
            </a:r>
            <a:r>
              <a:rPr sz="3400" b="1" u="sng" dirty="0" err="1">
                <a:solidFill>
                  <a:srgbClr val="FF331E"/>
                </a:solidFill>
                <a:effectLst>
                  <a:outerShdw blurRad="25400" dist="12700" dir="5400000" rotWithShape="0">
                    <a:srgbClr val="FFFFFF"/>
                  </a:outerShdw>
                </a:effectLst>
                <a:latin typeface="Helvetica"/>
                <a:ea typeface="Helvetica"/>
                <a:cs typeface="Helvetica"/>
                <a:sym typeface="Helvetica"/>
              </a:rPr>
              <a:t>fallado</a:t>
            </a:r>
            <a:r>
              <a:rPr sz="3400" b="1" u="sng" dirty="0">
                <a:solidFill>
                  <a:srgbClr val="FF331E"/>
                </a:solidFill>
                <a:effectLst>
                  <a:outerShdw blurRad="25400" dist="12700" dir="5400000" rotWithShape="0">
                    <a:srgbClr val="FFFFFF"/>
                  </a:outerShdw>
                </a:effectLst>
                <a:latin typeface="Helvetica"/>
                <a:ea typeface="Helvetica"/>
                <a:cs typeface="Helvetica"/>
                <a:sym typeface="Helvetica"/>
              </a:rPr>
              <a:t> tanto la </a:t>
            </a:r>
            <a:r>
              <a:rPr sz="3400" b="1" u="sng" dirty="0" err="1">
                <a:solidFill>
                  <a:srgbClr val="FF331E"/>
                </a:solidFill>
                <a:effectLst>
                  <a:outerShdw blurRad="25400" dist="12700" dir="5400000" rotWithShape="0">
                    <a:srgbClr val="FFFFFF"/>
                  </a:outerShdw>
                </a:effectLst>
                <a:latin typeface="Helvetica"/>
                <a:ea typeface="Helvetica"/>
                <a:cs typeface="Helvetica"/>
                <a:sym typeface="Helvetica"/>
              </a:rPr>
              <a:t>intubación</a:t>
            </a:r>
            <a:r>
              <a:rPr sz="3400" b="1" u="sng" dirty="0">
                <a:solidFill>
                  <a:srgbClr val="FF331E"/>
                </a:solidFill>
                <a:effectLst>
                  <a:outerShdw blurRad="25400" dist="12700" dir="5400000" rotWithShape="0">
                    <a:srgbClr val="FFFFFF"/>
                  </a:outerShdw>
                </a:effectLst>
                <a:latin typeface="Helvetica"/>
                <a:ea typeface="Helvetica"/>
                <a:cs typeface="Helvetica"/>
                <a:sym typeface="Helvetica"/>
              </a:rPr>
              <a:t> </a:t>
            </a:r>
            <a:r>
              <a:rPr sz="3400" b="1" u="sng" dirty="0" err="1">
                <a:solidFill>
                  <a:srgbClr val="FF331E"/>
                </a:solidFill>
                <a:effectLst>
                  <a:outerShdw blurRad="25400" dist="12700" dir="5400000" rotWithShape="0">
                    <a:srgbClr val="FFFFFF"/>
                  </a:outerShdw>
                </a:effectLst>
                <a:latin typeface="Helvetica"/>
                <a:ea typeface="Helvetica"/>
                <a:cs typeface="Helvetica"/>
                <a:sym typeface="Helvetica"/>
              </a:rPr>
              <a:t>como</a:t>
            </a:r>
            <a:r>
              <a:rPr sz="3400" b="1" u="sng" dirty="0">
                <a:solidFill>
                  <a:srgbClr val="FF331E"/>
                </a:solidFill>
                <a:effectLst>
                  <a:outerShdw blurRad="25400" dist="12700" dir="5400000" rotWithShape="0">
                    <a:srgbClr val="FFFFFF"/>
                  </a:outerShdw>
                </a:effectLst>
                <a:latin typeface="Helvetica"/>
                <a:ea typeface="Helvetica"/>
                <a:cs typeface="Helvetica"/>
                <a:sym typeface="Helvetica"/>
              </a:rPr>
              <a:t> la </a:t>
            </a:r>
            <a:r>
              <a:rPr sz="3400" b="1" u="sng" dirty="0" err="1">
                <a:solidFill>
                  <a:srgbClr val="FF331E"/>
                </a:solidFill>
                <a:effectLst>
                  <a:outerShdw blurRad="25400" dist="12700" dir="5400000" rotWithShape="0">
                    <a:srgbClr val="FFFFFF"/>
                  </a:outerShdw>
                </a:effectLst>
                <a:latin typeface="Helvetica"/>
                <a:ea typeface="Helvetica"/>
                <a:cs typeface="Helvetica"/>
                <a:sym typeface="Helvetica"/>
              </a:rPr>
              <a:t>ventilación</a:t>
            </a:r>
            <a:r>
              <a:rPr sz="3400" b="1" u="sng" dirty="0">
                <a:solidFill>
                  <a:srgbClr val="FF331E"/>
                </a:solidFill>
                <a:effectLst>
                  <a:outerShdw blurRad="25400" dist="12700" dir="5400000" rotWithShape="0">
                    <a:srgbClr val="FFFFFF"/>
                  </a:outerShdw>
                </a:effectLst>
                <a:latin typeface="Helvetica"/>
                <a:ea typeface="Helvetica"/>
                <a:cs typeface="Helvetica"/>
                <a:sym typeface="Helvetica"/>
              </a:rPr>
              <a:t>.</a:t>
            </a:r>
          </a:p>
        </p:txBody>
      </p:sp>
      <p:grpSp>
        <p:nvGrpSpPr>
          <p:cNvPr id="182" name="Group 182"/>
          <p:cNvGrpSpPr/>
          <p:nvPr/>
        </p:nvGrpSpPr>
        <p:grpSpPr>
          <a:xfrm>
            <a:off x="2902566" y="2654335"/>
            <a:ext cx="9459922" cy="2746118"/>
            <a:chOff x="345880" y="-867935"/>
            <a:chExt cx="9459920" cy="2746116"/>
          </a:xfrm>
        </p:grpSpPr>
        <p:sp>
          <p:nvSpPr>
            <p:cNvPr id="178" name="Shape 178"/>
            <p:cNvSpPr/>
            <p:nvPr/>
          </p:nvSpPr>
          <p:spPr>
            <a:xfrm>
              <a:off x="879908" y="-867935"/>
              <a:ext cx="8925892" cy="27461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lgn="l">
                <a:lnSpc>
                  <a:spcPct val="120000"/>
                </a:lnSpc>
                <a:defRPr sz="1800" i="0">
                  <a:solidFill>
                    <a:srgbClr val="000000"/>
                  </a:solidFill>
                  <a:effectLst/>
                </a:defRPr>
              </a:pPr>
              <a:r>
                <a:rPr sz="3000" dirty="0">
                  <a:effectLst>
                    <a:outerShdw blurRad="25400" dist="12700" dir="5400000" rotWithShape="0">
                      <a:srgbClr val="FFFFFF"/>
                    </a:outerShdw>
                  </a:effectLst>
                  <a:latin typeface="Helvetica"/>
                  <a:ea typeface="Helvetica"/>
                  <a:cs typeface="Helvetica"/>
                  <a:sym typeface="Helvetica"/>
                </a:rPr>
                <a:t> </a:t>
              </a:r>
              <a:r>
                <a:rPr sz="3000" b="1" dirty="0">
                  <a:effectLst>
                    <a:outerShdw blurRad="25400" dist="12700" dir="5400000" rotWithShape="0">
                      <a:srgbClr val="FFFFFF"/>
                    </a:outerShdw>
                  </a:effectLst>
                  <a:latin typeface="Helvetica"/>
                  <a:ea typeface="Helvetica"/>
                  <a:cs typeface="Helvetica"/>
                  <a:sym typeface="Helvetica"/>
                </a:rPr>
                <a:t>2</a:t>
              </a: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intentos</a:t>
              </a: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fallidos</a:t>
              </a:r>
              <a:r>
                <a:rPr sz="3000" dirty="0">
                  <a:effectLst>
                    <a:outerShdw blurRad="25400" dist="12700" dir="5400000" rotWithShape="0">
                      <a:srgbClr val="FFFFFF"/>
                    </a:outerShdw>
                  </a:effectLst>
                  <a:latin typeface="Helvetica"/>
                  <a:ea typeface="Helvetica"/>
                  <a:cs typeface="Helvetica"/>
                  <a:sym typeface="Helvetica"/>
                </a:rPr>
                <a:t> de </a:t>
              </a:r>
              <a:r>
                <a:rPr sz="3000" dirty="0" err="1">
                  <a:effectLst>
                    <a:outerShdw blurRad="25400" dist="12700" dir="5400000" rotWithShape="0">
                      <a:srgbClr val="FFFFFF"/>
                    </a:outerShdw>
                  </a:effectLst>
                  <a:latin typeface="Helvetica"/>
                  <a:ea typeface="Helvetica"/>
                  <a:cs typeface="Helvetica"/>
                  <a:sym typeface="Helvetica"/>
                </a:rPr>
                <a:t>intubación</a:t>
              </a:r>
              <a:r>
                <a:rPr sz="3000" dirty="0">
                  <a:effectLst>
                    <a:outerShdw blurRad="25400" dist="12700" dir="5400000" rotWithShape="0">
                      <a:srgbClr val="FFFFFF"/>
                    </a:outerShdw>
                  </a:effectLst>
                  <a:latin typeface="Helvetica"/>
                  <a:ea typeface="Helvetica"/>
                  <a:cs typeface="Helvetica"/>
                  <a:sym typeface="Helvetica"/>
                </a:rPr>
                <a:t>.</a:t>
              </a:r>
            </a:p>
            <a:p>
              <a:pPr lvl="0" algn="l">
                <a:lnSpc>
                  <a:spcPct val="120000"/>
                </a:lnSpc>
                <a:defRPr sz="1800" i="0">
                  <a:solidFill>
                    <a:srgbClr val="000000"/>
                  </a:solidFill>
                  <a:effectLst/>
                </a:defRPr>
              </a:pPr>
              <a:r>
                <a:rPr sz="3000" dirty="0">
                  <a:effectLst>
                    <a:outerShdw blurRad="25400" dist="12700" dir="5400000" rotWithShape="0">
                      <a:srgbClr val="FFFFFF"/>
                    </a:outerShdw>
                  </a:effectLst>
                  <a:latin typeface="Helvetica"/>
                  <a:ea typeface="Helvetica"/>
                  <a:cs typeface="Helvetica"/>
                  <a:sym typeface="Helvetica"/>
                </a:rPr>
                <a:t> </a:t>
              </a:r>
              <a:r>
                <a:rPr sz="3000" b="1" dirty="0">
                  <a:effectLst>
                    <a:outerShdw blurRad="25400" dist="12700" dir="5400000" rotWithShape="0">
                      <a:srgbClr val="FFFFFF"/>
                    </a:outerShdw>
                  </a:effectLst>
                  <a:latin typeface="Helvetica"/>
                  <a:ea typeface="Helvetica"/>
                  <a:cs typeface="Helvetica"/>
                  <a:sym typeface="Helvetica"/>
                </a:rPr>
                <a:t>2</a:t>
              </a: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intentos</a:t>
              </a: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fallidos</a:t>
              </a:r>
              <a:r>
                <a:rPr sz="3000" dirty="0">
                  <a:effectLst>
                    <a:outerShdw blurRad="25400" dist="12700" dir="5400000" rotWithShape="0">
                      <a:srgbClr val="FFFFFF"/>
                    </a:outerShdw>
                  </a:effectLst>
                  <a:latin typeface="Helvetica"/>
                  <a:ea typeface="Helvetica"/>
                  <a:cs typeface="Helvetica"/>
                  <a:sym typeface="Helvetica"/>
                </a:rPr>
                <a:t> de LMA</a:t>
              </a:r>
            </a:p>
            <a:p>
              <a:pPr lvl="0" algn="l">
                <a:defRPr sz="1800" i="0">
                  <a:solidFill>
                    <a:srgbClr val="000000"/>
                  </a:solidFill>
                  <a:effectLst/>
                </a:defRPr>
              </a:pP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Ventilación</a:t>
              </a: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fallida</a:t>
              </a:r>
              <a:r>
                <a:rPr sz="3000" dirty="0">
                  <a:effectLst>
                    <a:outerShdw blurRad="25400" dist="12700" dir="5400000" rotWithShape="0">
                      <a:srgbClr val="FFFFFF"/>
                    </a:outerShdw>
                  </a:effectLst>
                  <a:latin typeface="Helvetica"/>
                  <a:ea typeface="Helvetica"/>
                  <a:cs typeface="Helvetica"/>
                  <a:sym typeface="Helvetica"/>
                </a:rPr>
                <a:t> con </a:t>
              </a:r>
              <a:r>
                <a:rPr sz="3000" dirty="0" err="1">
                  <a:effectLst>
                    <a:outerShdw blurRad="25400" dist="12700" dir="5400000" rotWithShape="0">
                      <a:srgbClr val="FFFFFF"/>
                    </a:outerShdw>
                  </a:effectLst>
                  <a:latin typeface="Helvetica"/>
                  <a:ea typeface="Helvetica"/>
                  <a:cs typeface="Helvetica"/>
                  <a:sym typeface="Helvetica"/>
                </a:rPr>
                <a:t>mascarilla</a:t>
              </a:r>
              <a:r>
                <a:rPr sz="3000" dirty="0">
                  <a:effectLst>
                    <a:outerShdw blurRad="25400" dist="12700" dir="5400000" rotWithShape="0">
                      <a:srgbClr val="FFFFFF"/>
                    </a:outerShdw>
                  </a:effectLst>
                  <a:latin typeface="Helvetica"/>
                  <a:ea typeface="Helvetica"/>
                  <a:cs typeface="Helvetica"/>
                  <a:sym typeface="Helvetica"/>
                </a:rPr>
                <a:t> con </a:t>
              </a:r>
              <a:r>
                <a:rPr sz="3000" dirty="0" err="1">
                  <a:effectLst>
                    <a:outerShdw blurRad="25400" dist="12700" dir="5400000" rotWithShape="0">
                      <a:srgbClr val="FFFFFF"/>
                    </a:outerShdw>
                  </a:effectLst>
                  <a:latin typeface="Helvetica"/>
                  <a:ea typeface="Helvetica"/>
                  <a:cs typeface="Helvetica"/>
                  <a:sym typeface="Helvetica"/>
                </a:rPr>
                <a:t>vía</a:t>
              </a:r>
              <a:r>
                <a:rPr sz="3000" dirty="0">
                  <a:effectLst>
                    <a:outerShdw blurRad="25400" dist="12700" dir="5400000" rotWithShape="0">
                      <a:srgbClr val="FFFFFF"/>
                    </a:outerShdw>
                  </a:effectLst>
                  <a:latin typeface="Helvetica"/>
                  <a:ea typeface="Helvetica"/>
                  <a:cs typeface="Helvetica"/>
                  <a:sym typeface="Helvetica"/>
                </a:rPr>
                <a:t> </a:t>
              </a:r>
              <a:r>
                <a:rPr sz="3000" dirty="0" err="1">
                  <a:effectLst>
                    <a:outerShdw blurRad="25400" dist="12700" dir="5400000" rotWithShape="0">
                      <a:srgbClr val="FFFFFF"/>
                    </a:outerShdw>
                  </a:effectLst>
                  <a:latin typeface="Helvetica"/>
                  <a:ea typeface="Helvetica"/>
                  <a:cs typeface="Helvetica"/>
                  <a:sym typeface="Helvetica"/>
                </a:rPr>
                <a:t>aérea</a:t>
              </a:r>
              <a:r>
                <a:rPr sz="3000" dirty="0">
                  <a:effectLst>
                    <a:outerShdw blurRad="25400" dist="12700" dir="5400000" rotWithShape="0">
                      <a:srgbClr val="FFFFFF"/>
                    </a:outerShdw>
                  </a:effectLst>
                  <a:latin typeface="Helvetica"/>
                  <a:ea typeface="Helvetica"/>
                  <a:cs typeface="Helvetica"/>
                  <a:sym typeface="Helvetica"/>
                </a:rPr>
                <a:t> oral</a:t>
              </a:r>
            </a:p>
          </p:txBody>
        </p:sp>
        <p:pic>
          <p:nvPicPr>
            <p:cNvPr id="179" name="Screen Shot 2023-08-21 at 12.09.48 PM.png"/>
            <p:cNvPicPr/>
            <p:nvPr/>
          </p:nvPicPr>
          <p:blipFill>
            <a:blip r:embed="rId4"/>
            <a:stretch>
              <a:fillRect/>
            </a:stretch>
          </p:blipFill>
          <p:spPr>
            <a:xfrm>
              <a:off x="345880" y="-170945"/>
              <a:ext cx="538497" cy="465862"/>
            </a:xfrm>
            <a:prstGeom prst="rect">
              <a:avLst/>
            </a:prstGeom>
            <a:ln w="12700" cap="flat">
              <a:solidFill>
                <a:srgbClr val="000000"/>
              </a:solidFill>
              <a:prstDash val="solid"/>
              <a:miter lim="400000"/>
            </a:ln>
            <a:effectLst/>
          </p:spPr>
        </p:pic>
        <p:pic>
          <p:nvPicPr>
            <p:cNvPr id="180" name="Screen Shot 2023-08-21 at 12.09.48 PM.png"/>
            <p:cNvPicPr/>
            <p:nvPr/>
          </p:nvPicPr>
          <p:blipFill>
            <a:blip r:embed="rId4"/>
            <a:stretch>
              <a:fillRect/>
            </a:stretch>
          </p:blipFill>
          <p:spPr>
            <a:xfrm>
              <a:off x="348974" y="375755"/>
              <a:ext cx="532307" cy="460507"/>
            </a:xfrm>
            <a:prstGeom prst="rect">
              <a:avLst/>
            </a:prstGeom>
            <a:ln w="12700" cap="flat">
              <a:solidFill>
                <a:srgbClr val="000000"/>
              </a:solidFill>
              <a:prstDash val="solid"/>
              <a:miter lim="400000"/>
            </a:ln>
            <a:effectLst/>
          </p:spPr>
        </p:pic>
        <p:pic>
          <p:nvPicPr>
            <p:cNvPr id="181" name="Screen Shot 2023-08-21 at 12.09.48 PM.png"/>
            <p:cNvPicPr/>
            <p:nvPr/>
          </p:nvPicPr>
          <p:blipFill>
            <a:blip r:embed="rId4"/>
            <a:stretch>
              <a:fillRect/>
            </a:stretch>
          </p:blipFill>
          <p:spPr>
            <a:xfrm>
              <a:off x="345880" y="930109"/>
              <a:ext cx="529558" cy="458129"/>
            </a:xfrm>
            <a:prstGeom prst="rect">
              <a:avLst/>
            </a:prstGeom>
            <a:ln w="12700" cap="flat">
              <a:solidFill>
                <a:srgbClr val="000000"/>
              </a:solidFill>
              <a:prstDash val="solid"/>
              <a:miter lim="400000"/>
            </a:ln>
            <a:effectLst/>
          </p:spPr>
        </p:pic>
      </p:grpSp>
      <p:sp>
        <p:nvSpPr>
          <p:cNvPr id="183" name="Shape 183"/>
          <p:cNvSpPr/>
          <p:nvPr/>
        </p:nvSpPr>
        <p:spPr>
          <a:xfrm>
            <a:off x="738888" y="6973590"/>
            <a:ext cx="11527023" cy="1107996"/>
          </a:xfrm>
          <a:prstGeom prst="rect">
            <a:avLst/>
          </a:prstGeom>
          <a:solidFill>
            <a:srgbClr val="FAD576"/>
          </a:solidFill>
          <a:ln w="76200">
            <a:solidFill/>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i="0">
                <a:solidFill>
                  <a:srgbClr val="000000"/>
                </a:solidFill>
                <a:effectLst/>
              </a:defRPr>
            </a:pPr>
            <a:r>
              <a:rPr lang="es-ES" sz="3600" b="1" dirty="0">
                <a:solidFill>
                  <a:srgbClr val="FF0000"/>
                </a:solidFill>
                <a:latin typeface="Helvetica" pitchFamily="2" charset="0"/>
              </a:rPr>
              <a:t>DETENER nuevos intentos de oxigenación</a:t>
            </a:r>
          </a:p>
          <a:p>
            <a:pPr lvl="0">
              <a:defRPr sz="1800" i="0">
                <a:solidFill>
                  <a:srgbClr val="000000"/>
                </a:solidFill>
                <a:effectLst/>
              </a:defRPr>
            </a:pPr>
            <a:r>
              <a:rPr lang="es-ES" sz="3600" b="1" dirty="0">
                <a:solidFill>
                  <a:srgbClr val="FF0000"/>
                </a:solidFill>
                <a:latin typeface="Helvetica" pitchFamily="2" charset="0"/>
              </a:rPr>
              <a:t>mediante mascarilla facial o LMA</a:t>
            </a:r>
            <a:endParaRPr sz="3600" b="1" dirty="0">
              <a:solidFill>
                <a:srgbClr val="FF0000"/>
              </a:solidFill>
              <a:latin typeface="Helvetica" pitchFamily="2" charset="0"/>
              <a:ea typeface="Helvetica"/>
              <a:cs typeface="Helvetica"/>
              <a:sym typeface="Helvetica"/>
            </a:endParaRPr>
          </a:p>
        </p:txBody>
      </p:sp>
      <p:pic>
        <p:nvPicPr>
          <p:cNvPr id="184" name="Screen Shot 2023-08-21 at 12.15.04 PM.png"/>
          <p:cNvPicPr/>
          <p:nvPr/>
        </p:nvPicPr>
        <p:blipFill>
          <a:blip r:embed="rId5"/>
          <a:stretch>
            <a:fillRect/>
          </a:stretch>
        </p:blipFill>
        <p:spPr>
          <a:xfrm>
            <a:off x="5587528" y="5050806"/>
            <a:ext cx="1848732" cy="1556309"/>
          </a:xfrm>
          <a:prstGeom prst="rect">
            <a:avLst/>
          </a:prstGeom>
          <a:ln w="12700">
            <a:solidFill/>
            <a:miter lim="400000"/>
          </a:ln>
        </p:spPr>
      </p:pic>
    </p:spTree>
    <p:extLst>
      <p:ext uri="{BB962C8B-B14F-4D97-AF65-F5344CB8AC3E}">
        <p14:creationId xmlns:p14="http://schemas.microsoft.com/office/powerpoint/2010/main" val="1797004568"/>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p:nvPr/>
        </p:nvSpPr>
        <p:spPr>
          <a:xfrm>
            <a:off x="-1084" y="2500400"/>
            <a:ext cx="13006968" cy="3136901"/>
          </a:xfrm>
          <a:prstGeom prst="rect">
            <a:avLst/>
          </a:prstGeom>
          <a:solidFill>
            <a:srgbClr val="FFFFFF"/>
          </a:solidFill>
          <a:ln w="127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marL="457200" lvl="0" indent="-457200" defTabSz="457200">
              <a:lnSpc>
                <a:spcPct val="150000"/>
              </a:lnSpc>
              <a:tabLst>
                <a:tab pos="139700" algn="l"/>
                <a:tab pos="457200" algn="l"/>
              </a:tabLst>
              <a:defRPr sz="1800" i="0">
                <a:solidFill>
                  <a:srgbClr val="000000"/>
                </a:solidFill>
                <a:effectLst/>
              </a:defRPr>
            </a:pPr>
            <a:r>
              <a:rPr sz="2800" b="1" u="sng">
                <a:solidFill>
                  <a:srgbClr val="89929A"/>
                </a:solidFill>
                <a:uFill>
                  <a:solidFill/>
                </a:uFill>
                <a:latin typeface="Helvetica"/>
                <a:ea typeface="Helvetica"/>
                <a:cs typeface="Helvetica"/>
                <a:sym typeface="Helvetica"/>
              </a:rPr>
              <a:t>La Sociedad de Vía Aérea Difícil recomienda:</a:t>
            </a:r>
            <a:r>
              <a:rPr sz="2800" b="1" i="1" u="sng">
                <a:solidFill>
                  <a:srgbClr val="89929A"/>
                </a:solidFill>
                <a:uFill>
                  <a:solidFill/>
                </a:uFill>
                <a:latin typeface="Helvetica"/>
                <a:ea typeface="Helvetica"/>
                <a:cs typeface="Helvetica"/>
                <a:sym typeface="Helvetica"/>
              </a:rPr>
              <a:t>:</a:t>
            </a:r>
            <a:endParaRPr sz="2800" b="1" u="sng">
              <a:solidFill>
                <a:srgbClr val="89929A"/>
              </a:solidFill>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800" b="1">
                <a:uFill>
                  <a:solidFill/>
                </a:uFill>
                <a:latin typeface="Helvetica"/>
                <a:ea typeface="Helvetica"/>
                <a:cs typeface="Helvetica"/>
                <a:sym typeface="Helvetica"/>
              </a:rPr>
              <a:t>	</a:t>
            </a:r>
            <a:r>
              <a:rPr sz="2800" b="1">
                <a:solidFill>
                  <a:srgbClr val="050602"/>
                </a:solidFill>
                <a:uFill>
                  <a:solidFill/>
                </a:uFill>
                <a:latin typeface="Helvetica"/>
                <a:ea typeface="Helvetica"/>
                <a:cs typeface="Helvetica"/>
                <a:sym typeface="Helvetica"/>
              </a:rPr>
              <a:t>1) Acceder al cuello con una</a:t>
            </a:r>
            <a:r>
              <a:rPr sz="2800" b="1">
                <a:solidFill>
                  <a:srgbClr val="F32F9C"/>
                </a:solidFill>
                <a:uFill>
                  <a:solidFill/>
                </a:uFill>
                <a:latin typeface="Helvetica"/>
                <a:ea typeface="Helvetica"/>
                <a:cs typeface="Helvetica"/>
                <a:sym typeface="Helvetica"/>
              </a:rPr>
              <a:t> cánula</a:t>
            </a:r>
            <a:r>
              <a:rPr sz="2800" b="1">
                <a:solidFill>
                  <a:srgbClr val="050602"/>
                </a:solidFill>
                <a:uFill>
                  <a:solidFill/>
                </a:uFill>
                <a:latin typeface="Helvetica"/>
                <a:ea typeface="Helvetica"/>
                <a:cs typeface="Helvetica"/>
                <a:sym typeface="Helvetica"/>
              </a:rPr>
              <a:t> y ventilar con O</a:t>
            </a:r>
            <a:r>
              <a:rPr sz="2800" b="1" baseline="-5999">
                <a:solidFill>
                  <a:srgbClr val="050602"/>
                </a:solidFill>
                <a:uFill>
                  <a:solidFill/>
                </a:uFill>
                <a:latin typeface="Helvetica"/>
                <a:ea typeface="Helvetica"/>
                <a:cs typeface="Helvetica"/>
                <a:sym typeface="Helvetica"/>
              </a:rPr>
              <a:t>2</a:t>
            </a:r>
            <a:r>
              <a:rPr sz="2800" b="1">
                <a:solidFill>
                  <a:srgbClr val="050602"/>
                </a:solidFill>
                <a:uFill>
                  <a:solidFill/>
                </a:uFill>
                <a:latin typeface="Helvetica"/>
                <a:ea typeface="Helvetica"/>
                <a:cs typeface="Helvetica"/>
                <a:sym typeface="Helvetica"/>
              </a:rPr>
              <a:t> a alta presión (ventilación jet/chorro)</a:t>
            </a:r>
          </a:p>
          <a:p>
            <a:pPr marL="914400" lvl="8" indent="914400" algn="l" defTabSz="457200">
              <a:lnSpc>
                <a:spcPct val="150000"/>
              </a:lnSpc>
              <a:tabLst>
                <a:tab pos="596900" algn="l"/>
                <a:tab pos="914400" algn="l"/>
              </a:tabLst>
              <a:defRPr sz="1800" i="0">
                <a:solidFill>
                  <a:srgbClr val="000000"/>
                </a:solidFill>
                <a:effectLst/>
              </a:defRPr>
            </a:pPr>
            <a:r>
              <a:rPr sz="2800" b="1">
                <a:solidFill>
                  <a:srgbClr val="050602"/>
                </a:solidFill>
                <a:uFill>
                  <a:solidFill/>
                </a:uFill>
                <a:latin typeface="Helvetica"/>
                <a:ea typeface="Helvetica"/>
                <a:cs typeface="Helvetica"/>
                <a:sym typeface="Helvetica"/>
              </a:rPr>
              <a:t>                                          </a:t>
            </a:r>
            <a:r>
              <a:rPr sz="2800" b="1" i="1">
                <a:solidFill>
                  <a:srgbClr val="9E9BA0"/>
                </a:solidFill>
                <a:uFill>
                  <a:solidFill/>
                </a:uFill>
                <a:latin typeface="Helvetica"/>
                <a:ea typeface="Helvetica"/>
                <a:cs typeface="Helvetica"/>
                <a:sym typeface="Helvetica"/>
              </a:rPr>
              <a:t>o</a:t>
            </a:r>
            <a:endParaRPr sz="2800" b="1">
              <a:solidFill>
                <a:srgbClr val="050602"/>
              </a:solidFill>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800" b="1">
                <a:solidFill>
                  <a:srgbClr val="050602"/>
                </a:solidFill>
                <a:uFill>
                  <a:solidFill/>
                </a:uFill>
                <a:latin typeface="Helvetica"/>
                <a:ea typeface="Helvetica"/>
                <a:cs typeface="Helvetica"/>
                <a:sym typeface="Helvetica"/>
              </a:rPr>
              <a:t>	2)</a:t>
            </a:r>
            <a:r>
              <a:rPr sz="2800" b="1">
                <a:solidFill>
                  <a:srgbClr val="F32F9C"/>
                </a:solidFill>
                <a:uFill>
                  <a:solidFill/>
                </a:uFill>
                <a:latin typeface="Helvetica"/>
                <a:ea typeface="Helvetica"/>
                <a:cs typeface="Helvetica"/>
                <a:sym typeface="Helvetica"/>
              </a:rPr>
              <a:t> Cricotiroidotomía quirúrgica </a:t>
            </a:r>
            <a:r>
              <a:rPr sz="2800" b="1">
                <a:uFill>
                  <a:solidFill/>
                </a:uFill>
                <a:latin typeface="Helvetica"/>
                <a:ea typeface="Helvetica"/>
                <a:cs typeface="Helvetica"/>
                <a:sym typeface="Helvetica"/>
              </a:rPr>
              <a:t>y ventilación con O</a:t>
            </a:r>
            <a:r>
              <a:rPr sz="2800" b="1" baseline="-5999">
                <a:uFill>
                  <a:solidFill/>
                </a:uFill>
                <a:latin typeface="Helvetica"/>
                <a:ea typeface="Helvetica"/>
                <a:cs typeface="Helvetica"/>
                <a:sym typeface="Helvetica"/>
              </a:rPr>
              <a:t>2</a:t>
            </a:r>
            <a:r>
              <a:rPr sz="2800" b="1">
                <a:uFill>
                  <a:solidFill/>
                </a:uFill>
                <a:latin typeface="Helvetica"/>
                <a:ea typeface="Helvetica"/>
                <a:cs typeface="Helvetica"/>
                <a:sym typeface="Helvetica"/>
              </a:rPr>
              <a:t> a baja presión (el TET se puede conectar al ventilador)</a:t>
            </a:r>
          </a:p>
        </p:txBody>
      </p:sp>
      <p:grpSp>
        <p:nvGrpSpPr>
          <p:cNvPr id="189" name="Group 189"/>
          <p:cNvGrpSpPr/>
          <p:nvPr/>
        </p:nvGrpSpPr>
        <p:grpSpPr>
          <a:xfrm>
            <a:off x="-1" y="21328"/>
            <a:ext cx="13004801" cy="1651001"/>
            <a:chOff x="-38099" y="-38099"/>
            <a:chExt cx="13004800" cy="1651000"/>
          </a:xfrm>
        </p:grpSpPr>
        <p:sp>
          <p:nvSpPr>
            <p:cNvPr id="188" name="Shape 188"/>
            <p:cNvSpPr/>
            <p:nvPr/>
          </p:nvSpPr>
          <p:spPr>
            <a:xfrm>
              <a:off x="0" y="0"/>
              <a:ext cx="12928601" cy="15748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4600" b="1" i="0">
                  <a:solidFill>
                    <a:srgbClr val="FDF9FF"/>
                  </a:solidFill>
                  <a:uFill>
                    <a:solidFill/>
                  </a:uFill>
                  <a:latin typeface="Helvetica"/>
                  <a:ea typeface="Helvetica"/>
                  <a:cs typeface="Helvetica"/>
                  <a:sym typeface="Helvetica"/>
                </a:defRPr>
              </a:lvl1pPr>
            </a:lstStyle>
            <a:p>
              <a:pPr lvl="0">
                <a:defRPr sz="1800" b="0">
                  <a:solidFill>
                    <a:srgbClr val="000000"/>
                  </a:solidFill>
                  <a:effectLst/>
                  <a:uFillTx/>
                </a:defRPr>
              </a:pPr>
              <a:r>
                <a:rPr sz="4600" b="1">
                  <a:solidFill>
                    <a:srgbClr val="FDF9FF"/>
                  </a:solidFill>
                  <a:uFill>
                    <a:solidFill/>
                  </a:uFill>
                </a:rPr>
                <a:t>Ventilación por Chorro Transtraqueal VS Cricotirotomía Vuirúrgica</a:t>
              </a:r>
            </a:p>
          </p:txBody>
        </p:sp>
        <p:pic>
          <p:nvPicPr>
            <p:cNvPr id="187" name="Picture 186"/>
            <p:cNvPicPr/>
            <p:nvPr/>
          </p:nvPicPr>
          <p:blipFill>
            <a:blip r:embed="rId2"/>
            <a:stretch>
              <a:fillRect/>
            </a:stretch>
          </p:blipFill>
          <p:spPr>
            <a:xfrm>
              <a:off x="-38100" y="-38100"/>
              <a:ext cx="13004801" cy="1651001"/>
            </a:xfrm>
            <a:prstGeom prst="rect">
              <a:avLst/>
            </a:prstGeom>
            <a:effectLst/>
          </p:spPr>
        </p:pic>
      </p:grpSp>
      <p:sp>
        <p:nvSpPr>
          <p:cNvPr id="190" name="Shape 190"/>
          <p:cNvSpPr/>
          <p:nvPr/>
        </p:nvSpPr>
        <p:spPr>
          <a:xfrm>
            <a:off x="76515" y="8598870"/>
            <a:ext cx="12954002" cy="969496"/>
          </a:xfrm>
          <a:prstGeom prst="rect">
            <a:avLst/>
          </a:prstGeom>
          <a:solidFill>
            <a:srgbClr val="EDBD84"/>
          </a:solidFill>
          <a:ln w="508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lvl="0">
              <a:defRPr sz="1800" i="0">
                <a:solidFill>
                  <a:srgbClr val="000000"/>
                </a:solidFill>
                <a:effectLst/>
              </a:defRPr>
            </a:pPr>
            <a:r>
              <a:rPr lang="en-US" sz="2100" dirty="0">
                <a:latin typeface="Helvetica"/>
                <a:ea typeface="Helvetica"/>
                <a:cs typeface="Helvetica"/>
                <a:sym typeface="Helvetica"/>
              </a:rPr>
              <a:t>*</a:t>
            </a:r>
            <a:r>
              <a:rPr sz="2100" dirty="0" err="1">
                <a:latin typeface="Helvetica"/>
                <a:ea typeface="Helvetica"/>
                <a:cs typeface="Helvetica"/>
                <a:sym typeface="Helvetica"/>
              </a:rPr>
              <a:t>Cada</a:t>
            </a:r>
            <a:r>
              <a:rPr sz="2100" dirty="0">
                <a:latin typeface="Helvetica"/>
                <a:ea typeface="Helvetica"/>
                <a:cs typeface="Helvetica"/>
                <a:sym typeface="Helvetica"/>
              </a:rPr>
              <a:t> </a:t>
            </a:r>
            <a:r>
              <a:rPr sz="2100" dirty="0" err="1">
                <a:latin typeface="Helvetica"/>
                <a:ea typeface="Helvetica"/>
                <a:cs typeface="Helvetica"/>
                <a:sym typeface="Helvetica"/>
              </a:rPr>
              <a:t>método</a:t>
            </a:r>
            <a:r>
              <a:rPr sz="2100" dirty="0">
                <a:latin typeface="Helvetica"/>
                <a:ea typeface="Helvetica"/>
                <a:cs typeface="Helvetica"/>
                <a:sym typeface="Helvetica"/>
              </a:rPr>
              <a:t> </a:t>
            </a:r>
            <a:r>
              <a:rPr sz="2100" dirty="0" err="1">
                <a:latin typeface="Helvetica"/>
                <a:ea typeface="Helvetica"/>
                <a:cs typeface="Helvetica"/>
                <a:sym typeface="Helvetica"/>
              </a:rPr>
              <a:t>requiere</a:t>
            </a:r>
            <a:r>
              <a:rPr sz="2100" dirty="0">
                <a:latin typeface="Helvetica"/>
                <a:ea typeface="Helvetica"/>
                <a:cs typeface="Helvetica"/>
                <a:sym typeface="Helvetica"/>
              </a:rPr>
              <a:t> </a:t>
            </a:r>
            <a:r>
              <a:rPr sz="2100" dirty="0" err="1">
                <a:latin typeface="Helvetica"/>
                <a:ea typeface="Helvetica"/>
                <a:cs typeface="Helvetica"/>
                <a:sym typeface="Helvetica"/>
              </a:rPr>
              <a:t>diferentes</a:t>
            </a:r>
            <a:r>
              <a:rPr sz="2100" dirty="0">
                <a:latin typeface="Helvetica"/>
                <a:ea typeface="Helvetica"/>
                <a:cs typeface="Helvetica"/>
                <a:sym typeface="Helvetica"/>
              </a:rPr>
              <a:t> </a:t>
            </a:r>
            <a:r>
              <a:rPr sz="2100" dirty="0" err="1">
                <a:latin typeface="Helvetica"/>
                <a:ea typeface="Helvetica"/>
                <a:cs typeface="Helvetica"/>
                <a:sym typeface="Helvetica"/>
              </a:rPr>
              <a:t>equipos</a:t>
            </a:r>
            <a:r>
              <a:rPr sz="2100" dirty="0">
                <a:latin typeface="Helvetica"/>
                <a:ea typeface="Helvetica"/>
                <a:cs typeface="Helvetica"/>
                <a:sym typeface="Helvetica"/>
              </a:rPr>
              <a:t> y </a:t>
            </a:r>
            <a:r>
              <a:rPr sz="2100" dirty="0" err="1">
                <a:latin typeface="Helvetica"/>
                <a:ea typeface="Helvetica"/>
                <a:cs typeface="Helvetica"/>
                <a:sym typeface="Helvetica"/>
              </a:rPr>
              <a:t>habilidades</a:t>
            </a:r>
            <a:r>
              <a:rPr sz="2100" dirty="0">
                <a:latin typeface="Helvetica"/>
                <a:ea typeface="Helvetica"/>
                <a:cs typeface="Helvetica"/>
                <a:sym typeface="Helvetica"/>
              </a:rPr>
              <a:t>, y </a:t>
            </a:r>
            <a:r>
              <a:rPr sz="2100" dirty="0" err="1">
                <a:latin typeface="Helvetica"/>
                <a:ea typeface="Helvetica"/>
                <a:cs typeface="Helvetica"/>
                <a:sym typeface="Helvetica"/>
              </a:rPr>
              <a:t>presenta</a:t>
            </a:r>
            <a:r>
              <a:rPr sz="2100" dirty="0">
                <a:latin typeface="Helvetica"/>
                <a:ea typeface="Helvetica"/>
                <a:cs typeface="Helvetica"/>
                <a:sym typeface="Helvetica"/>
              </a:rPr>
              <a:t> </a:t>
            </a:r>
            <a:r>
              <a:rPr sz="2100" dirty="0" err="1">
                <a:latin typeface="Helvetica"/>
                <a:ea typeface="Helvetica"/>
                <a:cs typeface="Helvetica"/>
                <a:sym typeface="Helvetica"/>
              </a:rPr>
              <a:t>diferentes</a:t>
            </a:r>
            <a:r>
              <a:rPr sz="2100" dirty="0">
                <a:latin typeface="Helvetica"/>
                <a:ea typeface="Helvetica"/>
                <a:cs typeface="Helvetica"/>
                <a:sym typeface="Helvetica"/>
              </a:rPr>
              <a:t> </a:t>
            </a:r>
            <a:r>
              <a:rPr sz="2100" dirty="0" err="1">
                <a:latin typeface="Helvetica"/>
                <a:ea typeface="Helvetica"/>
                <a:cs typeface="Helvetica"/>
                <a:sym typeface="Helvetica"/>
              </a:rPr>
              <a:t>desafíos</a:t>
            </a:r>
            <a:r>
              <a:rPr sz="2100" dirty="0">
                <a:latin typeface="Helvetica"/>
                <a:ea typeface="Helvetica"/>
                <a:cs typeface="Helvetica"/>
                <a:sym typeface="Helvetica"/>
              </a:rPr>
              <a:t> y </a:t>
            </a:r>
            <a:r>
              <a:rPr sz="2100" dirty="0" err="1">
                <a:latin typeface="Helvetica"/>
                <a:ea typeface="Helvetica"/>
                <a:cs typeface="Helvetica"/>
                <a:sym typeface="Helvetica"/>
              </a:rPr>
              <a:t>complicaciones</a:t>
            </a:r>
            <a:r>
              <a:rPr sz="2100" dirty="0">
                <a:latin typeface="Helvetica"/>
                <a:ea typeface="Helvetica"/>
                <a:cs typeface="Helvetica"/>
                <a:sym typeface="Helvetica"/>
              </a:rPr>
              <a:t>.</a:t>
            </a:r>
          </a:p>
          <a:p>
            <a:pPr lvl="0">
              <a:defRPr sz="1800" i="0">
                <a:solidFill>
                  <a:srgbClr val="000000"/>
                </a:solidFill>
                <a:effectLst/>
              </a:defRPr>
            </a:pPr>
            <a:r>
              <a:rPr sz="2100" b="1" dirty="0" err="1">
                <a:latin typeface="Helvetica"/>
                <a:ea typeface="Helvetica"/>
                <a:cs typeface="Helvetica"/>
                <a:sym typeface="Helvetica"/>
              </a:rPr>
              <a:t>En</a:t>
            </a:r>
            <a:r>
              <a:rPr sz="2100" b="1" dirty="0">
                <a:latin typeface="Helvetica"/>
                <a:ea typeface="Helvetica"/>
                <a:cs typeface="Helvetica"/>
                <a:sym typeface="Helvetica"/>
              </a:rPr>
              <a:t> una </a:t>
            </a:r>
            <a:r>
              <a:rPr sz="2100" b="1" dirty="0" err="1">
                <a:latin typeface="Helvetica"/>
                <a:ea typeface="Helvetica"/>
                <a:cs typeface="Helvetica"/>
                <a:sym typeface="Helvetica"/>
              </a:rPr>
              <a:t>situación</a:t>
            </a:r>
            <a:r>
              <a:rPr sz="2100" b="1" dirty="0">
                <a:latin typeface="Helvetica"/>
                <a:ea typeface="Helvetica"/>
                <a:cs typeface="Helvetica"/>
                <a:sym typeface="Helvetica"/>
              </a:rPr>
              <a:t> tan </a:t>
            </a:r>
            <a:r>
              <a:rPr sz="2100" b="1" dirty="0" err="1">
                <a:latin typeface="Helvetica"/>
                <a:ea typeface="Helvetica"/>
                <a:cs typeface="Helvetica"/>
                <a:sym typeface="Helvetica"/>
              </a:rPr>
              <a:t>difícil</a:t>
            </a:r>
            <a:r>
              <a:rPr sz="2100" b="1" dirty="0">
                <a:latin typeface="Helvetica"/>
                <a:ea typeface="Helvetica"/>
                <a:cs typeface="Helvetica"/>
                <a:sym typeface="Helvetica"/>
              </a:rPr>
              <a:t>, </a:t>
            </a:r>
            <a:r>
              <a:rPr sz="2100" b="1" i="1" u="sng" dirty="0" err="1">
                <a:latin typeface="Helvetica"/>
                <a:ea typeface="Helvetica"/>
                <a:cs typeface="Helvetica"/>
                <a:sym typeface="Helvetica"/>
              </a:rPr>
              <a:t>todo</a:t>
            </a:r>
            <a:r>
              <a:rPr sz="2100" b="1" i="1" u="sng" dirty="0">
                <a:latin typeface="Helvetica"/>
                <a:ea typeface="Helvetica"/>
                <a:cs typeface="Helvetica"/>
                <a:sym typeface="Helvetica"/>
              </a:rPr>
              <a:t> </a:t>
            </a:r>
            <a:r>
              <a:rPr sz="2100" b="1" i="1" u="sng" dirty="0" err="1">
                <a:latin typeface="Helvetica"/>
                <a:ea typeface="Helvetica"/>
                <a:cs typeface="Helvetica"/>
                <a:sym typeface="Helvetica"/>
              </a:rPr>
              <a:t>anestesista</a:t>
            </a:r>
            <a:r>
              <a:rPr sz="2100" b="1" i="1" u="sng" dirty="0">
                <a:latin typeface="Helvetica"/>
                <a:ea typeface="Helvetica"/>
                <a:cs typeface="Helvetica"/>
                <a:sym typeface="Helvetica"/>
              </a:rPr>
              <a:t> debe </a:t>
            </a:r>
            <a:r>
              <a:rPr sz="2100" b="1" i="1" u="sng" dirty="0" err="1">
                <a:latin typeface="Helvetica"/>
                <a:ea typeface="Helvetica"/>
                <a:cs typeface="Helvetica"/>
                <a:sym typeface="Helvetica"/>
              </a:rPr>
              <a:t>conocer</a:t>
            </a:r>
            <a:r>
              <a:rPr sz="2100" b="1" i="1" u="sng" dirty="0">
                <a:latin typeface="Helvetica"/>
                <a:ea typeface="Helvetica"/>
                <a:cs typeface="Helvetica"/>
                <a:sym typeface="Helvetica"/>
              </a:rPr>
              <a:t> la </a:t>
            </a:r>
            <a:r>
              <a:rPr sz="2100" b="1" i="1" u="sng" dirty="0" err="1">
                <a:latin typeface="Helvetica"/>
                <a:ea typeface="Helvetica"/>
                <a:cs typeface="Helvetica"/>
                <a:sym typeface="Helvetica"/>
              </a:rPr>
              <a:t>técnica</a:t>
            </a:r>
            <a:r>
              <a:rPr sz="2100" b="1" i="1" u="sng" dirty="0">
                <a:latin typeface="Helvetica"/>
                <a:ea typeface="Helvetica"/>
                <a:cs typeface="Helvetica"/>
                <a:sym typeface="Helvetica"/>
              </a:rPr>
              <a:t> que </a:t>
            </a:r>
            <a:r>
              <a:rPr sz="2100" b="1" i="1" u="sng" dirty="0" err="1">
                <a:latin typeface="Helvetica"/>
                <a:ea typeface="Helvetica"/>
                <a:cs typeface="Helvetica"/>
                <a:sym typeface="Helvetica"/>
              </a:rPr>
              <a:t>utilizaría</a:t>
            </a:r>
            <a:r>
              <a:rPr sz="2100" b="1" i="1" u="sng" dirty="0">
                <a:latin typeface="Helvetica"/>
                <a:ea typeface="Helvetica"/>
                <a:cs typeface="Helvetica"/>
                <a:sym typeface="Helvetica"/>
              </a:rPr>
              <a:t> y el </a:t>
            </a:r>
            <a:r>
              <a:rPr sz="2100" b="1" i="1" u="sng" dirty="0" err="1">
                <a:latin typeface="Helvetica"/>
                <a:ea typeface="Helvetica"/>
                <a:cs typeface="Helvetica"/>
                <a:sym typeface="Helvetica"/>
              </a:rPr>
              <a:t>equipo</a:t>
            </a:r>
            <a:r>
              <a:rPr sz="2100" b="1" i="1" u="sng" dirty="0">
                <a:latin typeface="Helvetica"/>
                <a:ea typeface="Helvetica"/>
                <a:cs typeface="Helvetica"/>
                <a:sym typeface="Helvetica"/>
              </a:rPr>
              <a:t> debe </a:t>
            </a:r>
            <a:r>
              <a:rPr sz="2100" b="1" i="1" u="sng" dirty="0" err="1">
                <a:latin typeface="Helvetica"/>
                <a:ea typeface="Helvetica"/>
                <a:cs typeface="Helvetica"/>
                <a:sym typeface="Helvetica"/>
              </a:rPr>
              <a:t>estar</a:t>
            </a:r>
            <a:r>
              <a:rPr sz="2100" b="1" i="1" u="sng" dirty="0">
                <a:latin typeface="Helvetica"/>
                <a:ea typeface="Helvetica"/>
                <a:cs typeface="Helvetica"/>
                <a:sym typeface="Helvetica"/>
              </a:rPr>
              <a:t> disponible.</a:t>
            </a:r>
          </a:p>
        </p:txBody>
      </p:sp>
      <p:sp>
        <p:nvSpPr>
          <p:cNvPr id="191" name="Shape 191"/>
          <p:cNvSpPr/>
          <p:nvPr/>
        </p:nvSpPr>
        <p:spPr>
          <a:xfrm>
            <a:off x="838354" y="1892859"/>
            <a:ext cx="11328091" cy="431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lnSpc>
                <a:spcPct val="150000"/>
              </a:lnSpc>
              <a:defRPr sz="2200">
                <a:solidFill>
                  <a:srgbClr val="000000"/>
                </a:solidFill>
                <a:uFill>
                  <a:solidFill/>
                </a:uFill>
                <a:latin typeface="Helvetica"/>
                <a:ea typeface="Helvetica"/>
                <a:cs typeface="Helvetica"/>
                <a:sym typeface="Helvetica"/>
              </a:defRPr>
            </a:lvl1pPr>
          </a:lstStyle>
          <a:p>
            <a:pPr lvl="0">
              <a:defRPr sz="1800" i="0">
                <a:effectLst/>
                <a:uFillTx/>
              </a:defRPr>
            </a:pPr>
            <a:r>
              <a:rPr sz="2200" i="1">
                <a:uFill>
                  <a:solidFill/>
                </a:uFill>
              </a:rPr>
              <a:t>No hay un consenso claro sobre el equipo/técnica óptima para la ventilación transtraqueal.</a:t>
            </a:r>
          </a:p>
        </p:txBody>
      </p:sp>
      <p:grpSp>
        <p:nvGrpSpPr>
          <p:cNvPr id="194" name="Group 194"/>
          <p:cNvGrpSpPr/>
          <p:nvPr/>
        </p:nvGrpSpPr>
        <p:grpSpPr>
          <a:xfrm>
            <a:off x="1129697" y="5813041"/>
            <a:ext cx="10847639" cy="1219201"/>
            <a:chOff x="-38099" y="-38100"/>
            <a:chExt cx="10847637" cy="1219200"/>
          </a:xfrm>
        </p:grpSpPr>
        <p:sp>
          <p:nvSpPr>
            <p:cNvPr id="193" name="Shape 193"/>
            <p:cNvSpPr/>
            <p:nvPr/>
          </p:nvSpPr>
          <p:spPr>
            <a:xfrm>
              <a:off x="0" y="0"/>
              <a:ext cx="10771438" cy="1143000"/>
            </a:xfrm>
            <a:prstGeom prst="rect">
              <a:avLst/>
            </a:prstGeom>
            <a:solidFill>
              <a:srgbClr val="FAD576"/>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3200" b="1" i="0">
                  <a:solidFill>
                    <a:srgbClr val="FF3300"/>
                  </a:solidFill>
                  <a:latin typeface="Helvetica"/>
                  <a:ea typeface="Helvetica"/>
                  <a:cs typeface="Helvetica"/>
                  <a:sym typeface="Helvetica"/>
                </a:defRPr>
              </a:lvl1pPr>
            </a:lstStyle>
            <a:p>
              <a:pPr lvl="0">
                <a:defRPr sz="1800" b="0">
                  <a:solidFill>
                    <a:srgbClr val="000000"/>
                  </a:solidFill>
                  <a:effectLst/>
                </a:defRPr>
              </a:pPr>
              <a:r>
                <a:rPr sz="3200" b="1">
                  <a:solidFill>
                    <a:srgbClr val="FF3300"/>
                  </a:solidFill>
                  <a:effectLst>
                    <a:outerShdw blurRad="25400" dist="12700" dir="5400000" rotWithShape="0">
                      <a:srgbClr val="FFFFFF"/>
                    </a:outerShdw>
                  </a:effectLst>
                </a:rPr>
                <a:t>ASEGÚRESE DE LA PARÁLISIS antes de realizar el procedimiento del cuello.</a:t>
              </a:r>
            </a:p>
          </p:txBody>
        </p:sp>
        <p:pic>
          <p:nvPicPr>
            <p:cNvPr id="192" name="Picture 191"/>
            <p:cNvPicPr/>
            <p:nvPr/>
          </p:nvPicPr>
          <p:blipFill>
            <a:blip r:embed="rId3"/>
            <a:stretch>
              <a:fillRect/>
            </a:stretch>
          </p:blipFill>
          <p:spPr>
            <a:xfrm>
              <a:off x="-38100" y="-38100"/>
              <a:ext cx="10847638" cy="1219200"/>
            </a:xfrm>
            <a:prstGeom prst="rect">
              <a:avLst/>
            </a:prstGeom>
            <a:effectLst/>
          </p:spPr>
        </p:pic>
      </p:grpSp>
      <p:sp>
        <p:nvSpPr>
          <p:cNvPr id="195" name="Shape 195"/>
          <p:cNvSpPr/>
          <p:nvPr/>
        </p:nvSpPr>
        <p:spPr>
          <a:xfrm>
            <a:off x="838457" y="7042289"/>
            <a:ext cx="11430119" cy="533401"/>
          </a:xfrm>
          <a:prstGeom prst="rect">
            <a:avLst/>
          </a:prstGeom>
          <a:solidFill>
            <a:srgbClr val="FFFFFF"/>
          </a:solidFill>
          <a:ln w="254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2700" b="1" i="0">
                <a:solidFill>
                  <a:srgbClr val="ED6C13"/>
                </a:solidFill>
                <a:latin typeface="Helvetica"/>
                <a:ea typeface="Helvetica"/>
                <a:cs typeface="Helvetica"/>
                <a:sym typeface="Helvetica"/>
              </a:defRPr>
            </a:lvl1pPr>
          </a:lstStyle>
          <a:p>
            <a:pPr lvl="0">
              <a:defRPr sz="1800" b="0">
                <a:solidFill>
                  <a:srgbClr val="000000"/>
                </a:solidFill>
                <a:effectLst/>
              </a:defRPr>
            </a:pPr>
            <a:r>
              <a:rPr sz="2700" b="1">
                <a:solidFill>
                  <a:srgbClr val="ED6C13"/>
                </a:solidFill>
                <a:effectLst>
                  <a:outerShdw blurRad="25400" dist="12700" dir="5400000" rotWithShape="0">
                    <a:srgbClr val="FFFFFF"/>
                  </a:outerShdw>
                </a:effectLst>
              </a:rPr>
              <a:t> = ROCURONIO, ya que no se recomienda la segunda dosis de Succs</a:t>
            </a:r>
          </a:p>
        </p:txBody>
      </p:sp>
    </p:spTree>
    <p:extLst>
      <p:ext uri="{BB962C8B-B14F-4D97-AF65-F5344CB8AC3E}">
        <p14:creationId xmlns:p14="http://schemas.microsoft.com/office/powerpoint/2010/main" val="2983149994"/>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p:nvPr/>
        </p:nvSpPr>
        <p:spPr>
          <a:xfrm>
            <a:off x="706854" y="505281"/>
            <a:ext cx="11341798" cy="1320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0">
                <a:solidFill>
                  <a:srgbClr val="000000"/>
                </a:solidFill>
              </a:defRPr>
            </a:lvl1pPr>
          </a:lstStyle>
          <a:p>
            <a:pPr lvl="0">
              <a:defRPr sz="1800">
                <a:effectLst/>
              </a:defRPr>
            </a:pPr>
            <a:r>
              <a:rPr sz="4000">
                <a:effectLst>
                  <a:outerShdw blurRad="25400" dist="12700" dir="5400000" rotWithShape="0">
                    <a:srgbClr val="FFFFFF"/>
                  </a:outerShdw>
                </a:effectLst>
              </a:rPr>
              <a:t>Cricitirotomía con cánula transtraqueal con ventilación por chorro subglótico</a:t>
            </a:r>
          </a:p>
        </p:txBody>
      </p:sp>
      <p:sp>
        <p:nvSpPr>
          <p:cNvPr id="198" name="Shape 198"/>
          <p:cNvSpPr/>
          <p:nvPr/>
        </p:nvSpPr>
        <p:spPr>
          <a:xfrm>
            <a:off x="5918089" y="8130069"/>
            <a:ext cx="919329" cy="457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300" i="0" u="sng">
                <a:solidFill>
                  <a:srgbClr val="000000"/>
                </a:solidFill>
              </a:defRPr>
            </a:lvl1pPr>
          </a:lstStyle>
          <a:p>
            <a:pPr lvl="0">
              <a:defRPr sz="1800" u="none">
                <a:effectLst/>
              </a:defRPr>
            </a:pPr>
            <a:r>
              <a:rPr sz="2300" u="sng">
                <a:effectLst>
                  <a:outerShdw blurRad="25400" dist="12700" dir="5400000" rotWithShape="0">
                    <a:srgbClr val="FFFFFF"/>
                  </a:outerShdw>
                </a:effectLst>
              </a:rPr>
              <a:t>Video:</a:t>
            </a:r>
          </a:p>
        </p:txBody>
      </p:sp>
      <p:sp>
        <p:nvSpPr>
          <p:cNvPr id="199" name="Shape 199"/>
          <p:cNvSpPr/>
          <p:nvPr/>
        </p:nvSpPr>
        <p:spPr>
          <a:xfrm>
            <a:off x="1934719" y="8514234"/>
            <a:ext cx="8543291" cy="482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500" i="0">
                <a:solidFill>
                  <a:srgbClr val="000000"/>
                </a:solidFill>
              </a:defRPr>
            </a:lvl1pPr>
          </a:lstStyle>
          <a:p>
            <a:pPr lvl="0">
              <a:defRPr sz="1800">
                <a:effectLst/>
              </a:defRPr>
            </a:pPr>
            <a:r>
              <a:rPr sz="2500">
                <a:effectLst>
                  <a:outerShdw blurRad="25400" dist="12700" dir="5400000" rotWithShape="0">
                    <a:srgbClr val="FFFFFF"/>
                  </a:outerShdw>
                </a:effectLst>
              </a:rPr>
              <a:t>https://www.youtube.com/watch?app=desktop&amp;v=BSfg30k6O1s</a:t>
            </a:r>
          </a:p>
        </p:txBody>
      </p:sp>
      <p:pic>
        <p:nvPicPr>
          <p:cNvPr id="200" name="Screen Shot 2023-08-21 at 2.45.44 PM.png"/>
          <p:cNvPicPr/>
          <p:nvPr/>
        </p:nvPicPr>
        <p:blipFill>
          <a:blip r:embed="rId2"/>
          <a:stretch>
            <a:fillRect/>
          </a:stretch>
        </p:blipFill>
        <p:spPr>
          <a:xfrm>
            <a:off x="2653719" y="1907713"/>
            <a:ext cx="7702122" cy="6140725"/>
          </a:xfrm>
          <a:prstGeom prst="rect">
            <a:avLst/>
          </a:prstGeom>
          <a:ln w="12700">
            <a:miter lim="400000"/>
          </a:ln>
        </p:spPr>
      </p:pic>
      <p:sp>
        <p:nvSpPr>
          <p:cNvPr id="201" name="Shape 201"/>
          <p:cNvSpPr/>
          <p:nvPr/>
        </p:nvSpPr>
        <p:spPr>
          <a:xfrm>
            <a:off x="2718254" y="7819836"/>
            <a:ext cx="3392629" cy="228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800">
                <a:solidFill>
                  <a:srgbClr val="000000"/>
                </a:solidFill>
              </a:defRPr>
            </a:lvl1pPr>
          </a:lstStyle>
          <a:p>
            <a:pPr lvl="0">
              <a:defRPr sz="1800" i="0">
                <a:effectLst/>
              </a:defRPr>
            </a:pPr>
            <a:r>
              <a:rPr sz="800" i="1">
                <a:effectLst>
                  <a:outerShdw blurRad="25400" dist="12700" dir="5400000" rotWithShape="0">
                    <a:srgbClr val="FFFFFF"/>
                  </a:outerShdw>
                </a:effectLst>
              </a:rPr>
              <a:t>https://veteriankey.com/cricothyrotomy-and-percutaneous-translaryngeal-ventilation/</a:t>
            </a:r>
          </a:p>
        </p:txBody>
      </p:sp>
    </p:spTree>
    <p:extLst>
      <p:ext uri="{BB962C8B-B14F-4D97-AF65-F5344CB8AC3E}">
        <p14:creationId xmlns:p14="http://schemas.microsoft.com/office/powerpoint/2010/main" val="2575420064"/>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 name="Group 205"/>
          <p:cNvGrpSpPr/>
          <p:nvPr/>
        </p:nvGrpSpPr>
        <p:grpSpPr>
          <a:xfrm>
            <a:off x="-12221" y="-6188"/>
            <a:ext cx="13029243" cy="2349501"/>
            <a:chOff x="-38100" y="-38100"/>
            <a:chExt cx="13029241" cy="2349500"/>
          </a:xfrm>
        </p:grpSpPr>
        <p:sp>
          <p:nvSpPr>
            <p:cNvPr id="204" name="Shape 204"/>
            <p:cNvSpPr/>
            <p:nvPr/>
          </p:nvSpPr>
          <p:spPr>
            <a:xfrm>
              <a:off x="0" y="0"/>
              <a:ext cx="12953042" cy="2273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4600" b="1">
                  <a:solidFill>
                    <a:srgbClr val="FDF9FF"/>
                  </a:solidFill>
                  <a:uFill>
                    <a:solidFill/>
                  </a:uFill>
                  <a:latin typeface="Helvetica"/>
                  <a:ea typeface="Helvetica"/>
                  <a:cs typeface="Helvetica"/>
                  <a:sym typeface="Helvetica"/>
                </a:rPr>
                <a:t>¿Ventilación </a:t>
              </a:r>
              <a:r>
                <a:rPr sz="4600" b="1">
                  <a:solidFill>
                    <a:srgbClr val="F32F9C"/>
                  </a:solidFill>
                  <a:uFill>
                    <a:solidFill/>
                  </a:uFill>
                  <a:latin typeface="Helvetica"/>
                  <a:ea typeface="Helvetica"/>
                  <a:cs typeface="Helvetica"/>
                  <a:sym typeface="Helvetica"/>
                </a:rPr>
                <a:t>por chorro con cánula transtraqueal </a:t>
              </a:r>
              <a:r>
                <a:rPr sz="4600" b="1">
                  <a:solidFill>
                    <a:srgbClr val="FDF9FF"/>
                  </a:solidFill>
                  <a:uFill>
                    <a:solidFill/>
                  </a:uFill>
                  <a:latin typeface="Helvetica"/>
                  <a:ea typeface="Helvetica"/>
                  <a:cs typeface="Helvetica"/>
                  <a:sym typeface="Helvetica"/>
                </a:rPr>
                <a:t>O</a:t>
              </a:r>
            </a:p>
            <a:p>
              <a:pPr lvl="0" defTabSz="457200">
                <a:defRPr sz="1800" i="0">
                  <a:solidFill>
                    <a:srgbClr val="000000"/>
                  </a:solidFill>
                  <a:effectLst/>
                </a:defRPr>
              </a:pPr>
              <a:r>
                <a:rPr sz="4600" b="1">
                  <a:solidFill>
                    <a:srgbClr val="D67D02"/>
                  </a:solidFill>
                  <a:uFill>
                    <a:solidFill/>
                  </a:uFill>
                  <a:latin typeface="Helvetica"/>
                  <a:ea typeface="Helvetica"/>
                  <a:cs typeface="Helvetica"/>
                  <a:sym typeface="Helvetica"/>
                </a:rPr>
                <a:t>Cricotirotomía quirúrgica?</a:t>
              </a:r>
            </a:p>
          </p:txBody>
        </p:sp>
        <p:pic>
          <p:nvPicPr>
            <p:cNvPr id="203" name="Picture 202"/>
            <p:cNvPicPr/>
            <p:nvPr/>
          </p:nvPicPr>
          <p:blipFill>
            <a:blip r:embed="rId2"/>
            <a:stretch>
              <a:fillRect/>
            </a:stretch>
          </p:blipFill>
          <p:spPr>
            <a:xfrm>
              <a:off x="-38100" y="-38100"/>
              <a:ext cx="13029242" cy="2349500"/>
            </a:xfrm>
            <a:prstGeom prst="rect">
              <a:avLst/>
            </a:prstGeom>
            <a:effectLst/>
          </p:spPr>
        </p:pic>
      </p:grpSp>
      <p:sp>
        <p:nvSpPr>
          <p:cNvPr id="206" name="Shape 206"/>
          <p:cNvSpPr/>
          <p:nvPr/>
        </p:nvSpPr>
        <p:spPr>
          <a:xfrm>
            <a:off x="1708912" y="2678861"/>
            <a:ext cx="9586977" cy="711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i="0">
                <a:solidFill>
                  <a:srgbClr val="000000"/>
                </a:solidFill>
                <a:effectLst/>
              </a:defRPr>
            </a:pPr>
            <a:r>
              <a:rPr sz="4000" u="sng">
                <a:effectLst>
                  <a:outerShdw blurRad="25400" dist="12700" dir="5400000" rotWithShape="0">
                    <a:srgbClr val="FFFFFF"/>
                  </a:outerShdw>
                </a:effectLst>
              </a:rPr>
              <a:t>(+) </a:t>
            </a:r>
            <a:r>
              <a:rPr sz="4000" b="1" u="sng">
                <a:effectLst>
                  <a:outerShdw blurRad="25400" dist="12700" dir="5400000" rotWithShape="0">
                    <a:srgbClr val="FFFFFF"/>
                  </a:outerShdw>
                </a:effectLst>
              </a:rPr>
              <a:t>Ventajas</a:t>
            </a:r>
            <a:r>
              <a:rPr sz="4000" u="sng">
                <a:effectLst>
                  <a:outerShdw blurRad="25400" dist="12700" dir="5400000" rotWithShape="0">
                    <a:srgbClr val="FFFFFF"/>
                  </a:outerShdw>
                </a:effectLst>
              </a:rPr>
              <a:t> de la cricotirotomía </a:t>
            </a:r>
            <a:r>
              <a:rPr sz="4000" u="sng">
                <a:solidFill>
                  <a:srgbClr val="F32F9C"/>
                </a:solidFill>
                <a:effectLst>
                  <a:outerShdw blurRad="25400" dist="12700" dir="5400000" rotWithShape="0">
                    <a:srgbClr val="FFFFFF"/>
                  </a:outerShdw>
                </a:effectLst>
              </a:rPr>
              <a:t>con cánula</a:t>
            </a:r>
          </a:p>
        </p:txBody>
      </p:sp>
      <p:sp>
        <p:nvSpPr>
          <p:cNvPr id="207" name="Shape 207"/>
          <p:cNvSpPr/>
          <p:nvPr/>
        </p:nvSpPr>
        <p:spPr>
          <a:xfrm>
            <a:off x="761544" y="3421287"/>
            <a:ext cx="11481713" cy="157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310242" lvl="0" indent="-310242" algn="l">
              <a:buSzPct val="50000"/>
              <a:buBlip>
                <a:blip r:embed="rId3"/>
              </a:buBlip>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Los anestesistas pueden sentirse mejor o más cómodos usando una cánula de aguja y jeringa que un bisturí.</a:t>
            </a:r>
          </a:p>
          <a:p>
            <a:pPr lvl="0" algn="l">
              <a:defRPr sz="1800" i="0">
                <a:solidFill>
                  <a:srgbClr val="000000"/>
                </a:solidFill>
                <a:effectLst/>
              </a:defRPr>
            </a:pPr>
            <a:endParaRPr sz="2400">
              <a:effectLst>
                <a:outerShdw blurRad="25400" dist="12700" dir="5400000" rotWithShape="0">
                  <a:srgbClr val="FFFFFF"/>
                </a:outerShdw>
              </a:effectLst>
              <a:latin typeface="Helvetica"/>
              <a:ea typeface="Helvetica"/>
              <a:cs typeface="Helvetica"/>
              <a:sym typeface="Helvetica"/>
            </a:endParaRPr>
          </a:p>
          <a:p>
            <a:pPr marL="310242" lvl="0" indent="-310242" algn="l">
              <a:buSzPct val="50000"/>
              <a:buBlip>
                <a:blip r:embed="rId3"/>
              </a:buBlip>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Riesgo reducido de trauma durante la inserción en comparación con el bisturí</a:t>
            </a:r>
          </a:p>
        </p:txBody>
      </p:sp>
      <p:sp>
        <p:nvSpPr>
          <p:cNvPr id="208" name="Shape 208"/>
          <p:cNvSpPr/>
          <p:nvPr/>
        </p:nvSpPr>
        <p:spPr>
          <a:xfrm>
            <a:off x="1683666" y="5695803"/>
            <a:ext cx="9419337" cy="711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i="0">
                <a:solidFill>
                  <a:srgbClr val="000000"/>
                </a:solidFill>
                <a:effectLst/>
              </a:defRPr>
            </a:pPr>
            <a:r>
              <a:rPr sz="4000" u="sng">
                <a:effectLst>
                  <a:outerShdw blurRad="25400" dist="12700" dir="5400000" rotWithShape="0">
                    <a:srgbClr val="FFFFFF"/>
                  </a:outerShdw>
                </a:effectLst>
              </a:rPr>
              <a:t>(-) </a:t>
            </a:r>
            <a:r>
              <a:rPr sz="4000" b="1" u="sng">
                <a:effectLst>
                  <a:outerShdw blurRad="25400" dist="12700" dir="5400000" rotWithShape="0">
                    <a:srgbClr val="FFFFFF"/>
                  </a:outerShdw>
                </a:effectLst>
              </a:rPr>
              <a:t>Contras </a:t>
            </a:r>
            <a:r>
              <a:rPr sz="4000" u="sng">
                <a:effectLst>
                  <a:outerShdw blurRad="25400" dist="12700" dir="5400000" rotWithShape="0">
                    <a:srgbClr val="FFFFFF"/>
                  </a:outerShdw>
                </a:effectLst>
              </a:rPr>
              <a:t>de la cricotirotomía </a:t>
            </a:r>
            <a:r>
              <a:rPr sz="4000" u="sng">
                <a:solidFill>
                  <a:srgbClr val="F32F9C"/>
                </a:solidFill>
                <a:effectLst>
                  <a:outerShdw blurRad="25400" dist="12700" dir="5400000" rotWithShape="0">
                    <a:srgbClr val="FFFFFF"/>
                  </a:outerShdw>
                </a:effectLst>
              </a:rPr>
              <a:t>con cánula</a:t>
            </a:r>
          </a:p>
        </p:txBody>
      </p:sp>
      <p:sp>
        <p:nvSpPr>
          <p:cNvPr id="209" name="Shape 209"/>
          <p:cNvSpPr/>
          <p:nvPr/>
        </p:nvSpPr>
        <p:spPr>
          <a:xfrm>
            <a:off x="760319" y="6683385"/>
            <a:ext cx="12102559" cy="2311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310242" lvl="0" indent="-310242" algn="l">
              <a:buSzPct val="50000"/>
              <a:buBlip>
                <a:blip r:embed="rId3"/>
              </a:buBlip>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Los anestesistas pueden no estar familiarizados con la ventilación subglótica de emergencia requerida con ventilación transtraquel con cánula</a:t>
            </a:r>
          </a:p>
          <a:p>
            <a:pPr lvl="0" algn="l">
              <a:defRPr sz="1800" i="0">
                <a:solidFill>
                  <a:srgbClr val="000000"/>
                </a:solidFill>
                <a:effectLst/>
              </a:defRPr>
            </a:pPr>
            <a:endParaRPr sz="2400">
              <a:effectLst>
                <a:outerShdw blurRad="25400" dist="12700" dir="5400000" rotWithShape="0">
                  <a:srgbClr val="FFFFFF"/>
                </a:outerShdw>
              </a:effectLst>
              <a:latin typeface="Helvetica"/>
              <a:ea typeface="Helvetica"/>
              <a:cs typeface="Helvetica"/>
              <a:sym typeface="Helvetica"/>
            </a:endParaRPr>
          </a:p>
          <a:p>
            <a:pPr marL="310242" lvl="0" indent="-310242" algn="l">
              <a:lnSpc>
                <a:spcPct val="200000"/>
              </a:lnSpc>
              <a:buSzPct val="50000"/>
              <a:buBlip>
                <a:blip r:embed="rId3"/>
              </a:buBlip>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Riesgo de barotrauma grave por alta presión de ventilación del jet</a:t>
            </a:r>
          </a:p>
          <a:p>
            <a:pPr marL="310242" lvl="0" indent="-310242" algn="l">
              <a:lnSpc>
                <a:spcPct val="200000"/>
              </a:lnSpc>
              <a:buSzPct val="50000"/>
              <a:buBlip>
                <a:blip r:embed="rId3"/>
              </a:buBlip>
              <a:defRPr sz="1800" i="0">
                <a:solidFill>
                  <a:srgbClr val="000000"/>
                </a:solidFill>
                <a:effectLst/>
              </a:defRPr>
            </a:pPr>
            <a:r>
              <a:rPr sz="2400">
                <a:effectLst>
                  <a:outerShdw blurRad="25400" dist="12700" dir="5400000" rotWithShape="0">
                    <a:srgbClr val="FFFFFF"/>
                  </a:outerShdw>
                </a:effectLst>
                <a:latin typeface="Helvetica"/>
                <a:ea typeface="Helvetica"/>
                <a:cs typeface="Helvetica"/>
                <a:sym typeface="Helvetica"/>
              </a:rPr>
              <a:t>Riesgo de traumatismo en los tejidos blandos del cuello por una cánula mal colocada</a:t>
            </a:r>
          </a:p>
        </p:txBody>
      </p:sp>
    </p:spTree>
    <p:extLst>
      <p:ext uri="{BB962C8B-B14F-4D97-AF65-F5344CB8AC3E}">
        <p14:creationId xmlns:p14="http://schemas.microsoft.com/office/powerpoint/2010/main" val="212902373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3" name="Group 213"/>
          <p:cNvGrpSpPr/>
          <p:nvPr/>
        </p:nvGrpSpPr>
        <p:grpSpPr>
          <a:xfrm>
            <a:off x="223673" y="10643"/>
            <a:ext cx="12804972" cy="1600201"/>
            <a:chOff x="-38100" y="-38100"/>
            <a:chExt cx="12804970" cy="1600200"/>
          </a:xfrm>
        </p:grpSpPr>
        <p:sp>
          <p:nvSpPr>
            <p:cNvPr id="212" name="Shape 212"/>
            <p:cNvSpPr/>
            <p:nvPr/>
          </p:nvSpPr>
          <p:spPr>
            <a:xfrm>
              <a:off x="0" y="0"/>
              <a:ext cx="12728770" cy="15240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4400" b="1">
                  <a:solidFill>
                    <a:srgbClr val="FDF9FF"/>
                  </a:solidFill>
                  <a:uFill>
                    <a:solidFill/>
                  </a:uFill>
                  <a:latin typeface="Helvetica"/>
                  <a:ea typeface="Helvetica"/>
                  <a:cs typeface="Helvetica"/>
                  <a:sym typeface="Helvetica"/>
                </a:rPr>
                <a:t>¿Ventilación por </a:t>
              </a:r>
              <a:r>
                <a:rPr sz="4400" b="1">
                  <a:solidFill>
                    <a:srgbClr val="FF02B5"/>
                  </a:solidFill>
                  <a:uFill>
                    <a:solidFill/>
                  </a:uFill>
                  <a:latin typeface="Helvetica"/>
                  <a:ea typeface="Helvetica"/>
                  <a:cs typeface="Helvetica"/>
                  <a:sym typeface="Helvetica"/>
                </a:rPr>
                <a:t>chorro transtraqueal</a:t>
              </a:r>
              <a:r>
                <a:rPr sz="4400" b="1">
                  <a:solidFill>
                    <a:srgbClr val="FDF9FF"/>
                  </a:solidFill>
                  <a:uFill>
                    <a:solidFill/>
                  </a:uFill>
                  <a:latin typeface="Helvetica"/>
                  <a:ea typeface="Helvetica"/>
                  <a:cs typeface="Helvetica"/>
                  <a:sym typeface="Helvetica"/>
                </a:rPr>
                <a:t> o </a:t>
              </a:r>
              <a:r>
                <a:rPr sz="4400" b="1">
                  <a:solidFill>
                    <a:srgbClr val="D67D02"/>
                  </a:solidFill>
                  <a:uFill>
                    <a:solidFill/>
                  </a:uFill>
                  <a:latin typeface="Helvetica"/>
                  <a:ea typeface="Helvetica"/>
                  <a:cs typeface="Helvetica"/>
                  <a:sym typeface="Helvetica"/>
                </a:rPr>
                <a:t>Cricotirotomía Quirúrgica</a:t>
              </a:r>
              <a:r>
                <a:rPr sz="4400" b="1">
                  <a:solidFill>
                    <a:srgbClr val="FDF9FF"/>
                  </a:solidFill>
                  <a:uFill>
                    <a:solidFill/>
                  </a:uFill>
                  <a:latin typeface="Helvetica"/>
                  <a:ea typeface="Helvetica"/>
                  <a:cs typeface="Helvetica"/>
                  <a:sym typeface="Helvetica"/>
                </a:rPr>
                <a:t>?</a:t>
              </a:r>
            </a:p>
          </p:txBody>
        </p:sp>
        <p:pic>
          <p:nvPicPr>
            <p:cNvPr id="211" name="Picture 210"/>
            <p:cNvPicPr/>
            <p:nvPr/>
          </p:nvPicPr>
          <p:blipFill>
            <a:blip r:embed="rId2"/>
            <a:stretch>
              <a:fillRect/>
            </a:stretch>
          </p:blipFill>
          <p:spPr>
            <a:xfrm>
              <a:off x="-38100" y="-38100"/>
              <a:ext cx="12804971" cy="1600201"/>
            </a:xfrm>
            <a:prstGeom prst="rect">
              <a:avLst/>
            </a:prstGeom>
            <a:effectLst/>
          </p:spPr>
        </p:pic>
      </p:grpSp>
      <p:sp>
        <p:nvSpPr>
          <p:cNvPr id="214" name="Shape 214"/>
          <p:cNvSpPr/>
          <p:nvPr/>
        </p:nvSpPr>
        <p:spPr>
          <a:xfrm>
            <a:off x="2371044" y="1846842"/>
            <a:ext cx="8510229" cy="977901"/>
          </a:xfrm>
          <a:prstGeom prst="rect">
            <a:avLst/>
          </a:prstGeom>
          <a:solidFill>
            <a:srgbClr val="FAD576"/>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defTabSz="457200">
              <a:defRPr sz="5400" b="1" i="0">
                <a:solidFill>
                  <a:srgbClr val="FF5A15"/>
                </a:solidFill>
                <a:uFill>
                  <a:solidFill/>
                </a:uFill>
                <a:latin typeface="Helvetica"/>
                <a:ea typeface="Helvetica"/>
                <a:cs typeface="Helvetica"/>
                <a:sym typeface="Helvetica"/>
              </a:defRPr>
            </a:lvl1pPr>
          </a:lstStyle>
          <a:p>
            <a:pPr lvl="0">
              <a:defRPr sz="1800" b="0">
                <a:solidFill>
                  <a:srgbClr val="000000"/>
                </a:solidFill>
                <a:effectLst/>
                <a:uFillTx/>
              </a:defRPr>
            </a:pPr>
            <a:r>
              <a:rPr sz="5400" b="1">
                <a:solidFill>
                  <a:srgbClr val="FF5A15"/>
                </a:solidFill>
                <a:uFill>
                  <a:solidFill/>
                </a:uFill>
              </a:rPr>
              <a:t>Cricotirotomía Quirúrgica</a:t>
            </a:r>
          </a:p>
        </p:txBody>
      </p:sp>
      <p:sp>
        <p:nvSpPr>
          <p:cNvPr id="216" name="Shape 216"/>
          <p:cNvSpPr/>
          <p:nvPr/>
        </p:nvSpPr>
        <p:spPr>
          <a:xfrm>
            <a:off x="223673" y="3784954"/>
            <a:ext cx="12641436" cy="2209801"/>
          </a:xfrm>
          <a:prstGeom prst="rect">
            <a:avLst/>
          </a:prstGeom>
          <a:solidFill>
            <a:srgbClr val="FAD576"/>
          </a:solidFill>
          <a:ln w="57150">
            <a:solidFill>
              <a:srgbClr val="000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marL="616857" lvl="0" indent="-616857" algn="l">
              <a:lnSpc>
                <a:spcPct val="150000"/>
              </a:lnSpc>
              <a:buSzPct val="100000"/>
              <a:buAutoNum type="arabicPeriod"/>
              <a:defRPr sz="1800" i="0">
                <a:solidFill>
                  <a:srgbClr val="000000"/>
                </a:solidFill>
                <a:effectLst/>
              </a:defRPr>
            </a:pPr>
            <a:r>
              <a:rPr sz="3300" dirty="0" err="1">
                <a:effectLst>
                  <a:outerShdw blurRad="25400" dist="12700" dir="5400000" rotWithShape="0">
                    <a:srgbClr val="FFFFFF"/>
                  </a:outerShdw>
                </a:effectLst>
                <a:latin typeface="Helvetica"/>
                <a:ea typeface="Helvetica"/>
                <a:cs typeface="Helvetica"/>
                <a:sym typeface="Helvetica"/>
              </a:rPr>
              <a:t>Realizar</a:t>
            </a:r>
            <a:r>
              <a:rPr sz="3300" dirty="0">
                <a:effectLst>
                  <a:outerShdw blurRad="25400" dist="12700" dir="5400000" rotWithShape="0">
                    <a:srgbClr val="FFFFFF"/>
                  </a:outerShdw>
                </a:effectLst>
                <a:latin typeface="Helvetica"/>
                <a:ea typeface="Helvetica"/>
                <a:cs typeface="Helvetica"/>
                <a:sym typeface="Helvetica"/>
              </a:rPr>
              <a:t> una </a:t>
            </a:r>
            <a:r>
              <a:rPr sz="3300" dirty="0" err="1">
                <a:effectLst>
                  <a:outerShdw blurRad="25400" dist="12700" dir="5400000" rotWithShape="0">
                    <a:srgbClr val="FFFFFF"/>
                  </a:outerShdw>
                </a:effectLst>
                <a:latin typeface="Helvetica"/>
                <a:ea typeface="Helvetica"/>
                <a:cs typeface="Helvetica"/>
                <a:sym typeface="Helvetica"/>
              </a:rPr>
              <a:t>incisión</a:t>
            </a:r>
            <a:r>
              <a:rPr sz="3300" dirty="0">
                <a:effectLst>
                  <a:outerShdw blurRad="25400" dist="12700" dir="5400000" rotWithShape="0">
                    <a:srgbClr val="FFFFFF"/>
                  </a:outerShdw>
                </a:effectLst>
                <a:latin typeface="Helvetica"/>
                <a:ea typeface="Helvetica"/>
                <a:cs typeface="Helvetica"/>
                <a:sym typeface="Helvetica"/>
              </a:rPr>
              <a:t> con </a:t>
            </a:r>
            <a:r>
              <a:rPr sz="3300" dirty="0" err="1">
                <a:effectLst>
                  <a:outerShdw blurRad="25400" dist="12700" dir="5400000" rotWithShape="0">
                    <a:srgbClr val="FFFFFF"/>
                  </a:outerShdw>
                </a:effectLst>
                <a:latin typeface="Helvetica"/>
                <a:ea typeface="Helvetica"/>
                <a:cs typeface="Helvetica"/>
                <a:sym typeface="Helvetica"/>
              </a:rPr>
              <a:t>bisturí</a:t>
            </a:r>
            <a:r>
              <a:rPr sz="3300" dirty="0">
                <a:effectLst>
                  <a:outerShdw blurRad="25400" dist="12700" dir="5400000" rotWithShape="0">
                    <a:srgbClr val="FFFFFF"/>
                  </a:outerShdw>
                </a:effectLst>
                <a:latin typeface="Helvetica"/>
                <a:ea typeface="Helvetica"/>
                <a:cs typeface="Helvetica"/>
                <a:sym typeface="Helvetica"/>
              </a:rPr>
              <a:t> </a:t>
            </a:r>
            <a:r>
              <a:rPr sz="3300" dirty="0" err="1">
                <a:effectLst>
                  <a:outerShdw blurRad="25400" dist="12700" dir="5400000" rotWithShape="0">
                    <a:srgbClr val="FFFFFF"/>
                  </a:outerShdw>
                </a:effectLst>
                <a:latin typeface="Helvetica"/>
                <a:ea typeface="Helvetica"/>
                <a:cs typeface="Helvetica"/>
                <a:sym typeface="Helvetica"/>
              </a:rPr>
              <a:t>en</a:t>
            </a:r>
            <a:r>
              <a:rPr sz="3300" dirty="0">
                <a:effectLst>
                  <a:outerShdw blurRad="25400" dist="12700" dir="5400000" rotWithShape="0">
                    <a:srgbClr val="FFFFFF"/>
                  </a:outerShdw>
                </a:effectLst>
                <a:latin typeface="Helvetica"/>
                <a:ea typeface="Helvetica"/>
                <a:cs typeface="Helvetica"/>
                <a:sym typeface="Helvetica"/>
              </a:rPr>
              <a:t> la </a:t>
            </a:r>
            <a:r>
              <a:rPr sz="3300" dirty="0" err="1">
                <a:effectLst>
                  <a:outerShdw blurRad="25400" dist="12700" dir="5400000" rotWithShape="0">
                    <a:srgbClr val="FFFFFF"/>
                  </a:outerShdw>
                </a:effectLst>
                <a:latin typeface="Helvetica"/>
                <a:ea typeface="Helvetica"/>
                <a:cs typeface="Helvetica"/>
                <a:sym typeface="Helvetica"/>
              </a:rPr>
              <a:t>membrana</a:t>
            </a:r>
            <a:r>
              <a:rPr sz="3300" dirty="0">
                <a:effectLst>
                  <a:outerShdw blurRad="25400" dist="12700" dir="5400000" rotWithShape="0">
                    <a:srgbClr val="FFFFFF"/>
                  </a:outerShdw>
                </a:effectLst>
                <a:latin typeface="Helvetica"/>
                <a:ea typeface="Helvetica"/>
                <a:cs typeface="Helvetica"/>
                <a:sym typeface="Helvetica"/>
              </a:rPr>
              <a:t> </a:t>
            </a:r>
            <a:r>
              <a:rPr sz="3300" dirty="0" err="1">
                <a:effectLst>
                  <a:outerShdw blurRad="25400" dist="12700" dir="5400000" rotWithShape="0">
                    <a:srgbClr val="FFFFFF"/>
                  </a:outerShdw>
                </a:effectLst>
                <a:latin typeface="Helvetica"/>
                <a:ea typeface="Helvetica"/>
                <a:cs typeface="Helvetica"/>
                <a:sym typeface="Helvetica"/>
              </a:rPr>
              <a:t>cricotiroidea</a:t>
            </a:r>
            <a:r>
              <a:rPr sz="3300" dirty="0">
                <a:effectLst>
                  <a:outerShdw blurRad="25400" dist="12700" dir="5400000" rotWithShape="0">
                    <a:srgbClr val="FFFFFF"/>
                  </a:outerShdw>
                </a:effectLst>
                <a:latin typeface="Helvetica"/>
                <a:ea typeface="Helvetica"/>
                <a:cs typeface="Helvetica"/>
                <a:sym typeface="Helvetica"/>
              </a:rPr>
              <a:t>.</a:t>
            </a:r>
            <a:endParaRPr lang="en-US" sz="3300" dirty="0">
              <a:effectLst>
                <a:outerShdw blurRad="25400" dist="12700" dir="5400000" rotWithShape="0">
                  <a:srgbClr val="FFFFFF"/>
                </a:outerShdw>
              </a:effectLst>
              <a:latin typeface="Helvetica"/>
              <a:ea typeface="Helvetica"/>
              <a:cs typeface="Helvetica"/>
              <a:sym typeface="Helvetica"/>
            </a:endParaRPr>
          </a:p>
          <a:p>
            <a:pPr marL="616857" lvl="0" indent="-616857" algn="l">
              <a:lnSpc>
                <a:spcPct val="150000"/>
              </a:lnSpc>
              <a:buSzPct val="100000"/>
              <a:buAutoNum type="arabicPeriod"/>
              <a:defRPr sz="1800" i="0">
                <a:solidFill>
                  <a:srgbClr val="000000"/>
                </a:solidFill>
                <a:effectLst/>
              </a:defRPr>
            </a:pPr>
            <a:r>
              <a:rPr sz="3300" dirty="0" err="1">
                <a:effectLst>
                  <a:outerShdw blurRad="25400" dist="12700" dir="5400000" rotWithShape="0">
                    <a:srgbClr val="FFFFFF"/>
                  </a:outerShdw>
                </a:effectLst>
                <a:latin typeface="Helvetica"/>
                <a:ea typeface="Helvetica"/>
                <a:cs typeface="Helvetica"/>
                <a:sym typeface="Helvetica"/>
              </a:rPr>
              <a:t>Coloque</a:t>
            </a:r>
            <a:r>
              <a:rPr sz="3300" dirty="0">
                <a:effectLst>
                  <a:outerShdw blurRad="25400" dist="12700" dir="5400000" rotWithShape="0">
                    <a:srgbClr val="FFFFFF"/>
                  </a:outerShdw>
                </a:effectLst>
                <a:latin typeface="Helvetica"/>
                <a:ea typeface="Helvetica"/>
                <a:cs typeface="Helvetica"/>
                <a:sym typeface="Helvetica"/>
              </a:rPr>
              <a:t> la </a:t>
            </a:r>
            <a:r>
              <a:rPr sz="3300" dirty="0" err="1">
                <a:effectLst>
                  <a:outerShdw blurRad="25400" dist="12700" dir="5400000" rotWithShape="0">
                    <a:srgbClr val="FFFFFF"/>
                  </a:outerShdw>
                </a:effectLst>
                <a:latin typeface="Helvetica"/>
                <a:ea typeface="Helvetica"/>
                <a:cs typeface="Helvetica"/>
                <a:sym typeface="Helvetica"/>
              </a:rPr>
              <a:t>bujía</a:t>
            </a:r>
            <a:r>
              <a:rPr sz="3300" dirty="0">
                <a:effectLst>
                  <a:outerShdw blurRad="25400" dist="12700" dir="5400000" rotWithShape="0">
                    <a:srgbClr val="FFFFFF"/>
                  </a:outerShdw>
                </a:effectLst>
                <a:latin typeface="Helvetica"/>
                <a:ea typeface="Helvetica"/>
                <a:cs typeface="Helvetica"/>
                <a:sym typeface="Helvetica"/>
              </a:rPr>
              <a:t> </a:t>
            </a:r>
            <a:r>
              <a:rPr sz="3300" dirty="0" err="1">
                <a:effectLst>
                  <a:outerShdw blurRad="25400" dist="12700" dir="5400000" rotWithShape="0">
                    <a:srgbClr val="FFFFFF"/>
                  </a:outerShdw>
                </a:effectLst>
                <a:latin typeface="Helvetica"/>
                <a:ea typeface="Helvetica"/>
                <a:cs typeface="Helvetica"/>
                <a:sym typeface="Helvetica"/>
              </a:rPr>
              <a:t>en</a:t>
            </a:r>
            <a:r>
              <a:rPr sz="3300" dirty="0">
                <a:effectLst>
                  <a:outerShdw blurRad="25400" dist="12700" dir="5400000" rotWithShape="0">
                    <a:srgbClr val="FFFFFF"/>
                  </a:outerShdw>
                </a:effectLst>
                <a:latin typeface="Helvetica"/>
                <a:ea typeface="Helvetica"/>
                <a:cs typeface="Helvetica"/>
                <a:sym typeface="Helvetica"/>
              </a:rPr>
              <a:t> la </a:t>
            </a:r>
            <a:r>
              <a:rPr sz="3300" dirty="0" err="1">
                <a:effectLst>
                  <a:outerShdw blurRad="25400" dist="12700" dir="5400000" rotWithShape="0">
                    <a:srgbClr val="FFFFFF"/>
                  </a:outerShdw>
                </a:effectLst>
                <a:latin typeface="Helvetica"/>
                <a:ea typeface="Helvetica"/>
                <a:cs typeface="Helvetica"/>
                <a:sym typeface="Helvetica"/>
              </a:rPr>
              <a:t>tráquea</a:t>
            </a:r>
            <a:endParaRPr lang="en-US" sz="3300" dirty="0">
              <a:latin typeface="Helvetica"/>
              <a:ea typeface="Helvetica"/>
              <a:cs typeface="Helvetica"/>
              <a:sym typeface="Helvetica"/>
            </a:endParaRPr>
          </a:p>
          <a:p>
            <a:pPr marL="616857" lvl="0" indent="-616857" algn="l">
              <a:lnSpc>
                <a:spcPct val="150000"/>
              </a:lnSpc>
              <a:buSzPct val="100000"/>
              <a:buAutoNum type="arabicPeriod"/>
              <a:defRPr sz="1800" i="0">
                <a:solidFill>
                  <a:srgbClr val="000000"/>
                </a:solidFill>
                <a:effectLst/>
              </a:defRPr>
            </a:pPr>
            <a:r>
              <a:rPr sz="3300" dirty="0" err="1">
                <a:effectLst>
                  <a:outerShdw blurRad="25400" dist="12700" dir="5400000" rotWithShape="0">
                    <a:srgbClr val="FFFFFF"/>
                  </a:outerShdw>
                </a:effectLst>
                <a:latin typeface="Helvetica"/>
                <a:ea typeface="Helvetica"/>
                <a:cs typeface="Helvetica"/>
                <a:sym typeface="Helvetica"/>
              </a:rPr>
              <a:t>Deslice</a:t>
            </a:r>
            <a:r>
              <a:rPr sz="3300" dirty="0">
                <a:effectLst>
                  <a:outerShdw blurRad="25400" dist="12700" dir="5400000" rotWithShape="0">
                    <a:srgbClr val="FFFFFF"/>
                  </a:outerShdw>
                </a:effectLst>
                <a:latin typeface="Helvetica"/>
                <a:ea typeface="Helvetica"/>
                <a:cs typeface="Helvetica"/>
                <a:sym typeface="Helvetica"/>
              </a:rPr>
              <a:t> el TET </a:t>
            </a:r>
            <a:r>
              <a:rPr sz="3300" dirty="0" err="1">
                <a:effectLst>
                  <a:outerShdw blurRad="25400" dist="12700" dir="5400000" rotWithShape="0">
                    <a:srgbClr val="FFFFFF"/>
                  </a:outerShdw>
                </a:effectLst>
                <a:latin typeface="Helvetica"/>
                <a:ea typeface="Helvetica"/>
                <a:cs typeface="Helvetica"/>
                <a:sym typeface="Helvetica"/>
              </a:rPr>
              <a:t>hacia</a:t>
            </a:r>
            <a:r>
              <a:rPr sz="3300" dirty="0">
                <a:effectLst>
                  <a:outerShdw blurRad="25400" dist="12700" dir="5400000" rotWithShape="0">
                    <a:srgbClr val="FFFFFF"/>
                  </a:outerShdw>
                </a:effectLst>
                <a:latin typeface="Helvetica"/>
                <a:ea typeface="Helvetica"/>
                <a:cs typeface="Helvetica"/>
                <a:sym typeface="Helvetica"/>
              </a:rPr>
              <a:t> la </a:t>
            </a:r>
            <a:r>
              <a:rPr sz="3300" dirty="0" err="1">
                <a:effectLst>
                  <a:outerShdw blurRad="25400" dist="12700" dir="5400000" rotWithShape="0">
                    <a:srgbClr val="FFFFFF"/>
                  </a:outerShdw>
                </a:effectLst>
                <a:latin typeface="Helvetica"/>
                <a:ea typeface="Helvetica"/>
                <a:cs typeface="Helvetica"/>
                <a:sym typeface="Helvetica"/>
              </a:rPr>
              <a:t>tráquea</a:t>
            </a:r>
            <a:r>
              <a:rPr sz="3300" dirty="0">
                <a:effectLst>
                  <a:outerShdw blurRad="25400" dist="12700" dir="5400000" rotWithShape="0">
                    <a:srgbClr val="FFFFFF"/>
                  </a:outerShdw>
                </a:effectLst>
                <a:latin typeface="Helvetica"/>
                <a:ea typeface="Helvetica"/>
                <a:cs typeface="Helvetica"/>
                <a:sym typeface="Helvetica"/>
              </a:rPr>
              <a:t> </a:t>
            </a:r>
            <a:r>
              <a:rPr sz="3300" dirty="0" err="1">
                <a:effectLst>
                  <a:outerShdw blurRad="25400" dist="12700" dir="5400000" rotWithShape="0">
                    <a:srgbClr val="FFFFFF"/>
                  </a:outerShdw>
                </a:effectLst>
                <a:latin typeface="Helvetica"/>
                <a:ea typeface="Helvetica"/>
                <a:cs typeface="Helvetica"/>
                <a:sym typeface="Helvetica"/>
              </a:rPr>
              <a:t>sobre</a:t>
            </a:r>
            <a:r>
              <a:rPr sz="3300" dirty="0">
                <a:effectLst>
                  <a:outerShdw blurRad="25400" dist="12700" dir="5400000" rotWithShape="0">
                    <a:srgbClr val="FFFFFF"/>
                  </a:outerShdw>
                </a:effectLst>
                <a:latin typeface="Helvetica"/>
                <a:ea typeface="Helvetica"/>
                <a:cs typeface="Helvetica"/>
                <a:sym typeface="Helvetica"/>
              </a:rPr>
              <a:t> la </a:t>
            </a:r>
            <a:r>
              <a:rPr sz="3300" dirty="0" err="1">
                <a:effectLst>
                  <a:outerShdw blurRad="25400" dist="12700" dir="5400000" rotWithShape="0">
                    <a:srgbClr val="FFFFFF"/>
                  </a:outerShdw>
                </a:effectLst>
                <a:latin typeface="Helvetica"/>
                <a:ea typeface="Helvetica"/>
                <a:cs typeface="Helvetica"/>
                <a:sym typeface="Helvetica"/>
              </a:rPr>
              <a:t>bujía</a:t>
            </a:r>
            <a:r>
              <a:rPr sz="3300" dirty="0">
                <a:effectLst>
                  <a:outerShdw blurRad="25400" dist="12700" dir="5400000" rotWithShape="0">
                    <a:srgbClr val="FFFFFF"/>
                  </a:outerShdw>
                </a:effectLst>
                <a:latin typeface="Helvetica"/>
                <a:ea typeface="Helvetica"/>
                <a:cs typeface="Helvetica"/>
                <a:sym typeface="Helvetica"/>
              </a:rPr>
              <a:t>.</a:t>
            </a:r>
          </a:p>
        </p:txBody>
      </p:sp>
      <p:sp>
        <p:nvSpPr>
          <p:cNvPr id="218" name="Shape 218"/>
          <p:cNvSpPr/>
          <p:nvPr/>
        </p:nvSpPr>
        <p:spPr>
          <a:xfrm>
            <a:off x="4064457" y="9153815"/>
            <a:ext cx="4875886" cy="279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200" i="0">
                <a:solidFill>
                  <a:srgbClr val="000000"/>
                </a:solidFill>
              </a:defRPr>
            </a:lvl1pPr>
          </a:lstStyle>
          <a:p>
            <a:pPr lvl="0">
              <a:defRPr sz="1800">
                <a:effectLst/>
              </a:defRPr>
            </a:pPr>
            <a:r>
              <a:rPr sz="1200" dirty="0">
                <a:effectLst>
                  <a:outerShdw blurRad="25400" dist="12700" dir="5400000" rotWithShape="0">
                    <a:srgbClr val="FFFFFF"/>
                  </a:outerShdw>
                </a:effectLst>
              </a:rPr>
              <a:t>https://</a:t>
            </a:r>
            <a:r>
              <a:rPr sz="1200" dirty="0" err="1">
                <a:effectLst>
                  <a:outerShdw blurRad="25400" dist="12700" dir="5400000" rotWithShape="0">
                    <a:srgbClr val="FFFFFF"/>
                  </a:outerShdw>
                </a:effectLst>
              </a:rPr>
              <a:t>emergencymedicinecases.com</a:t>
            </a:r>
            <a:r>
              <a:rPr sz="1200" dirty="0">
                <a:effectLst>
                  <a:outerShdw blurRad="25400" dist="12700" dir="5400000" rotWithShape="0">
                    <a:srgbClr val="FFFFFF"/>
                  </a:outerShdw>
                </a:effectLst>
              </a:rPr>
              <a:t>/cricothyrotomy-simulation-training/</a:t>
            </a:r>
          </a:p>
        </p:txBody>
      </p:sp>
      <p:grpSp>
        <p:nvGrpSpPr>
          <p:cNvPr id="223" name="Group 223"/>
          <p:cNvGrpSpPr/>
          <p:nvPr/>
        </p:nvGrpSpPr>
        <p:grpSpPr>
          <a:xfrm>
            <a:off x="3918237" y="6167175"/>
            <a:ext cx="5415841" cy="2973939"/>
            <a:chOff x="0" y="0"/>
            <a:chExt cx="5415839" cy="2973937"/>
          </a:xfrm>
        </p:grpSpPr>
        <p:pic>
          <p:nvPicPr>
            <p:cNvPr id="219" name="Screen Shot 2023-08-21 at 1.27.51 PM.png"/>
            <p:cNvPicPr/>
            <p:nvPr/>
          </p:nvPicPr>
          <p:blipFill>
            <a:blip r:embed="rId3"/>
            <a:stretch>
              <a:fillRect/>
            </a:stretch>
          </p:blipFill>
          <p:spPr>
            <a:xfrm>
              <a:off x="0" y="0"/>
              <a:ext cx="5415840" cy="2973938"/>
            </a:xfrm>
            <a:prstGeom prst="rect">
              <a:avLst/>
            </a:prstGeom>
            <a:ln w="50800" cap="flat">
              <a:solidFill>
                <a:srgbClr val="000000"/>
              </a:solidFill>
              <a:prstDash val="solid"/>
              <a:miter lim="400000"/>
            </a:ln>
            <a:effectLst/>
          </p:spPr>
        </p:pic>
        <p:sp>
          <p:nvSpPr>
            <p:cNvPr id="220" name="Shape 220"/>
            <p:cNvSpPr/>
            <p:nvPr/>
          </p:nvSpPr>
          <p:spPr>
            <a:xfrm>
              <a:off x="2709053" y="2257245"/>
              <a:ext cx="376995" cy="609601"/>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000">
                  <a:solidFill>
                    <a:srgbClr val="000000"/>
                  </a:solidFill>
                  <a:latin typeface="Helvetica"/>
                  <a:ea typeface="Helvetica"/>
                  <a:cs typeface="Helvetica"/>
                  <a:sym typeface="Helvetica"/>
                </a:defRPr>
              </a:lvl1pPr>
            </a:lstStyle>
            <a:p>
              <a:pPr lvl="0">
                <a:defRPr sz="1800" i="0">
                  <a:effectLst/>
                </a:defRPr>
              </a:pPr>
              <a:r>
                <a:rPr sz="3000" i="1">
                  <a:effectLst>
                    <a:outerShdw blurRad="25400" dist="12700" dir="5400000" rotWithShape="0">
                      <a:srgbClr val="FFFFFF"/>
                    </a:outerShdw>
                  </a:effectLst>
                </a:rPr>
                <a:t>1</a:t>
              </a:r>
            </a:p>
          </p:txBody>
        </p:sp>
        <p:sp>
          <p:nvSpPr>
            <p:cNvPr id="221" name="Shape 221"/>
            <p:cNvSpPr/>
            <p:nvPr/>
          </p:nvSpPr>
          <p:spPr>
            <a:xfrm>
              <a:off x="2709053" y="1128795"/>
              <a:ext cx="376995" cy="609601"/>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000">
                  <a:solidFill>
                    <a:srgbClr val="000000"/>
                  </a:solidFill>
                  <a:latin typeface="Helvetica"/>
                  <a:ea typeface="Helvetica"/>
                  <a:cs typeface="Helvetica"/>
                  <a:sym typeface="Helvetica"/>
                </a:defRPr>
              </a:lvl1pPr>
            </a:lstStyle>
            <a:p>
              <a:pPr lvl="0">
                <a:defRPr sz="1800" i="0">
                  <a:effectLst/>
                </a:defRPr>
              </a:pPr>
              <a:r>
                <a:rPr sz="3000" i="1">
                  <a:effectLst>
                    <a:outerShdw blurRad="25400" dist="12700" dir="5400000" rotWithShape="0">
                      <a:srgbClr val="FFFFFF"/>
                    </a:outerShdw>
                  </a:effectLst>
                </a:rPr>
                <a:t>2</a:t>
              </a:r>
            </a:p>
          </p:txBody>
        </p:sp>
        <p:sp>
          <p:nvSpPr>
            <p:cNvPr id="222" name="Shape 222"/>
            <p:cNvSpPr/>
            <p:nvPr/>
          </p:nvSpPr>
          <p:spPr>
            <a:xfrm>
              <a:off x="2709053" y="12700"/>
              <a:ext cx="376995" cy="609601"/>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000">
                  <a:solidFill>
                    <a:srgbClr val="000000"/>
                  </a:solidFill>
                  <a:latin typeface="Helvetica"/>
                  <a:ea typeface="Helvetica"/>
                  <a:cs typeface="Helvetica"/>
                  <a:sym typeface="Helvetica"/>
                </a:defRPr>
              </a:lvl1pPr>
            </a:lstStyle>
            <a:p>
              <a:pPr lvl="0">
                <a:defRPr sz="1800" i="0">
                  <a:effectLst/>
                </a:defRPr>
              </a:pPr>
              <a:r>
                <a:rPr sz="3000" i="1">
                  <a:effectLst>
                    <a:outerShdw blurRad="25400" dist="12700" dir="5400000" rotWithShape="0">
                      <a:srgbClr val="FFFFFF"/>
                    </a:outerShdw>
                  </a:effectLst>
                </a:rPr>
                <a:t>3</a:t>
              </a:r>
            </a:p>
          </p:txBody>
        </p:sp>
      </p:grpSp>
      <p:grpSp>
        <p:nvGrpSpPr>
          <p:cNvPr id="227" name="Group 227"/>
          <p:cNvGrpSpPr/>
          <p:nvPr/>
        </p:nvGrpSpPr>
        <p:grpSpPr>
          <a:xfrm>
            <a:off x="2121200" y="3026528"/>
            <a:ext cx="9009917" cy="626237"/>
            <a:chOff x="-609600" y="0"/>
            <a:chExt cx="9009916" cy="626235"/>
          </a:xfrm>
        </p:grpSpPr>
        <p:sp>
          <p:nvSpPr>
            <p:cNvPr id="224" name="Shape 224"/>
            <p:cNvSpPr/>
            <p:nvPr/>
          </p:nvSpPr>
          <p:spPr>
            <a:xfrm>
              <a:off x="863331" y="33717"/>
              <a:ext cx="6064077" cy="558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marL="1371600" lvl="0" indent="-1371600" defTabSz="457200">
                <a:tabLst>
                  <a:tab pos="1054100" algn="l"/>
                  <a:tab pos="1371600" algn="l"/>
                </a:tabLst>
                <a:defRPr sz="1800" i="0">
                  <a:solidFill>
                    <a:srgbClr val="000000"/>
                  </a:solidFill>
                  <a:effectLst/>
                </a:defRPr>
              </a:pPr>
              <a:r>
                <a:rPr sz="3000" b="1" u="sng">
                  <a:uFill>
                    <a:solidFill/>
                  </a:uFill>
                  <a:latin typeface="Helvetica"/>
                  <a:ea typeface="Helvetica"/>
                  <a:cs typeface="Helvetica"/>
                  <a:sym typeface="Helvetica"/>
                </a:rPr>
                <a:t>Si falla la ventilación con </a:t>
              </a:r>
              <a:r>
                <a:rPr sz="3000" b="1" u="sng">
                  <a:solidFill>
                    <a:srgbClr val="F32F9C"/>
                  </a:solidFill>
                  <a:uFill>
                    <a:solidFill/>
                  </a:uFill>
                  <a:latin typeface="Helvetica"/>
                  <a:ea typeface="Helvetica"/>
                  <a:cs typeface="Helvetica"/>
                  <a:sym typeface="Helvetica"/>
                </a:rPr>
                <a:t>cánula.</a:t>
              </a:r>
            </a:p>
          </p:txBody>
        </p:sp>
        <p:pic>
          <p:nvPicPr>
            <p:cNvPr id="225" name="Screen Shot 2023-08-21 at 11.13.01 AM.png"/>
            <p:cNvPicPr/>
            <p:nvPr/>
          </p:nvPicPr>
          <p:blipFill>
            <a:blip r:embed="rId4"/>
            <a:stretch>
              <a:fillRect/>
            </a:stretch>
          </p:blipFill>
          <p:spPr>
            <a:xfrm>
              <a:off x="7636252" y="9"/>
              <a:ext cx="764065" cy="626218"/>
            </a:xfrm>
            <a:prstGeom prst="rect">
              <a:avLst/>
            </a:prstGeom>
            <a:ln w="50800" cap="flat">
              <a:solidFill>
                <a:srgbClr val="000000"/>
              </a:solidFill>
              <a:prstDash val="solid"/>
              <a:miter lim="400000"/>
            </a:ln>
            <a:effectLst/>
          </p:spPr>
        </p:pic>
        <p:pic>
          <p:nvPicPr>
            <p:cNvPr id="226" name="Screen Shot 2023-08-21 at 11.13.01 AM.png"/>
            <p:cNvPicPr/>
            <p:nvPr/>
          </p:nvPicPr>
          <p:blipFill>
            <a:blip r:embed="rId4"/>
            <a:stretch>
              <a:fillRect/>
            </a:stretch>
          </p:blipFill>
          <p:spPr>
            <a:xfrm>
              <a:off x="-609601" y="0"/>
              <a:ext cx="764087" cy="626236"/>
            </a:xfrm>
            <a:prstGeom prst="rect">
              <a:avLst/>
            </a:prstGeom>
            <a:ln w="50800" cap="flat">
              <a:solidFill>
                <a:srgbClr val="000000"/>
              </a:solidFill>
              <a:prstDash val="solid"/>
              <a:miter lim="400000"/>
            </a:ln>
            <a:effectLst/>
          </p:spPr>
        </p:pic>
      </p:grpSp>
    </p:spTree>
    <p:extLst>
      <p:ext uri="{BB962C8B-B14F-4D97-AF65-F5344CB8AC3E}">
        <p14:creationId xmlns:p14="http://schemas.microsoft.com/office/powerpoint/2010/main" val="221931078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p:nvPr/>
        </p:nvSpPr>
        <p:spPr>
          <a:xfrm>
            <a:off x="7568500" y="3564466"/>
            <a:ext cx="4954373" cy="167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lnSpc>
                <a:spcPct val="150000"/>
              </a:lnSpc>
              <a:defRPr sz="1800" i="0">
                <a:solidFill>
                  <a:srgbClr val="000000"/>
                </a:solidFill>
                <a:effectLst/>
              </a:defRPr>
            </a:pPr>
            <a:r>
              <a:rPr sz="2600" u="sng">
                <a:effectLst>
                  <a:outerShdw blurRad="25400" dist="12700" dir="5400000" rotWithShape="0">
                    <a:srgbClr val="FFFFFF"/>
                  </a:outerShdw>
                </a:effectLst>
              </a:rPr>
              <a:t>POSICIÓN DEL PACIENTE:</a:t>
            </a:r>
          </a:p>
          <a:p>
            <a:pPr lvl="0">
              <a:lnSpc>
                <a:spcPct val="150000"/>
              </a:lnSpc>
              <a:defRPr sz="1800" i="0">
                <a:solidFill>
                  <a:srgbClr val="000000"/>
                </a:solidFill>
                <a:effectLst/>
              </a:defRPr>
            </a:pPr>
            <a:r>
              <a:rPr sz="2600" b="1">
                <a:solidFill>
                  <a:srgbClr val="FF3300"/>
                </a:solidFill>
                <a:effectLst>
                  <a:outerShdw blurRad="25400" dist="12700" dir="5400000" rotWithShape="0">
                    <a:srgbClr val="FFFFFF"/>
                  </a:outerShdw>
                </a:effectLst>
              </a:rPr>
              <a:t>EXTENSIÓN DEL CUELLO</a:t>
            </a:r>
          </a:p>
        </p:txBody>
      </p:sp>
      <p:grpSp>
        <p:nvGrpSpPr>
          <p:cNvPr id="232" name="Group 232"/>
          <p:cNvGrpSpPr/>
          <p:nvPr/>
        </p:nvGrpSpPr>
        <p:grpSpPr>
          <a:xfrm>
            <a:off x="34118" y="1038884"/>
            <a:ext cx="7517897" cy="8654820"/>
            <a:chOff x="0" y="0"/>
            <a:chExt cx="7517896" cy="8654819"/>
          </a:xfrm>
        </p:grpSpPr>
        <p:pic>
          <p:nvPicPr>
            <p:cNvPr id="230" name="Screen Shot 2023-08-21 at 3.31.22 PM.png"/>
            <p:cNvPicPr/>
            <p:nvPr/>
          </p:nvPicPr>
          <p:blipFill>
            <a:blip r:embed="rId2"/>
            <a:stretch>
              <a:fillRect/>
            </a:stretch>
          </p:blipFill>
          <p:spPr>
            <a:xfrm>
              <a:off x="0" y="0"/>
              <a:ext cx="7517897" cy="8654820"/>
            </a:xfrm>
            <a:prstGeom prst="rect">
              <a:avLst/>
            </a:prstGeom>
            <a:ln w="50800" cap="flat">
              <a:solidFill>
                <a:srgbClr val="000000"/>
              </a:solidFill>
              <a:prstDash val="solid"/>
              <a:miter lim="400000"/>
            </a:ln>
            <a:effectLst/>
          </p:spPr>
        </p:pic>
        <p:sp>
          <p:nvSpPr>
            <p:cNvPr id="231" name="Shape 231"/>
            <p:cNvSpPr/>
            <p:nvPr/>
          </p:nvSpPr>
          <p:spPr>
            <a:xfrm>
              <a:off x="133090" y="8234271"/>
              <a:ext cx="5080843" cy="3351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400" i="0">
                  <a:solidFill>
                    <a:srgbClr val="000000"/>
                  </a:solidFill>
                </a:defRPr>
              </a:lvl1pPr>
            </a:lstStyle>
            <a:p>
              <a:pPr lvl="0">
                <a:defRPr sz="1800">
                  <a:effectLst/>
                </a:defRPr>
              </a:pPr>
              <a:r>
                <a:rPr sz="1400">
                  <a:effectLst>
                    <a:outerShdw blurRad="25400" dist="12700" dir="5400000" rotWithShape="0">
                      <a:srgbClr val="FFFFFF"/>
                    </a:outerShdw>
                  </a:effectLst>
                </a:rPr>
                <a:t>Scalpel-bougie-tube technique for cricothyrotomy - UpToDate</a:t>
              </a:r>
            </a:p>
          </p:txBody>
        </p:sp>
      </p:grpSp>
      <p:sp>
        <p:nvSpPr>
          <p:cNvPr id="233" name="Shape 233"/>
          <p:cNvSpPr/>
          <p:nvPr/>
        </p:nvSpPr>
        <p:spPr>
          <a:xfrm>
            <a:off x="2472645" y="1108"/>
            <a:ext cx="8510229" cy="977901"/>
          </a:xfrm>
          <a:prstGeom prst="rect">
            <a:avLst/>
          </a:prstGeom>
          <a:solidFill>
            <a:srgbClr val="FAD576"/>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defTabSz="457200">
              <a:defRPr sz="5400" b="1" i="0">
                <a:solidFill>
                  <a:srgbClr val="FF5A15"/>
                </a:solidFill>
                <a:uFill>
                  <a:solidFill/>
                </a:uFill>
                <a:latin typeface="Helvetica"/>
                <a:ea typeface="Helvetica"/>
                <a:cs typeface="Helvetica"/>
                <a:sym typeface="Helvetica"/>
              </a:defRPr>
            </a:lvl1pPr>
          </a:lstStyle>
          <a:p>
            <a:pPr lvl="0">
              <a:defRPr sz="1800" b="0">
                <a:solidFill>
                  <a:srgbClr val="000000"/>
                </a:solidFill>
                <a:effectLst/>
                <a:uFillTx/>
              </a:defRPr>
            </a:pPr>
            <a:r>
              <a:rPr sz="5400" b="1">
                <a:solidFill>
                  <a:srgbClr val="FF5A15"/>
                </a:solidFill>
                <a:uFill>
                  <a:solidFill/>
                </a:uFill>
              </a:rPr>
              <a:t>Cricotirotomía Quirúrgica</a:t>
            </a:r>
          </a:p>
        </p:txBody>
      </p:sp>
    </p:spTree>
    <p:extLst>
      <p:ext uri="{BB962C8B-B14F-4D97-AF65-F5344CB8AC3E}">
        <p14:creationId xmlns:p14="http://schemas.microsoft.com/office/powerpoint/2010/main" val="3128370380"/>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p:nvPr/>
        </p:nvSpPr>
        <p:spPr>
          <a:xfrm>
            <a:off x="670224" y="2148266"/>
            <a:ext cx="5616528" cy="55311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spcBef>
                <a:spcPts val="800"/>
              </a:spcBef>
              <a:defRPr sz="1600" i="0">
                <a:solidFill>
                  <a:srgbClr val="454545"/>
                </a:solidFill>
                <a:latin typeface="Helvetica Neue"/>
                <a:ea typeface="Helvetica Neue"/>
                <a:cs typeface="Helvetica Neue"/>
                <a:sym typeface="Helvetica Neue"/>
                <a:hlinkClick r:id="rId2"/>
              </a:defRPr>
            </a:lvl1pPr>
          </a:lstStyle>
          <a:p>
            <a:pPr lvl="0">
              <a:defRPr sz="1800">
                <a:solidFill>
                  <a:srgbClr val="000000"/>
                </a:solidFill>
                <a:effectLst/>
              </a:defRPr>
            </a:pPr>
            <a:r>
              <a:rPr sz="1600">
                <a:solidFill>
                  <a:srgbClr val="454545"/>
                </a:solidFill>
                <a:hlinkClick r:id="rId2"/>
              </a:rPr>
              <a:t>SCALPEL   FINGER    BOUGIE  TEACHING VIDEO ONLY    do not attempt unless professionally trained and</a:t>
            </a:r>
          </a:p>
        </p:txBody>
      </p:sp>
      <p:sp>
        <p:nvSpPr>
          <p:cNvPr id="236" name="Shape 236"/>
          <p:cNvSpPr/>
          <p:nvPr/>
        </p:nvSpPr>
        <p:spPr>
          <a:xfrm>
            <a:off x="691335" y="6750062"/>
            <a:ext cx="4526705" cy="1035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spcBef>
                <a:spcPts val="800"/>
              </a:spcBef>
              <a:defRPr sz="1800" i="0">
                <a:solidFill>
                  <a:srgbClr val="454545"/>
                </a:solidFill>
                <a:latin typeface="Helvetica Neue"/>
                <a:ea typeface="Helvetica Neue"/>
                <a:cs typeface="Helvetica Neue"/>
                <a:sym typeface="Helvetica Neue"/>
                <a:hlinkClick r:id="rId3"/>
              </a:defRPr>
            </a:lvl1pPr>
          </a:lstStyle>
          <a:p>
            <a:pPr lvl="0">
              <a:defRPr>
                <a:solidFill>
                  <a:srgbClr val="000000"/>
                </a:solidFill>
                <a:effectLst/>
              </a:defRPr>
            </a:pPr>
            <a:r>
              <a:rPr>
                <a:solidFill>
                  <a:srgbClr val="454545"/>
                </a:solidFill>
                <a:hlinkClick r:id="rId3"/>
              </a:rPr>
              <a:t>Dr. Antonio Navarrete. Vía Aérea Difícil 20: Cricotiroidotomía quirúrgica 2a parte</a:t>
            </a:r>
            <a:endParaRPr>
              <a:solidFill>
                <a:srgbClr val="454545"/>
              </a:solidFill>
            </a:endParaRPr>
          </a:p>
        </p:txBody>
      </p:sp>
      <p:sp>
        <p:nvSpPr>
          <p:cNvPr id="237" name="Shape 237"/>
          <p:cNvSpPr/>
          <p:nvPr/>
        </p:nvSpPr>
        <p:spPr>
          <a:xfrm>
            <a:off x="666754" y="2771360"/>
            <a:ext cx="4812933" cy="3495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spcBef>
                <a:spcPts val="800"/>
              </a:spcBef>
              <a:defRPr sz="1700" i="0">
                <a:solidFill>
                  <a:srgbClr val="454545"/>
                </a:solidFill>
                <a:latin typeface="Helvetica Neue"/>
                <a:ea typeface="Helvetica Neue"/>
                <a:cs typeface="Helvetica Neue"/>
                <a:sym typeface="Helvetica Neue"/>
                <a:hlinkClick r:id="rId4"/>
              </a:defRPr>
            </a:lvl1pPr>
          </a:lstStyle>
          <a:p>
            <a:pPr lvl="0">
              <a:defRPr sz="1800">
                <a:solidFill>
                  <a:srgbClr val="000000"/>
                </a:solidFill>
                <a:effectLst/>
              </a:defRPr>
            </a:pPr>
            <a:r>
              <a:rPr sz="1700">
                <a:solidFill>
                  <a:srgbClr val="454545"/>
                </a:solidFill>
                <a:hlinkClick r:id="rId4"/>
              </a:rPr>
              <a:t>PLAN3D  - SIMULACIÓN CRICOTIROIDOTOMÍA</a:t>
            </a:r>
          </a:p>
        </p:txBody>
      </p:sp>
      <p:sp>
        <p:nvSpPr>
          <p:cNvPr id="238" name="Shape 238"/>
          <p:cNvSpPr/>
          <p:nvPr/>
        </p:nvSpPr>
        <p:spPr>
          <a:xfrm>
            <a:off x="692072" y="4364733"/>
            <a:ext cx="6269723" cy="165694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spcBef>
                <a:spcPts val="800"/>
              </a:spcBef>
              <a:defRPr sz="1900" i="0">
                <a:solidFill>
                  <a:srgbClr val="454545"/>
                </a:solidFill>
                <a:latin typeface="Helvetica Neue"/>
                <a:ea typeface="Helvetica Neue"/>
                <a:cs typeface="Helvetica Neue"/>
                <a:sym typeface="Helvetica Neue"/>
                <a:hlinkClick r:id="rId5"/>
              </a:defRPr>
            </a:lvl1pPr>
          </a:lstStyle>
          <a:p>
            <a:pPr lvl="0">
              <a:defRPr sz="1800">
                <a:solidFill>
                  <a:srgbClr val="000000"/>
                </a:solidFill>
                <a:effectLst/>
              </a:defRPr>
            </a:pPr>
            <a:r>
              <a:rPr sz="1900">
                <a:solidFill>
                  <a:srgbClr val="454545"/>
                </a:solidFill>
                <a:hlinkClick r:id="rId5"/>
              </a:rPr>
              <a:t>Cricotiroidotomía con bisturí, bougie y tubo. Técnica quirúrgica de elección para el abordaje de emergencia de la Vía Aérea fallida. | By MIVA. Manejo Integral de la Vía Aérea | Facebook</a:t>
            </a:r>
            <a:endParaRPr sz="1900">
              <a:solidFill>
                <a:srgbClr val="454545"/>
              </a:solidFill>
            </a:endParaRPr>
          </a:p>
        </p:txBody>
      </p:sp>
      <p:sp>
        <p:nvSpPr>
          <p:cNvPr id="239" name="Shape 239"/>
          <p:cNvSpPr/>
          <p:nvPr/>
        </p:nvSpPr>
        <p:spPr>
          <a:xfrm>
            <a:off x="-567137" y="6600230"/>
            <a:ext cx="393650" cy="275133"/>
          </a:xfrm>
          <a:prstGeom prst="rect">
            <a:avLst/>
          </a:prstGeom>
          <a:ln w="12700">
            <a:miter lim="400000"/>
          </a:ln>
        </p:spPr>
        <p:txBody>
          <a:bodyPr wrap="none" lIns="50800" tIns="50800" rIns="50800" bIns="50800" anchor="ctr">
            <a:spAutoFit/>
          </a:bodyPr>
          <a:lstStyle/>
          <a:p>
            <a:pPr lvl="0" algn="l" defTabSz="457200">
              <a:spcBef>
                <a:spcPts val="800"/>
              </a:spcBef>
              <a:defRPr sz="1200" i="0">
                <a:solidFill>
                  <a:srgbClr val="454545"/>
                </a:solidFill>
                <a:effectLst/>
                <a:latin typeface="Helvetica Neue"/>
                <a:ea typeface="Helvetica Neue"/>
                <a:cs typeface="Helvetica Neue"/>
                <a:sym typeface="Helvetica Neue"/>
              </a:defRPr>
            </a:pPr>
            <a:endParaRPr/>
          </a:p>
        </p:txBody>
      </p:sp>
      <p:sp>
        <p:nvSpPr>
          <p:cNvPr id="240" name="Shape 240"/>
          <p:cNvSpPr/>
          <p:nvPr/>
        </p:nvSpPr>
        <p:spPr>
          <a:xfrm>
            <a:off x="2094609" y="3914711"/>
            <a:ext cx="1957223" cy="622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400" b="1">
                <a:solidFill>
                  <a:srgbClr val="000000"/>
                </a:solidFill>
              </a:defRPr>
            </a:lvl1pPr>
          </a:lstStyle>
          <a:p>
            <a:pPr lvl="0">
              <a:defRPr sz="1800" b="0" i="0">
                <a:effectLst/>
              </a:defRPr>
            </a:pPr>
            <a:r>
              <a:rPr sz="3400" b="1" i="1">
                <a:effectLst>
                  <a:outerShdw blurRad="25400" dist="12700" dir="5400000" rotWithShape="0">
                    <a:srgbClr val="FFFFFF"/>
                  </a:outerShdw>
                </a:effectLst>
              </a:rPr>
              <a:t>Cadáver:</a:t>
            </a:r>
          </a:p>
        </p:txBody>
      </p:sp>
      <p:grpSp>
        <p:nvGrpSpPr>
          <p:cNvPr id="248" name="Group 248"/>
          <p:cNvGrpSpPr/>
          <p:nvPr/>
        </p:nvGrpSpPr>
        <p:grpSpPr>
          <a:xfrm>
            <a:off x="7400602" y="987068"/>
            <a:ext cx="5359275" cy="5725822"/>
            <a:chOff x="-127000" y="-88900"/>
            <a:chExt cx="5359274" cy="5725821"/>
          </a:xfrm>
        </p:grpSpPr>
        <p:grpSp>
          <p:nvGrpSpPr>
            <p:cNvPr id="243" name="Group 243"/>
            <p:cNvGrpSpPr/>
            <p:nvPr/>
          </p:nvGrpSpPr>
          <p:grpSpPr>
            <a:xfrm>
              <a:off x="-127000" y="-88900"/>
              <a:ext cx="5359275" cy="5725822"/>
              <a:chOff x="-127000" y="-88900"/>
              <a:chExt cx="5359274" cy="5725821"/>
            </a:xfrm>
          </p:grpSpPr>
          <p:pic>
            <p:nvPicPr>
              <p:cNvPr id="242" name="Screen Shot 2023-08-22 at 2.56.41 PM.png"/>
              <p:cNvPicPr/>
              <p:nvPr/>
            </p:nvPicPr>
            <p:blipFill>
              <a:blip r:embed="rId6"/>
              <a:stretch>
                <a:fillRect/>
              </a:stretch>
            </p:blipFill>
            <p:spPr>
              <a:xfrm>
                <a:off x="0" y="0"/>
                <a:ext cx="5105275" cy="5395622"/>
              </a:xfrm>
              <a:prstGeom prst="rect">
                <a:avLst/>
              </a:prstGeom>
              <a:ln>
                <a:noFill/>
              </a:ln>
              <a:effectLst/>
            </p:spPr>
          </p:pic>
          <p:pic>
            <p:nvPicPr>
              <p:cNvPr id="241" name="Picture 240"/>
              <p:cNvPicPr/>
              <p:nvPr/>
            </p:nvPicPr>
            <p:blipFill>
              <a:blip r:embed="rId7"/>
              <a:stretch>
                <a:fillRect/>
              </a:stretch>
            </p:blipFill>
            <p:spPr>
              <a:xfrm>
                <a:off x="-127000" y="-88900"/>
                <a:ext cx="5359275" cy="5725822"/>
              </a:xfrm>
              <a:prstGeom prst="rect">
                <a:avLst/>
              </a:prstGeom>
              <a:effectLst/>
            </p:spPr>
          </p:pic>
        </p:grpSp>
        <p:sp>
          <p:nvSpPr>
            <p:cNvPr id="244" name="Shape 244"/>
            <p:cNvSpPr/>
            <p:nvPr/>
          </p:nvSpPr>
          <p:spPr>
            <a:xfrm>
              <a:off x="1456291" y="1824015"/>
              <a:ext cx="410624" cy="509396"/>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500">
                  <a:solidFill>
                    <a:srgbClr val="050602"/>
                  </a:solidFill>
                  <a:latin typeface="Helvetica"/>
                  <a:ea typeface="Helvetica"/>
                  <a:cs typeface="Helvetica"/>
                  <a:sym typeface="Helvetica"/>
                </a:defRPr>
              </a:lvl1pPr>
            </a:lstStyle>
            <a:p>
              <a:pPr lvl="0">
                <a:defRPr sz="1800" i="0">
                  <a:solidFill>
                    <a:srgbClr val="000000"/>
                  </a:solidFill>
                  <a:effectLst/>
                </a:defRPr>
              </a:pPr>
              <a:r>
                <a:rPr sz="2500" i="1">
                  <a:solidFill>
                    <a:srgbClr val="050602"/>
                  </a:solidFill>
                  <a:effectLst>
                    <a:outerShdw blurRad="25400" dist="12700" dir="5400000" rotWithShape="0">
                      <a:srgbClr val="FFFFFF"/>
                    </a:outerShdw>
                  </a:effectLst>
                </a:rPr>
                <a:t>1   </a:t>
              </a:r>
            </a:p>
          </p:txBody>
        </p:sp>
        <p:sp>
          <p:nvSpPr>
            <p:cNvPr id="245" name="Shape 245"/>
            <p:cNvSpPr/>
            <p:nvPr/>
          </p:nvSpPr>
          <p:spPr>
            <a:xfrm>
              <a:off x="2807604" y="3861215"/>
              <a:ext cx="410624" cy="509397"/>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500">
                  <a:solidFill>
                    <a:srgbClr val="050602"/>
                  </a:solidFill>
                  <a:latin typeface="Helvetica"/>
                  <a:ea typeface="Helvetica"/>
                  <a:cs typeface="Helvetica"/>
                  <a:sym typeface="Helvetica"/>
                </a:defRPr>
              </a:lvl1pPr>
            </a:lstStyle>
            <a:p>
              <a:pPr lvl="0">
                <a:defRPr sz="1800" i="0">
                  <a:solidFill>
                    <a:srgbClr val="000000"/>
                  </a:solidFill>
                  <a:effectLst/>
                </a:defRPr>
              </a:pPr>
              <a:r>
                <a:rPr sz="2500" i="1">
                  <a:solidFill>
                    <a:srgbClr val="050602"/>
                  </a:solidFill>
                  <a:effectLst>
                    <a:outerShdw blurRad="25400" dist="12700" dir="5400000" rotWithShape="0">
                      <a:srgbClr val="FFFFFF"/>
                    </a:outerShdw>
                  </a:effectLst>
                </a:rPr>
                <a:t>4   </a:t>
              </a:r>
            </a:p>
          </p:txBody>
        </p:sp>
        <p:sp>
          <p:nvSpPr>
            <p:cNvPr id="246" name="Shape 246"/>
            <p:cNvSpPr/>
            <p:nvPr/>
          </p:nvSpPr>
          <p:spPr>
            <a:xfrm>
              <a:off x="2942028" y="1314346"/>
              <a:ext cx="410624" cy="509396"/>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500">
                  <a:solidFill>
                    <a:srgbClr val="050602"/>
                  </a:solidFill>
                  <a:latin typeface="Helvetica"/>
                  <a:ea typeface="Helvetica"/>
                  <a:cs typeface="Helvetica"/>
                  <a:sym typeface="Helvetica"/>
                </a:defRPr>
              </a:lvl1pPr>
            </a:lstStyle>
            <a:p>
              <a:pPr lvl="0">
                <a:defRPr sz="1800" i="0">
                  <a:solidFill>
                    <a:srgbClr val="000000"/>
                  </a:solidFill>
                  <a:effectLst/>
                </a:defRPr>
              </a:pPr>
              <a:r>
                <a:rPr sz="2500" i="1">
                  <a:solidFill>
                    <a:srgbClr val="050602"/>
                  </a:solidFill>
                  <a:effectLst>
                    <a:outerShdw blurRad="25400" dist="12700" dir="5400000" rotWithShape="0">
                      <a:srgbClr val="FFFFFF"/>
                    </a:outerShdw>
                  </a:effectLst>
                </a:rPr>
                <a:t>3   </a:t>
              </a:r>
            </a:p>
          </p:txBody>
        </p:sp>
        <p:sp>
          <p:nvSpPr>
            <p:cNvPr id="247" name="Shape 247"/>
            <p:cNvSpPr/>
            <p:nvPr/>
          </p:nvSpPr>
          <p:spPr>
            <a:xfrm>
              <a:off x="515324" y="920456"/>
              <a:ext cx="410624" cy="509396"/>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500">
                  <a:solidFill>
                    <a:srgbClr val="050602"/>
                  </a:solidFill>
                  <a:latin typeface="Helvetica"/>
                  <a:ea typeface="Helvetica"/>
                  <a:cs typeface="Helvetica"/>
                  <a:sym typeface="Helvetica"/>
                </a:defRPr>
              </a:lvl1pPr>
            </a:lstStyle>
            <a:p>
              <a:pPr lvl="0">
                <a:defRPr sz="1800" i="0">
                  <a:solidFill>
                    <a:srgbClr val="000000"/>
                  </a:solidFill>
                  <a:effectLst/>
                </a:defRPr>
              </a:pPr>
              <a:r>
                <a:rPr sz="2500" i="1">
                  <a:solidFill>
                    <a:srgbClr val="050602"/>
                  </a:solidFill>
                  <a:effectLst>
                    <a:outerShdw blurRad="25400" dist="12700" dir="5400000" rotWithShape="0">
                      <a:srgbClr val="FFFFFF"/>
                    </a:outerShdw>
                  </a:effectLst>
                </a:rPr>
                <a:t>2   </a:t>
              </a:r>
            </a:p>
          </p:txBody>
        </p:sp>
      </p:grpSp>
      <p:sp>
        <p:nvSpPr>
          <p:cNvPr id="249" name="Shape 249"/>
          <p:cNvSpPr/>
          <p:nvPr/>
        </p:nvSpPr>
        <p:spPr>
          <a:xfrm>
            <a:off x="2176224" y="1517637"/>
            <a:ext cx="2031061" cy="622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400" b="1">
                <a:solidFill>
                  <a:srgbClr val="050602"/>
                </a:solidFill>
              </a:defRPr>
            </a:lvl1pPr>
          </a:lstStyle>
          <a:p>
            <a:pPr lvl="0">
              <a:defRPr sz="1800" b="0" i="0">
                <a:solidFill>
                  <a:srgbClr val="000000"/>
                </a:solidFill>
                <a:effectLst/>
              </a:defRPr>
            </a:pPr>
            <a:r>
              <a:rPr sz="3400" b="1" i="1">
                <a:solidFill>
                  <a:srgbClr val="050602"/>
                </a:solidFill>
                <a:effectLst>
                  <a:outerShdw blurRad="25400" dist="12700" dir="5400000" rotWithShape="0">
                    <a:srgbClr val="FFFFFF"/>
                  </a:outerShdw>
                </a:effectLst>
              </a:rPr>
              <a:t>Maniquí:</a:t>
            </a:r>
          </a:p>
        </p:txBody>
      </p:sp>
      <p:sp>
        <p:nvSpPr>
          <p:cNvPr id="250" name="Shape 250"/>
          <p:cNvSpPr/>
          <p:nvPr/>
        </p:nvSpPr>
        <p:spPr>
          <a:xfrm>
            <a:off x="1721106" y="6074719"/>
            <a:ext cx="2941296" cy="622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400" b="1">
                <a:solidFill>
                  <a:srgbClr val="050602"/>
                </a:solidFill>
              </a:defRPr>
            </a:lvl1pPr>
          </a:lstStyle>
          <a:p>
            <a:pPr lvl="0">
              <a:defRPr sz="1800" b="0" i="0">
                <a:solidFill>
                  <a:srgbClr val="000000"/>
                </a:solidFill>
                <a:effectLst/>
              </a:defRPr>
            </a:pPr>
            <a:r>
              <a:rPr sz="3400" b="1" i="1">
                <a:solidFill>
                  <a:srgbClr val="050602"/>
                </a:solidFill>
                <a:effectLst>
                  <a:outerShdw blurRad="25400" dist="12700" dir="5400000" rotWithShape="0">
                    <a:srgbClr val="FFFFFF"/>
                  </a:outerShdw>
                </a:effectLst>
              </a:rPr>
              <a:t>Paciente Vivo:</a:t>
            </a:r>
          </a:p>
        </p:txBody>
      </p:sp>
      <p:grpSp>
        <p:nvGrpSpPr>
          <p:cNvPr id="253" name="Group 253"/>
          <p:cNvGrpSpPr/>
          <p:nvPr/>
        </p:nvGrpSpPr>
        <p:grpSpPr>
          <a:xfrm>
            <a:off x="9064849" y="6494093"/>
            <a:ext cx="3743430" cy="3055728"/>
            <a:chOff x="-127000" y="-88900"/>
            <a:chExt cx="3743428" cy="3055726"/>
          </a:xfrm>
        </p:grpSpPr>
        <p:pic>
          <p:nvPicPr>
            <p:cNvPr id="252" name="Screen Shot 2023-08-21 at 7.32.51 PM.png"/>
            <p:cNvPicPr/>
            <p:nvPr/>
          </p:nvPicPr>
          <p:blipFill>
            <a:blip r:embed="rId8"/>
            <a:stretch>
              <a:fillRect/>
            </a:stretch>
          </p:blipFill>
          <p:spPr>
            <a:xfrm>
              <a:off x="0" y="0"/>
              <a:ext cx="3489429" cy="2725527"/>
            </a:xfrm>
            <a:prstGeom prst="rect">
              <a:avLst/>
            </a:prstGeom>
            <a:ln>
              <a:noFill/>
            </a:ln>
            <a:effectLst/>
          </p:spPr>
        </p:pic>
        <p:pic>
          <p:nvPicPr>
            <p:cNvPr id="251" name="Picture 250"/>
            <p:cNvPicPr/>
            <p:nvPr/>
          </p:nvPicPr>
          <p:blipFill>
            <a:blip r:embed="rId9"/>
            <a:stretch>
              <a:fillRect/>
            </a:stretch>
          </p:blipFill>
          <p:spPr>
            <a:xfrm>
              <a:off x="-127000" y="-88900"/>
              <a:ext cx="3743429" cy="3055727"/>
            </a:xfrm>
            <a:prstGeom prst="rect">
              <a:avLst/>
            </a:prstGeom>
            <a:effectLst/>
          </p:spPr>
        </p:pic>
      </p:grpSp>
      <p:sp>
        <p:nvSpPr>
          <p:cNvPr id="254" name="Shape 254"/>
          <p:cNvSpPr/>
          <p:nvPr/>
        </p:nvSpPr>
        <p:spPr>
          <a:xfrm>
            <a:off x="691087" y="3280746"/>
            <a:ext cx="4764268"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i="0">
                <a:solidFill>
                  <a:srgbClr val="586770"/>
                </a:solidFill>
                <a:latin typeface="Helvetica"/>
                <a:ea typeface="Helvetica"/>
                <a:cs typeface="Helvetica"/>
                <a:sym typeface="Helvetica"/>
                <a:hlinkClick r:id="rId10"/>
              </a:defRPr>
            </a:lvl1pPr>
          </a:lstStyle>
          <a:p>
            <a:pPr lvl="0">
              <a:defRPr sz="1800">
                <a:solidFill>
                  <a:srgbClr val="000000"/>
                </a:solidFill>
                <a:effectLst/>
              </a:defRPr>
            </a:pPr>
            <a:r>
              <a:rPr sz="1700">
                <a:solidFill>
                  <a:srgbClr val="586770"/>
                </a:solidFill>
                <a:effectLst>
                  <a:outerShdw blurRad="25400" dist="12700" dir="5400000" rotWithShape="0">
                    <a:srgbClr val="FFFFFF"/>
                  </a:outerShdw>
                </a:effectLst>
                <a:hlinkClick r:id="rId10"/>
              </a:rPr>
              <a:t>https://www.youtube.com/watch?v=iftbUm3Ywv4</a:t>
            </a:r>
          </a:p>
        </p:txBody>
      </p:sp>
      <p:grpSp>
        <p:nvGrpSpPr>
          <p:cNvPr id="257" name="Group 257"/>
          <p:cNvGrpSpPr/>
          <p:nvPr/>
        </p:nvGrpSpPr>
        <p:grpSpPr>
          <a:xfrm>
            <a:off x="5380478" y="6494093"/>
            <a:ext cx="3962200" cy="3055728"/>
            <a:chOff x="-127000" y="-88900"/>
            <a:chExt cx="3962198" cy="3055726"/>
          </a:xfrm>
        </p:grpSpPr>
        <p:pic>
          <p:nvPicPr>
            <p:cNvPr id="256" name="Screen Shot 2023-08-23 at 5.23.25 PM.png"/>
            <p:cNvPicPr/>
            <p:nvPr/>
          </p:nvPicPr>
          <p:blipFill>
            <a:blip r:embed="rId11"/>
            <a:stretch>
              <a:fillRect/>
            </a:stretch>
          </p:blipFill>
          <p:spPr>
            <a:xfrm>
              <a:off x="0" y="0"/>
              <a:ext cx="3708199" cy="2725527"/>
            </a:xfrm>
            <a:prstGeom prst="rect">
              <a:avLst/>
            </a:prstGeom>
            <a:ln>
              <a:noFill/>
            </a:ln>
            <a:effectLst/>
          </p:spPr>
        </p:pic>
        <p:pic>
          <p:nvPicPr>
            <p:cNvPr id="255" name="Picture 254"/>
            <p:cNvPicPr/>
            <p:nvPr/>
          </p:nvPicPr>
          <p:blipFill>
            <a:blip r:embed="rId12"/>
            <a:stretch>
              <a:fillRect/>
            </a:stretch>
          </p:blipFill>
          <p:spPr>
            <a:xfrm>
              <a:off x="-127000" y="-88900"/>
              <a:ext cx="3962199" cy="3055727"/>
            </a:xfrm>
            <a:prstGeom prst="rect">
              <a:avLst/>
            </a:prstGeom>
            <a:effectLst/>
          </p:spPr>
        </p:pic>
      </p:grpSp>
      <p:sp>
        <p:nvSpPr>
          <p:cNvPr id="258" name="Shape 258"/>
          <p:cNvSpPr/>
          <p:nvPr/>
        </p:nvSpPr>
        <p:spPr>
          <a:xfrm>
            <a:off x="2248530" y="50164"/>
            <a:ext cx="8510229" cy="977901"/>
          </a:xfrm>
          <a:prstGeom prst="rect">
            <a:avLst/>
          </a:prstGeom>
          <a:solidFill>
            <a:srgbClr val="FAD576"/>
          </a:solid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defTabSz="457200">
              <a:defRPr sz="5400" b="1" i="0">
                <a:solidFill>
                  <a:srgbClr val="FF5A15"/>
                </a:solidFill>
                <a:uFill>
                  <a:solidFill/>
                </a:uFill>
                <a:latin typeface="Helvetica"/>
                <a:ea typeface="Helvetica"/>
                <a:cs typeface="Helvetica"/>
                <a:sym typeface="Helvetica"/>
              </a:defRPr>
            </a:lvl1pPr>
          </a:lstStyle>
          <a:p>
            <a:pPr lvl="0">
              <a:defRPr sz="1800" b="0">
                <a:solidFill>
                  <a:srgbClr val="000000"/>
                </a:solidFill>
                <a:effectLst/>
                <a:uFillTx/>
              </a:defRPr>
            </a:pPr>
            <a:r>
              <a:rPr sz="5400" b="1">
                <a:solidFill>
                  <a:srgbClr val="FF5A15"/>
                </a:solidFill>
                <a:uFill>
                  <a:solidFill/>
                </a:uFill>
              </a:rPr>
              <a:t>Cricotirotomía Quirúrgica</a:t>
            </a:r>
          </a:p>
        </p:txBody>
      </p:sp>
    </p:spTree>
    <p:extLst>
      <p:ext uri="{BB962C8B-B14F-4D97-AF65-F5344CB8AC3E}">
        <p14:creationId xmlns:p14="http://schemas.microsoft.com/office/powerpoint/2010/main" val="56361422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hape 260"/>
          <p:cNvSpPr/>
          <p:nvPr/>
        </p:nvSpPr>
        <p:spPr>
          <a:xfrm>
            <a:off x="1855322" y="3062647"/>
            <a:ext cx="9294156" cy="4241801"/>
          </a:xfrm>
          <a:prstGeom prst="rect">
            <a:avLst/>
          </a:prstGeom>
          <a:solidFill>
            <a:srgbClr val="FFFFFF"/>
          </a:solidFill>
          <a:ln w="50800">
            <a:solidFill/>
            <a:miter lim="400000"/>
          </a:ln>
          <a:effectLst>
            <a:outerShdw blurRad="50800" dist="63500" dir="27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p>
            <a:pPr lvl="0">
              <a:defRPr sz="1800" i="0">
                <a:solidFill>
                  <a:srgbClr val="000000"/>
                </a:solidFill>
                <a:effectLst/>
              </a:defRPr>
            </a:pPr>
            <a:endParaRPr sz="2800">
              <a:latin typeface="Helvetica"/>
              <a:ea typeface="Helvetica"/>
              <a:cs typeface="Helvetica"/>
              <a:sym typeface="Helvetica"/>
            </a:endParaRPr>
          </a:p>
          <a:p>
            <a:pPr lvl="0">
              <a:defRPr sz="1800" i="0">
                <a:solidFill>
                  <a:srgbClr val="000000"/>
                </a:solidFill>
                <a:effectLst/>
              </a:defRPr>
            </a:pPr>
            <a:r>
              <a:rPr sz="2800">
                <a:latin typeface="Helvetica"/>
                <a:ea typeface="Helvetica"/>
                <a:cs typeface="Helvetica"/>
                <a:sym typeface="Helvetica"/>
              </a:rPr>
              <a:t>Después de establecer el acceso al cuello, una vez mejorada la oxigenación, ahora debes decidir:</a:t>
            </a:r>
            <a:endParaRPr sz="1700">
              <a:latin typeface="Helvetica"/>
              <a:ea typeface="Helvetica"/>
              <a:cs typeface="Helvetica"/>
              <a:sym typeface="Helvetica"/>
            </a:endParaRPr>
          </a:p>
          <a:p>
            <a:pPr lvl="0">
              <a:defRPr sz="1800" i="0">
                <a:solidFill>
                  <a:srgbClr val="000000"/>
                </a:solidFill>
                <a:effectLst/>
              </a:defRPr>
            </a:pPr>
            <a:endParaRPr sz="1700" i="1">
              <a:latin typeface="Helvetica"/>
              <a:ea typeface="Helvetica"/>
              <a:cs typeface="Helvetica"/>
              <a:sym typeface="Helvetica"/>
            </a:endParaRPr>
          </a:p>
          <a:p>
            <a:pPr lvl="0">
              <a:defRPr sz="1800" i="0">
                <a:solidFill>
                  <a:srgbClr val="000000"/>
                </a:solidFill>
                <a:effectLst/>
              </a:defRPr>
            </a:pPr>
            <a:r>
              <a:rPr sz="2800" i="1">
                <a:latin typeface="Helvetica"/>
                <a:ea typeface="Helvetica"/>
                <a:cs typeface="Helvetica"/>
                <a:sym typeface="Helvetica"/>
              </a:rPr>
              <a:t>¿Continuar con la cirugía? O despertar a la paciente?</a:t>
            </a:r>
            <a:endParaRPr sz="2800" i="1">
              <a:solidFill>
                <a:srgbClr val="3F3DF6"/>
              </a:solidFill>
              <a:latin typeface="Helvetica"/>
              <a:ea typeface="Helvetica"/>
              <a:cs typeface="Helvetica"/>
              <a:sym typeface="Helvetica"/>
            </a:endParaRPr>
          </a:p>
          <a:p>
            <a:pPr lvl="0">
              <a:defRPr sz="1800" i="0">
                <a:solidFill>
                  <a:srgbClr val="000000"/>
                </a:solidFill>
                <a:effectLst/>
              </a:defRPr>
            </a:pPr>
            <a:endParaRPr sz="2800">
              <a:solidFill>
                <a:srgbClr val="3F3DF6"/>
              </a:solidFill>
              <a:latin typeface="Helvetica"/>
              <a:ea typeface="Helvetica"/>
              <a:cs typeface="Helvetica"/>
              <a:sym typeface="Helvetica"/>
            </a:endParaRPr>
          </a:p>
          <a:p>
            <a:pPr lvl="0">
              <a:defRPr sz="1800" i="0">
                <a:solidFill>
                  <a:srgbClr val="000000"/>
                </a:solidFill>
                <a:effectLst/>
              </a:defRPr>
            </a:pPr>
            <a:r>
              <a:rPr sz="3700" b="1">
                <a:solidFill>
                  <a:srgbClr val="4AA01A"/>
                </a:solidFill>
                <a:latin typeface="Helvetica"/>
                <a:ea typeface="Helvetica"/>
                <a:cs typeface="Helvetica"/>
                <a:sym typeface="Helvetica"/>
              </a:rPr>
              <a:t>A menos que la vida de la madre esté seriamente amenazada, se la debe despertar.</a:t>
            </a:r>
          </a:p>
        </p:txBody>
      </p:sp>
      <p:grpSp>
        <p:nvGrpSpPr>
          <p:cNvPr id="263" name="Group 263"/>
          <p:cNvGrpSpPr/>
          <p:nvPr/>
        </p:nvGrpSpPr>
        <p:grpSpPr>
          <a:xfrm>
            <a:off x="-12221" y="10745"/>
            <a:ext cx="13029242" cy="2349501"/>
            <a:chOff x="-38100" y="-38100"/>
            <a:chExt cx="13029241" cy="2349500"/>
          </a:xfrm>
        </p:grpSpPr>
        <p:sp>
          <p:nvSpPr>
            <p:cNvPr id="262" name="Shape 262"/>
            <p:cNvSpPr/>
            <p:nvPr/>
          </p:nvSpPr>
          <p:spPr>
            <a:xfrm>
              <a:off x="0" y="0"/>
              <a:ext cx="12953042" cy="2273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defRPr sz="1800" i="0">
                  <a:solidFill>
                    <a:srgbClr val="000000"/>
                  </a:solidFill>
                  <a:effectLst/>
                </a:defRPr>
              </a:pPr>
              <a:r>
                <a:rPr sz="4600" b="1">
                  <a:solidFill>
                    <a:srgbClr val="FDF9FF"/>
                  </a:solidFill>
                  <a:uFill>
                    <a:solidFill/>
                  </a:uFill>
                  <a:latin typeface="Helvetica"/>
                  <a:ea typeface="Helvetica"/>
                  <a:cs typeface="Helvetica"/>
                  <a:sym typeface="Helvetica"/>
                </a:rPr>
                <a:t>¿Ventilación </a:t>
              </a:r>
              <a:r>
                <a:rPr sz="4600" b="1">
                  <a:solidFill>
                    <a:srgbClr val="F32F9C"/>
                  </a:solidFill>
                  <a:uFill>
                    <a:solidFill/>
                  </a:uFill>
                  <a:latin typeface="Helvetica"/>
                  <a:ea typeface="Helvetica"/>
                  <a:cs typeface="Helvetica"/>
                  <a:sym typeface="Helvetica"/>
                </a:rPr>
                <a:t>por chorro con cánula transtraqueal </a:t>
              </a:r>
              <a:r>
                <a:rPr sz="4600" b="1">
                  <a:solidFill>
                    <a:srgbClr val="FDF9FF"/>
                  </a:solidFill>
                  <a:uFill>
                    <a:solidFill/>
                  </a:uFill>
                  <a:latin typeface="Helvetica"/>
                  <a:ea typeface="Helvetica"/>
                  <a:cs typeface="Helvetica"/>
                  <a:sym typeface="Helvetica"/>
                </a:rPr>
                <a:t>O</a:t>
              </a:r>
            </a:p>
            <a:p>
              <a:pPr lvl="0" defTabSz="457200">
                <a:defRPr sz="1800" i="0">
                  <a:solidFill>
                    <a:srgbClr val="000000"/>
                  </a:solidFill>
                  <a:effectLst/>
                </a:defRPr>
              </a:pPr>
              <a:r>
                <a:rPr sz="4600" b="1">
                  <a:solidFill>
                    <a:srgbClr val="D67D02"/>
                  </a:solidFill>
                  <a:uFill>
                    <a:solidFill/>
                  </a:uFill>
                  <a:latin typeface="Helvetica"/>
                  <a:ea typeface="Helvetica"/>
                  <a:cs typeface="Helvetica"/>
                  <a:sym typeface="Helvetica"/>
                </a:rPr>
                <a:t>Cricotirotomía quirúrgica?</a:t>
              </a:r>
            </a:p>
          </p:txBody>
        </p:sp>
        <p:pic>
          <p:nvPicPr>
            <p:cNvPr id="261" name="Picture 260"/>
            <p:cNvPicPr/>
            <p:nvPr/>
          </p:nvPicPr>
          <p:blipFill>
            <a:blip r:embed="rId2"/>
            <a:stretch>
              <a:fillRect/>
            </a:stretch>
          </p:blipFill>
          <p:spPr>
            <a:xfrm>
              <a:off x="-38100" y="-38100"/>
              <a:ext cx="13029242" cy="2349500"/>
            </a:xfrm>
            <a:prstGeom prst="rect">
              <a:avLst/>
            </a:prstGeom>
            <a:effectLst/>
          </p:spPr>
        </p:pic>
      </p:grpSp>
    </p:spTree>
    <p:extLst>
      <p:ext uri="{BB962C8B-B14F-4D97-AF65-F5344CB8AC3E}">
        <p14:creationId xmlns:p14="http://schemas.microsoft.com/office/powerpoint/2010/main" val="1461118784"/>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7" name="Group 267"/>
          <p:cNvGrpSpPr/>
          <p:nvPr/>
        </p:nvGrpSpPr>
        <p:grpSpPr>
          <a:xfrm>
            <a:off x="16057" y="-46946"/>
            <a:ext cx="12972686" cy="9231696"/>
            <a:chOff x="-241300" y="-241300"/>
            <a:chExt cx="12972685" cy="9231694"/>
          </a:xfrm>
        </p:grpSpPr>
        <p:pic>
          <p:nvPicPr>
            <p:cNvPr id="266" name="1__#$!@%!#__screen-shot-2023-01-19-at-1.55.24-pm-1.png"/>
            <p:cNvPicPr/>
            <p:nvPr/>
          </p:nvPicPr>
          <p:blipFill>
            <a:blip r:embed="rId2"/>
            <a:stretch>
              <a:fillRect/>
            </a:stretch>
          </p:blipFill>
          <p:spPr>
            <a:xfrm>
              <a:off x="0" y="0"/>
              <a:ext cx="12490086" cy="8749095"/>
            </a:xfrm>
            <a:prstGeom prst="rect">
              <a:avLst/>
            </a:prstGeom>
            <a:ln>
              <a:noFill/>
            </a:ln>
            <a:effectLst/>
          </p:spPr>
        </p:pic>
        <p:pic>
          <p:nvPicPr>
            <p:cNvPr id="265" name="Picture 264"/>
            <p:cNvPicPr/>
            <p:nvPr/>
          </p:nvPicPr>
          <p:blipFill>
            <a:blip r:embed="rId3"/>
            <a:stretch>
              <a:fillRect/>
            </a:stretch>
          </p:blipFill>
          <p:spPr>
            <a:xfrm>
              <a:off x="-241300" y="-241300"/>
              <a:ext cx="12972686" cy="9231695"/>
            </a:xfrm>
            <a:prstGeom prst="rect">
              <a:avLst/>
            </a:prstGeom>
            <a:effectLst/>
          </p:spPr>
        </p:pic>
      </p:grpSp>
    </p:spTree>
    <p:extLst>
      <p:ext uri="{BB962C8B-B14F-4D97-AF65-F5344CB8AC3E}">
        <p14:creationId xmlns:p14="http://schemas.microsoft.com/office/powerpoint/2010/main" val="286124854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p:nvPr/>
        </p:nvSpPr>
        <p:spPr>
          <a:xfrm>
            <a:off x="-6997" y="2944428"/>
            <a:ext cx="12769501" cy="670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57200" lvl="1" indent="-228600" algn="l" defTabSz="457200">
              <a:tabLst>
                <a:tab pos="139700" algn="l"/>
                <a:tab pos="457200" algn="l"/>
              </a:tabLst>
              <a:defRPr sz="1800" i="0">
                <a:solidFill>
                  <a:srgbClr val="000000"/>
                </a:solidFill>
                <a:effectLst/>
              </a:defRPr>
            </a:pPr>
            <a:r>
              <a:rPr sz="2200" i="1" dirty="0">
                <a:uFill>
                  <a:solidFill/>
                </a:uFill>
                <a:latin typeface="Helvetica"/>
                <a:ea typeface="Helvetica"/>
                <a:cs typeface="Helvetica"/>
                <a:sym typeface="Helvetica"/>
              </a:rPr>
              <a:t>*</a:t>
            </a:r>
            <a:r>
              <a:rPr sz="2200" i="1" dirty="0" err="1">
                <a:uFill>
                  <a:solidFill/>
                </a:uFill>
                <a:latin typeface="Helvetica"/>
                <a:ea typeface="Helvetica"/>
                <a:cs typeface="Helvetica"/>
                <a:sym typeface="Helvetica"/>
              </a:rPr>
              <a:t>Especialmente</a:t>
            </a:r>
            <a:r>
              <a:rPr sz="2200" i="1" dirty="0">
                <a:uFill>
                  <a:solidFill/>
                </a:uFill>
                <a:latin typeface="Helvetica"/>
                <a:ea typeface="Helvetica"/>
                <a:cs typeface="Helvetica"/>
                <a:sym typeface="Helvetica"/>
              </a:rPr>
              <a:t> </a:t>
            </a:r>
            <a:r>
              <a:rPr sz="2200" i="1" dirty="0" err="1">
                <a:uFill>
                  <a:solidFill/>
                </a:uFill>
                <a:latin typeface="Helvetica"/>
                <a:ea typeface="Helvetica"/>
                <a:cs typeface="Helvetica"/>
                <a:sym typeface="Helvetica"/>
              </a:rPr>
              <a:t>si</a:t>
            </a:r>
            <a:r>
              <a:rPr sz="2200" i="1" dirty="0">
                <a:uFill>
                  <a:solidFill/>
                </a:uFill>
                <a:latin typeface="Helvetica"/>
                <a:ea typeface="Helvetica"/>
                <a:cs typeface="Helvetica"/>
                <a:sym typeface="Helvetica"/>
              </a:rPr>
              <a:t> la </a:t>
            </a:r>
            <a:r>
              <a:rPr sz="2200" i="1" dirty="0" err="1">
                <a:uFill>
                  <a:solidFill/>
                </a:uFill>
                <a:latin typeface="Helvetica"/>
                <a:ea typeface="Helvetica"/>
                <a:cs typeface="Helvetica"/>
                <a:sym typeface="Helvetica"/>
              </a:rPr>
              <a:t>paciente</a:t>
            </a:r>
            <a:r>
              <a:rPr sz="2200" i="1" dirty="0">
                <a:uFill>
                  <a:solidFill/>
                </a:uFill>
                <a:latin typeface="Helvetica"/>
                <a:ea typeface="Helvetica"/>
                <a:cs typeface="Helvetica"/>
                <a:sym typeface="Helvetica"/>
              </a:rPr>
              <a:t> </a:t>
            </a:r>
            <a:r>
              <a:rPr sz="2200" i="1" dirty="0" err="1">
                <a:uFill>
                  <a:solidFill/>
                </a:uFill>
                <a:latin typeface="Helvetica"/>
                <a:ea typeface="Helvetica"/>
                <a:cs typeface="Helvetica"/>
                <a:sym typeface="Helvetica"/>
              </a:rPr>
              <a:t>recibió</a:t>
            </a:r>
            <a:r>
              <a:rPr sz="2200" i="1" dirty="0">
                <a:uFill>
                  <a:solidFill/>
                </a:uFill>
                <a:latin typeface="Helvetica"/>
                <a:ea typeface="Helvetica"/>
                <a:cs typeface="Helvetica"/>
                <a:sym typeface="Helvetica"/>
              </a:rPr>
              <a:t> </a:t>
            </a:r>
            <a:r>
              <a:rPr sz="2200" i="1" dirty="0" err="1">
                <a:uFill>
                  <a:solidFill/>
                </a:uFill>
                <a:latin typeface="Helvetica"/>
                <a:ea typeface="Helvetica"/>
                <a:cs typeface="Helvetica"/>
                <a:sym typeface="Helvetica"/>
              </a:rPr>
              <a:t>magnesio</a:t>
            </a:r>
            <a:r>
              <a:rPr sz="2200" i="1" dirty="0">
                <a:uFill>
                  <a:solidFill/>
                </a:uFill>
                <a:latin typeface="Helvetica"/>
                <a:ea typeface="Helvetica"/>
                <a:cs typeface="Helvetica"/>
                <a:sym typeface="Helvetica"/>
              </a:rPr>
              <a:t>.</a:t>
            </a:r>
          </a:p>
          <a:p>
            <a:pPr marL="769861" lvl="1" indent="-287261" algn="l" defTabSz="457200">
              <a:buSzPct val="100000"/>
              <a:buChar char="•"/>
              <a:tabLst>
                <a:tab pos="139700" algn="l"/>
                <a:tab pos="457200" algn="l"/>
              </a:tabLst>
              <a:defRPr sz="1800" i="0">
                <a:solidFill>
                  <a:srgbClr val="000000"/>
                </a:solidFill>
                <a:effectLst/>
              </a:defRPr>
            </a:pPr>
            <a:r>
              <a:rPr sz="2200" i="1" dirty="0">
                <a:uFill>
                  <a:solidFill/>
                </a:uFill>
                <a:latin typeface="Helvetica"/>
                <a:ea typeface="Helvetica"/>
                <a:cs typeface="Helvetica"/>
                <a:sym typeface="Helvetica"/>
              </a:rPr>
              <a:t>El MgSO4- </a:t>
            </a:r>
            <a:r>
              <a:rPr sz="2200" i="1" dirty="0" err="1">
                <a:uFill>
                  <a:solidFill/>
                </a:uFill>
                <a:latin typeface="Helvetica"/>
                <a:ea typeface="Helvetica"/>
                <a:cs typeface="Helvetica"/>
                <a:sym typeface="Helvetica"/>
              </a:rPr>
              <a:t>puede</a:t>
            </a:r>
            <a:r>
              <a:rPr sz="2200" i="1" dirty="0">
                <a:uFill>
                  <a:solidFill/>
                </a:uFill>
                <a:latin typeface="Helvetica"/>
                <a:ea typeface="Helvetica"/>
                <a:cs typeface="Helvetica"/>
                <a:sym typeface="Helvetica"/>
              </a:rPr>
              <a:t> </a:t>
            </a:r>
            <a:r>
              <a:rPr sz="2200" i="1" dirty="0" err="1">
                <a:uFill>
                  <a:solidFill/>
                </a:uFill>
                <a:latin typeface="Helvetica"/>
                <a:ea typeface="Helvetica"/>
                <a:cs typeface="Helvetica"/>
                <a:sym typeface="Helvetica"/>
              </a:rPr>
              <a:t>afectar</a:t>
            </a:r>
            <a:r>
              <a:rPr sz="2200" i="1" dirty="0">
                <a:uFill>
                  <a:solidFill/>
                </a:uFill>
                <a:latin typeface="Helvetica"/>
                <a:ea typeface="Helvetica"/>
                <a:cs typeface="Helvetica"/>
                <a:sym typeface="Helvetica"/>
              </a:rPr>
              <a:t> la </a:t>
            </a:r>
            <a:r>
              <a:rPr sz="2200" i="1" dirty="0" err="1">
                <a:uFill>
                  <a:solidFill/>
                </a:uFill>
                <a:latin typeface="Helvetica"/>
                <a:ea typeface="Helvetica"/>
                <a:cs typeface="Helvetica"/>
                <a:sym typeface="Helvetica"/>
              </a:rPr>
              <a:t>fuerza</a:t>
            </a:r>
            <a:r>
              <a:rPr sz="2200" i="1" dirty="0">
                <a:uFill>
                  <a:solidFill/>
                </a:uFill>
                <a:latin typeface="Helvetica"/>
                <a:ea typeface="Helvetica"/>
                <a:cs typeface="Helvetica"/>
                <a:sym typeface="Helvetica"/>
              </a:rPr>
              <a:t> de los </a:t>
            </a:r>
            <a:r>
              <a:rPr sz="2200" i="1" dirty="0" err="1">
                <a:uFill>
                  <a:solidFill/>
                </a:uFill>
                <a:latin typeface="Helvetica"/>
                <a:ea typeface="Helvetica"/>
                <a:cs typeface="Helvetica"/>
                <a:sym typeface="Helvetica"/>
              </a:rPr>
              <a:t>músculos</a:t>
            </a:r>
            <a:r>
              <a:rPr sz="2200" i="1" dirty="0">
                <a:uFill>
                  <a:solidFill/>
                </a:uFill>
                <a:latin typeface="Helvetica"/>
                <a:ea typeface="Helvetica"/>
                <a:cs typeface="Helvetica"/>
                <a:sym typeface="Helvetica"/>
              </a:rPr>
              <a:t> </a:t>
            </a:r>
            <a:r>
              <a:rPr sz="2200" i="1" dirty="0" err="1">
                <a:uFill>
                  <a:solidFill/>
                </a:uFill>
                <a:latin typeface="Helvetica"/>
                <a:ea typeface="Helvetica"/>
                <a:cs typeface="Helvetica"/>
                <a:sym typeface="Helvetica"/>
              </a:rPr>
              <a:t>respiratorios</a:t>
            </a:r>
            <a:r>
              <a:rPr sz="2200" i="1" dirty="0">
                <a:uFill>
                  <a:solidFill/>
                </a:uFill>
                <a:latin typeface="Helvetica"/>
                <a:ea typeface="Helvetica"/>
                <a:cs typeface="Helvetica"/>
                <a:sym typeface="Helvetica"/>
              </a:rPr>
              <a:t>..</a:t>
            </a:r>
          </a:p>
          <a:p>
            <a:pPr marL="1252461" lvl="2" indent="-287261" algn="l" defTabSz="457200">
              <a:buSzPct val="100000"/>
              <a:buChar char="•"/>
              <a:tabLst>
                <a:tab pos="139700" algn="l"/>
                <a:tab pos="457200" algn="l"/>
              </a:tabLst>
              <a:defRPr sz="1800" i="0">
                <a:solidFill>
                  <a:srgbClr val="000000"/>
                </a:solidFill>
                <a:effectLst/>
              </a:defRPr>
            </a:pPr>
            <a:r>
              <a:rPr sz="2200" dirty="0">
                <a:uFill>
                  <a:solidFill/>
                </a:uFill>
                <a:latin typeface="Helvetica"/>
                <a:ea typeface="Helvetica"/>
                <a:cs typeface="Helvetica"/>
                <a:sym typeface="Helvetica"/>
              </a:rPr>
              <a:t>MgSO4- </a:t>
            </a:r>
            <a:r>
              <a:rPr sz="2200" dirty="0" err="1">
                <a:uFill>
                  <a:solidFill/>
                </a:uFill>
                <a:latin typeface="Helvetica"/>
                <a:ea typeface="Helvetica"/>
                <a:cs typeface="Helvetica"/>
                <a:sym typeface="Helvetica"/>
              </a:rPr>
              <a:t>administrado</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en</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preE</a:t>
            </a:r>
            <a:r>
              <a:rPr sz="2200" dirty="0">
                <a:uFill>
                  <a:solidFill/>
                </a:uFill>
                <a:latin typeface="Helvetica"/>
                <a:ea typeface="Helvetica"/>
                <a:cs typeface="Helvetica"/>
                <a:sym typeface="Helvetica"/>
              </a:rPr>
              <a:t> y </a:t>
            </a:r>
            <a:r>
              <a:rPr sz="2200" dirty="0" err="1">
                <a:uFill>
                  <a:solidFill/>
                </a:uFill>
                <a:latin typeface="Helvetica"/>
                <a:ea typeface="Helvetica"/>
                <a:cs typeface="Helvetica"/>
                <a:sym typeface="Helvetica"/>
              </a:rPr>
              <a:t>en</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partos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prematuros</a:t>
            </a:r>
            <a:r>
              <a:rPr sz="2200" dirty="0">
                <a:uFill>
                  <a:solidFill/>
                </a:uFill>
                <a:latin typeface="Helvetica"/>
                <a:ea typeface="Helvetica"/>
                <a:cs typeface="Helvetica"/>
                <a:sym typeface="Helvetica"/>
              </a:rPr>
              <a:t>:</a:t>
            </a:r>
          </a:p>
          <a:p>
            <a:pPr marL="1735061" lvl="3" indent="-287261" algn="l" defTabSz="457200">
              <a:buSzPct val="100000"/>
              <a:buChar char="•"/>
              <a:tabLst>
                <a:tab pos="139700" algn="l"/>
                <a:tab pos="457200" algn="l"/>
              </a:tabLst>
              <a:defRPr sz="1800" i="0">
                <a:solidFill>
                  <a:srgbClr val="000000"/>
                </a:solidFill>
                <a:effectLst/>
              </a:defRPr>
            </a:pPr>
            <a:r>
              <a:rPr sz="2200" dirty="0">
                <a:uFill>
                  <a:solidFill/>
                </a:uFill>
                <a:latin typeface="Helvetica"/>
                <a:ea typeface="Helvetica"/>
                <a:cs typeface="Helvetica"/>
                <a:sym typeface="Helvetica"/>
              </a:rPr>
              <a:t>La </a:t>
            </a:r>
            <a:r>
              <a:rPr sz="2200" dirty="0" err="1">
                <a:uFill>
                  <a:solidFill/>
                </a:uFill>
                <a:latin typeface="Helvetica"/>
                <a:ea typeface="Helvetica"/>
                <a:cs typeface="Helvetica"/>
                <a:sym typeface="Helvetica"/>
              </a:rPr>
              <a:t>PreE</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también</a:t>
            </a:r>
            <a:r>
              <a:rPr sz="2200" dirty="0">
                <a:uFill>
                  <a:solidFill/>
                </a:uFill>
                <a:latin typeface="Helvetica"/>
                <a:ea typeface="Helvetica"/>
                <a:cs typeface="Helvetica"/>
                <a:sym typeface="Helvetica"/>
              </a:rPr>
              <a:t> pone a las </a:t>
            </a:r>
            <a:r>
              <a:rPr sz="2200" dirty="0" err="1">
                <a:uFill>
                  <a:solidFill/>
                </a:uFill>
                <a:latin typeface="Helvetica"/>
                <a:ea typeface="Helvetica"/>
                <a:cs typeface="Helvetica"/>
                <a:sym typeface="Helvetica"/>
              </a:rPr>
              <a:t>pacientes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en</a:t>
            </a:r>
            <a:r>
              <a:rPr sz="2200" dirty="0">
                <a:uFill>
                  <a:solidFill/>
                </a:uFill>
                <a:latin typeface="Helvetica"/>
                <a:ea typeface="Helvetica"/>
                <a:cs typeface="Helvetica"/>
                <a:sym typeface="Helvetica"/>
              </a:rPr>
              <a:t> mayor </a:t>
            </a:r>
            <a:r>
              <a:rPr sz="2200" dirty="0" err="1">
                <a:uFill>
                  <a:solidFill/>
                </a:uFill>
                <a:latin typeface="Helvetica"/>
                <a:ea typeface="Helvetica"/>
                <a:cs typeface="Helvetica"/>
                <a:sym typeface="Helvetica"/>
              </a:rPr>
              <a:t>riesgo</a:t>
            </a:r>
            <a:r>
              <a:rPr sz="2200" dirty="0">
                <a:uFill>
                  <a:solidFill/>
                </a:uFill>
                <a:latin typeface="Helvetica"/>
                <a:ea typeface="Helvetica"/>
                <a:cs typeface="Helvetica"/>
                <a:sym typeface="Helvetica"/>
              </a:rPr>
              <a:t> de </a:t>
            </a:r>
            <a:r>
              <a:rPr sz="2200" dirty="0" err="1">
                <a:uFill>
                  <a:solidFill/>
                </a:uFill>
                <a:latin typeface="Helvetica"/>
                <a:ea typeface="Helvetica"/>
                <a:cs typeface="Helvetica"/>
                <a:sym typeface="Helvetica"/>
              </a:rPr>
              <a:t>inflamación</a:t>
            </a:r>
            <a:r>
              <a:rPr sz="2200" dirty="0">
                <a:uFill>
                  <a:solidFill/>
                </a:uFill>
                <a:latin typeface="Helvetica"/>
                <a:ea typeface="Helvetica"/>
                <a:cs typeface="Helvetica"/>
                <a:sym typeface="Helvetica"/>
              </a:rPr>
              <a:t> de las </a:t>
            </a:r>
            <a:r>
              <a:rPr sz="2200" dirty="0" err="1">
                <a:uFill>
                  <a:solidFill/>
                </a:uFill>
                <a:latin typeface="Helvetica"/>
                <a:ea typeface="Helvetica"/>
                <a:cs typeface="Helvetica"/>
                <a:sym typeface="Helvetica"/>
              </a:rPr>
              <a:t>vías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respiratorias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debido</a:t>
            </a:r>
            <a:r>
              <a:rPr sz="2200" dirty="0">
                <a:uFill>
                  <a:solidFill/>
                </a:uFill>
                <a:latin typeface="Helvetica"/>
                <a:ea typeface="Helvetica"/>
                <a:cs typeface="Helvetica"/>
                <a:sym typeface="Helvetica"/>
              </a:rPr>
              <a:t> al </a:t>
            </a:r>
            <a:r>
              <a:rPr sz="2200" dirty="0" err="1">
                <a:uFill>
                  <a:solidFill/>
                </a:uFill>
                <a:latin typeface="Helvetica"/>
                <a:ea typeface="Helvetica"/>
                <a:cs typeface="Helvetica"/>
                <a:sym typeface="Helvetica"/>
              </a:rPr>
              <a:t>endotelio</a:t>
            </a:r>
            <a:r>
              <a:rPr sz="2200" dirty="0">
                <a:uFill>
                  <a:solidFill/>
                </a:uFill>
                <a:latin typeface="Helvetica"/>
                <a:ea typeface="Helvetica"/>
                <a:cs typeface="Helvetica"/>
                <a:sym typeface="Helvetica"/>
              </a:rPr>
              <a:t> vascular </a:t>
            </a:r>
            <a:r>
              <a:rPr sz="2200" dirty="0" err="1">
                <a:uFill>
                  <a:solidFill/>
                </a:uFill>
                <a:latin typeface="Helvetica"/>
                <a:ea typeface="Helvetica"/>
                <a:cs typeface="Helvetica"/>
                <a:sym typeface="Helvetica"/>
              </a:rPr>
              <a:t>dañado</a:t>
            </a:r>
            <a:r>
              <a:rPr sz="2200" dirty="0">
                <a:uFill>
                  <a:solidFill/>
                </a:uFill>
                <a:latin typeface="Helvetica"/>
                <a:ea typeface="Helvetica"/>
                <a:cs typeface="Helvetica"/>
                <a:sym typeface="Helvetica"/>
              </a:rPr>
              <a:t>.</a:t>
            </a:r>
          </a:p>
          <a:p>
            <a:pPr marL="1735061" lvl="3" indent="-287261" algn="l" defTabSz="457200">
              <a:buSzPct val="100000"/>
              <a:buChar char="•"/>
              <a:tabLst>
                <a:tab pos="139700" algn="l"/>
                <a:tab pos="457200" algn="l"/>
              </a:tabLst>
              <a:defRPr sz="1800" i="0">
                <a:solidFill>
                  <a:srgbClr val="000000"/>
                </a:solidFill>
                <a:effectLst/>
              </a:defRPr>
            </a:pPr>
            <a:endParaRPr sz="2200" dirty="0">
              <a:uFill>
                <a:solidFill/>
              </a:uFill>
              <a:latin typeface="Helvetica"/>
              <a:ea typeface="Helvetica"/>
              <a:cs typeface="Helvetica"/>
              <a:sym typeface="Helvetica"/>
            </a:endParaRPr>
          </a:p>
          <a:p>
            <a:pPr marL="457200" lvl="0" indent="-457200" algn="l" defTabSz="457200">
              <a:tabLst>
                <a:tab pos="139700" algn="l"/>
                <a:tab pos="457200" algn="l"/>
              </a:tabLst>
              <a:defRPr sz="1800" i="0">
                <a:solidFill>
                  <a:srgbClr val="000000"/>
                </a:solidFill>
                <a:effectLst/>
              </a:defRPr>
            </a:pPr>
            <a:endParaRPr sz="2200" dirty="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200" dirty="0">
                <a:uFill>
                  <a:solidFill/>
                </a:uFill>
                <a:latin typeface="Helvetica"/>
                <a:ea typeface="Helvetica"/>
                <a:cs typeface="Helvetica"/>
                <a:sym typeface="Helvetica"/>
              </a:rPr>
              <a:t>	•	</a:t>
            </a:r>
            <a:r>
              <a:rPr sz="2200" dirty="0" err="1">
                <a:uFill>
                  <a:solidFill/>
                </a:uFill>
                <a:latin typeface="Helvetica"/>
                <a:ea typeface="Helvetica"/>
                <a:cs typeface="Helvetica"/>
                <a:sym typeface="Helvetica"/>
              </a:rPr>
              <a:t>Cuando</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usted</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está</a:t>
            </a:r>
            <a:r>
              <a:rPr sz="2200" dirty="0">
                <a:uFill>
                  <a:solidFill/>
                </a:uFill>
                <a:latin typeface="Helvetica"/>
                <a:ea typeface="Helvetica"/>
                <a:cs typeface="Helvetica"/>
                <a:sym typeface="Helvetica"/>
              </a:rPr>
              <a:t> solo </a:t>
            </a:r>
            <a:r>
              <a:rPr sz="2200" dirty="0" err="1">
                <a:uFill>
                  <a:solidFill/>
                </a:uFill>
                <a:latin typeface="Helvetica"/>
                <a:ea typeface="Helvetica"/>
                <a:cs typeface="Helvetica"/>
                <a:sym typeface="Helvetica"/>
              </a:rPr>
              <a:t>manejando</a:t>
            </a:r>
            <a:r>
              <a:rPr sz="2200" dirty="0">
                <a:uFill>
                  <a:solidFill/>
                </a:uFill>
                <a:latin typeface="Helvetica"/>
                <a:ea typeface="Helvetica"/>
                <a:cs typeface="Helvetica"/>
                <a:sym typeface="Helvetica"/>
              </a:rPr>
              <a:t> la </a:t>
            </a:r>
            <a:r>
              <a:rPr sz="2200" dirty="0" err="1">
                <a:uFill>
                  <a:solidFill/>
                </a:uFill>
                <a:latin typeface="Helvetica"/>
                <a:ea typeface="Helvetica"/>
                <a:cs typeface="Helvetica"/>
                <a:sym typeface="Helvetica"/>
              </a:rPr>
              <a:t>extubación</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puede</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sentirse</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presionado</a:t>
            </a:r>
            <a:r>
              <a:rPr sz="2200" dirty="0">
                <a:uFill>
                  <a:solidFill/>
                </a:uFill>
                <a:latin typeface="Helvetica"/>
                <a:ea typeface="Helvetica"/>
                <a:cs typeface="Helvetica"/>
                <a:sym typeface="Helvetica"/>
              </a:rPr>
              <a:t> por el </a:t>
            </a:r>
            <a:r>
              <a:rPr sz="2200" dirty="0" err="1">
                <a:uFill>
                  <a:solidFill/>
                </a:uFill>
                <a:latin typeface="Helvetica"/>
                <a:ea typeface="Helvetica"/>
                <a:cs typeface="Helvetica"/>
                <a:sym typeface="Helvetica"/>
              </a:rPr>
              <a:t>equipo</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quirúrgico</a:t>
            </a:r>
            <a:r>
              <a:rPr sz="2200" dirty="0">
                <a:uFill>
                  <a:solidFill/>
                </a:uFill>
                <a:latin typeface="Helvetica"/>
                <a:ea typeface="Helvetica"/>
                <a:cs typeface="Helvetica"/>
                <a:sym typeface="Helvetica"/>
              </a:rPr>
              <a:t>/</a:t>
            </a:r>
            <a:r>
              <a:rPr sz="2200" dirty="0" err="1">
                <a:uFill>
                  <a:solidFill/>
                </a:uFill>
                <a:latin typeface="Helvetica"/>
                <a:ea typeface="Helvetica"/>
                <a:cs typeface="Helvetica"/>
                <a:sym typeface="Helvetica"/>
              </a:rPr>
              <a:t>obstetras</a:t>
            </a:r>
            <a:r>
              <a:rPr sz="2200" dirty="0">
                <a:uFill>
                  <a:solidFill/>
                </a:uFill>
                <a:latin typeface="Helvetica"/>
                <a:ea typeface="Helvetica"/>
                <a:cs typeface="Helvetica"/>
                <a:sym typeface="Helvetica"/>
              </a:rPr>
              <a:t> (que NO </a:t>
            </a:r>
            <a:r>
              <a:rPr sz="2200" dirty="0" err="1">
                <a:uFill>
                  <a:solidFill/>
                </a:uFill>
                <a:latin typeface="Helvetica"/>
                <a:ea typeface="Helvetica"/>
                <a:cs typeface="Helvetica"/>
                <a:sym typeface="Helvetica"/>
              </a:rPr>
              <a:t>manejan</a:t>
            </a:r>
            <a:r>
              <a:rPr sz="2200" dirty="0">
                <a:uFill>
                  <a:solidFill/>
                </a:uFill>
                <a:latin typeface="Helvetica"/>
                <a:ea typeface="Helvetica"/>
                <a:cs typeface="Helvetica"/>
                <a:sym typeface="Helvetica"/>
              </a:rPr>
              <a:t> las </a:t>
            </a:r>
            <a:r>
              <a:rPr sz="2200" dirty="0" err="1">
                <a:uFill>
                  <a:solidFill/>
                </a:uFill>
                <a:latin typeface="Helvetica"/>
                <a:ea typeface="Helvetica"/>
                <a:cs typeface="Helvetica"/>
                <a:sym typeface="Helvetica"/>
              </a:rPr>
              <a:t>vías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respiratorias</a:t>
            </a:r>
            <a:r>
              <a:rPr sz="2200" dirty="0">
                <a:uFill>
                  <a:solidFill/>
                </a:uFill>
                <a:latin typeface="Helvetica"/>
                <a:ea typeface="Helvetica"/>
                <a:cs typeface="Helvetica"/>
                <a:sym typeface="Helvetica"/>
              </a:rPr>
              <a:t>) para </a:t>
            </a:r>
            <a:r>
              <a:rPr sz="2200" dirty="0" err="1">
                <a:uFill>
                  <a:solidFill/>
                </a:uFill>
                <a:latin typeface="Helvetica"/>
                <a:ea typeface="Helvetica"/>
                <a:cs typeface="Helvetica"/>
                <a:sym typeface="Helvetica"/>
              </a:rPr>
              <a:t>extubar</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siempre</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pero</a:t>
            </a:r>
            <a:r>
              <a:rPr sz="2200" dirty="0">
                <a:uFill>
                  <a:solidFill/>
                </a:uFill>
                <a:latin typeface="Helvetica"/>
                <a:ea typeface="Helvetica"/>
                <a:cs typeface="Helvetica"/>
                <a:sym typeface="Helvetica"/>
              </a:rPr>
              <a:t> es </a:t>
            </a:r>
            <a:r>
              <a:rPr sz="2200" dirty="0" err="1">
                <a:uFill>
                  <a:solidFill/>
                </a:uFill>
                <a:latin typeface="Helvetica"/>
                <a:ea typeface="Helvetica"/>
                <a:cs typeface="Helvetica"/>
                <a:sym typeface="Helvetica"/>
              </a:rPr>
              <a:t>su</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responsabilidad</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extubar</a:t>
            </a:r>
            <a:r>
              <a:rPr sz="2200" dirty="0">
                <a:uFill>
                  <a:solidFill/>
                </a:uFill>
                <a:latin typeface="Helvetica"/>
                <a:ea typeface="Helvetica"/>
                <a:cs typeface="Helvetica"/>
                <a:sym typeface="Helvetica"/>
              </a:rPr>
              <a:t> solo a </a:t>
            </a:r>
            <a:r>
              <a:rPr sz="2200" dirty="0" err="1">
                <a:uFill>
                  <a:solidFill/>
                </a:uFill>
                <a:latin typeface="Helvetica"/>
                <a:ea typeface="Helvetica"/>
                <a:cs typeface="Helvetica"/>
                <a:sym typeface="Helvetica"/>
              </a:rPr>
              <a:t>pacientes</a:t>
            </a:r>
            <a:r>
              <a:rPr sz="2200" dirty="0">
                <a:uFill>
                  <a:solidFill/>
                </a:uFill>
                <a:latin typeface="Helvetica"/>
                <a:ea typeface="Helvetica"/>
                <a:cs typeface="Helvetica"/>
                <a:sym typeface="Helvetica"/>
              </a:rPr>
              <a:t> que </a:t>
            </a:r>
            <a:r>
              <a:rPr sz="2200" dirty="0" err="1">
                <a:uFill>
                  <a:solidFill/>
                </a:uFill>
                <a:latin typeface="Helvetica"/>
                <a:ea typeface="Helvetica"/>
                <a:cs typeface="Helvetica"/>
                <a:sym typeface="Helvetica"/>
              </a:rPr>
              <a:t>sean</a:t>
            </a:r>
            <a:r>
              <a:rPr sz="2200" dirty="0">
                <a:uFill>
                  <a:solidFill/>
                </a:uFill>
                <a:latin typeface="Helvetica"/>
                <a:ea typeface="Helvetica"/>
                <a:cs typeface="Helvetica"/>
                <a:sym typeface="Helvetica"/>
              </a:rPr>
              <a:t> SEGUROS PARA EXTUBAR:</a:t>
            </a:r>
          </a:p>
          <a:p>
            <a:pPr marL="2217661" lvl="4" indent="-287261" algn="l" defTabSz="457200">
              <a:buSzPct val="100000"/>
              <a:buChar char="•"/>
              <a:tabLst>
                <a:tab pos="596900" algn="l"/>
                <a:tab pos="914400" algn="l"/>
              </a:tabLst>
              <a:defRPr sz="1800" i="0">
                <a:solidFill>
                  <a:srgbClr val="000000"/>
                </a:solidFill>
                <a:effectLst/>
              </a:defRPr>
            </a:pPr>
            <a:r>
              <a:rPr sz="2200" dirty="0">
                <a:uFill>
                  <a:solidFill/>
                </a:uFill>
                <a:latin typeface="Helvetica"/>
                <a:ea typeface="Helvetica"/>
                <a:cs typeface="Helvetica"/>
                <a:sym typeface="Helvetica"/>
              </a:rPr>
              <a:t>100% RECUPERADA de PARÁLISIS, DESPIERTA, con FUGA DE MANGUITO.</a:t>
            </a:r>
          </a:p>
          <a:p>
            <a:pPr marL="914400" lvl="0" indent="-914400" algn="l" defTabSz="457200">
              <a:tabLst>
                <a:tab pos="596900" algn="l"/>
                <a:tab pos="914400" algn="l"/>
              </a:tabLst>
              <a:defRPr sz="1800" i="0">
                <a:solidFill>
                  <a:srgbClr val="000000"/>
                </a:solidFill>
                <a:effectLst/>
              </a:defRPr>
            </a:pPr>
            <a:endParaRPr sz="2200" dirty="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endParaRPr sz="2200" dirty="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endParaRPr sz="2200" dirty="0">
              <a:uFill>
                <a:solidFill/>
              </a:uFill>
              <a:latin typeface="Helvetica"/>
              <a:ea typeface="Helvetica"/>
              <a:cs typeface="Helvetica"/>
              <a:sym typeface="Helvetica"/>
            </a:endParaRPr>
          </a:p>
          <a:p>
            <a:pPr marL="914400" lvl="0" indent="-914400" algn="l" defTabSz="457200">
              <a:tabLst>
                <a:tab pos="596900" algn="l"/>
                <a:tab pos="914400" algn="l"/>
              </a:tabLst>
              <a:defRPr sz="1800" i="0">
                <a:solidFill>
                  <a:srgbClr val="000000"/>
                </a:solidFill>
                <a:effectLst/>
              </a:defRPr>
            </a:pPr>
            <a:r>
              <a:rPr sz="2200" dirty="0">
                <a:uFill>
                  <a:solidFill/>
                </a:uFill>
                <a:latin typeface="Helvetica"/>
                <a:ea typeface="Helvetica"/>
                <a:cs typeface="Helvetica"/>
                <a:sym typeface="Helvetica"/>
              </a:rPr>
              <a:t>	•</a:t>
            </a:r>
            <a:r>
              <a:rPr sz="2200" b="1" dirty="0">
                <a:uFill>
                  <a:solidFill/>
                </a:uFill>
                <a:latin typeface="Helvetica"/>
                <a:ea typeface="Helvetica"/>
                <a:cs typeface="Helvetica"/>
                <a:sym typeface="Helvetica"/>
              </a:rPr>
              <a:t>	</a:t>
            </a:r>
            <a:r>
              <a:rPr sz="2200" b="1" i="1" dirty="0">
                <a:uFill>
                  <a:solidFill/>
                </a:uFill>
                <a:latin typeface="Helvetica"/>
                <a:ea typeface="Helvetica"/>
                <a:cs typeface="Helvetica"/>
                <a:sym typeface="Helvetica"/>
              </a:rPr>
              <a:t>Si la </a:t>
            </a:r>
            <a:r>
              <a:rPr sz="2200" b="1" i="1" dirty="0" err="1">
                <a:uFill>
                  <a:solidFill/>
                </a:uFill>
                <a:latin typeface="Helvetica"/>
                <a:ea typeface="Helvetica"/>
                <a:cs typeface="Helvetica"/>
                <a:sym typeface="Helvetica"/>
              </a:rPr>
              <a:t>paciente</a:t>
            </a:r>
            <a:r>
              <a:rPr sz="2200" b="1" i="1" dirty="0">
                <a:uFill>
                  <a:solidFill/>
                </a:uFill>
                <a:latin typeface="Helvetica"/>
                <a:ea typeface="Helvetica"/>
                <a:cs typeface="Helvetica"/>
                <a:sym typeface="Helvetica"/>
              </a:rPr>
              <a:t> no </a:t>
            </a:r>
            <a:r>
              <a:rPr sz="2200" b="1" i="1" dirty="0" err="1">
                <a:uFill>
                  <a:solidFill/>
                </a:uFill>
                <a:latin typeface="Helvetica"/>
                <a:ea typeface="Helvetica"/>
                <a:cs typeface="Helvetica"/>
                <a:sym typeface="Helvetica"/>
              </a:rPr>
              <a:t>tiene</a:t>
            </a:r>
            <a:r>
              <a:rPr sz="2200" b="1" i="1" dirty="0">
                <a:uFill>
                  <a:solidFill/>
                </a:uFill>
                <a:latin typeface="Helvetica"/>
                <a:ea typeface="Helvetica"/>
                <a:cs typeface="Helvetica"/>
                <a:sym typeface="Helvetica"/>
              </a:rPr>
              <a:t> </a:t>
            </a:r>
            <a:r>
              <a:rPr sz="2200" b="1" i="1" dirty="0" err="1">
                <a:uFill>
                  <a:solidFill/>
                </a:uFill>
                <a:latin typeface="Helvetica"/>
                <a:ea typeface="Helvetica"/>
                <a:cs typeface="Helvetica"/>
                <a:sym typeface="Helvetica"/>
              </a:rPr>
              <a:t>fugas</a:t>
            </a:r>
            <a:r>
              <a:rPr sz="2200" b="1" i="1" dirty="0">
                <a:uFill>
                  <a:solidFill/>
                </a:uFill>
                <a:latin typeface="Helvetica"/>
                <a:ea typeface="Helvetica"/>
                <a:cs typeface="Helvetica"/>
                <a:sym typeface="Helvetica"/>
              </a:rPr>
              <a:t> </a:t>
            </a:r>
            <a:r>
              <a:rPr sz="2200" b="1" i="1" dirty="0" err="1">
                <a:uFill>
                  <a:solidFill/>
                </a:uFill>
                <a:latin typeface="Helvetica"/>
                <a:ea typeface="Helvetica"/>
                <a:cs typeface="Helvetica"/>
                <a:sym typeface="Helvetica"/>
              </a:rPr>
              <a:t>en</a:t>
            </a:r>
            <a:r>
              <a:rPr sz="2200" b="1" i="1" dirty="0">
                <a:uFill>
                  <a:solidFill/>
                </a:uFill>
                <a:latin typeface="Helvetica"/>
                <a:ea typeface="Helvetica"/>
                <a:cs typeface="Helvetica"/>
                <a:sym typeface="Helvetica"/>
              </a:rPr>
              <a:t> el </a:t>
            </a:r>
            <a:r>
              <a:rPr sz="2200" b="1" i="1" dirty="0" err="1">
                <a:uFill>
                  <a:solidFill/>
                </a:uFill>
                <a:latin typeface="Helvetica"/>
                <a:ea typeface="Helvetica"/>
                <a:cs typeface="Helvetica"/>
                <a:sym typeface="Helvetica"/>
              </a:rPr>
              <a:t>manguito</a:t>
            </a:r>
            <a:r>
              <a:rPr sz="2200" b="1" i="1" dirty="0">
                <a:uFill>
                  <a:solidFill/>
                </a:uFill>
                <a:latin typeface="Helvetica"/>
                <a:ea typeface="Helvetica"/>
                <a:cs typeface="Helvetica"/>
                <a:sym typeface="Helvetica"/>
              </a:rPr>
              <a:t>, NO EXTUBE.</a:t>
            </a:r>
            <a:r>
              <a:rPr sz="2200" b="1" dirty="0">
                <a:uFill>
                  <a:solidFill/>
                </a:uFill>
                <a:latin typeface="Helvetica"/>
                <a:ea typeface="Helvetica"/>
                <a:cs typeface="Helvetica"/>
                <a:sym typeface="Helvetica"/>
              </a:rPr>
              <a:t>.</a:t>
            </a:r>
          </a:p>
          <a:p>
            <a:pPr marL="1252461" lvl="2" indent="-287261" algn="l" defTabSz="457200">
              <a:buSzPct val="100000"/>
              <a:buChar char="•"/>
              <a:tabLst>
                <a:tab pos="596900" algn="l"/>
                <a:tab pos="914400" algn="l"/>
              </a:tabLst>
              <a:defRPr sz="1800" i="0">
                <a:solidFill>
                  <a:srgbClr val="000000"/>
                </a:solidFill>
                <a:effectLst/>
              </a:defRPr>
            </a:pPr>
            <a:r>
              <a:rPr sz="2200" dirty="0">
                <a:uFill>
                  <a:solidFill/>
                </a:uFill>
                <a:latin typeface="Helvetica"/>
                <a:ea typeface="Helvetica"/>
                <a:cs typeface="Helvetica"/>
                <a:sym typeface="Helvetica"/>
              </a:rPr>
              <a:t>Una </a:t>
            </a:r>
            <a:r>
              <a:rPr sz="2200" dirty="0" err="1">
                <a:uFill>
                  <a:solidFill/>
                </a:uFill>
                <a:latin typeface="Helvetica"/>
                <a:ea typeface="Helvetica"/>
                <a:cs typeface="Helvetica"/>
                <a:sym typeface="Helvetica"/>
              </a:rPr>
              <a:t>vez</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más</a:t>
            </a:r>
            <a:r>
              <a:rPr sz="2200" dirty="0">
                <a:uFill>
                  <a:solidFill/>
                </a:uFill>
                <a:latin typeface="Helvetica"/>
                <a:ea typeface="Helvetica"/>
                <a:cs typeface="Helvetica"/>
                <a:sym typeface="Helvetica"/>
              </a:rPr>
              <a:t>: la </a:t>
            </a:r>
            <a:r>
              <a:rPr sz="2200" dirty="0" err="1">
                <a:uFill>
                  <a:solidFill/>
                </a:uFill>
                <a:latin typeface="Helvetica"/>
                <a:ea typeface="Helvetica"/>
                <a:cs typeface="Helvetica"/>
                <a:sym typeface="Helvetica"/>
              </a:rPr>
              <a:t>incidencia</a:t>
            </a:r>
            <a:r>
              <a:rPr sz="2200" dirty="0">
                <a:uFill>
                  <a:solidFill/>
                </a:uFill>
                <a:latin typeface="Helvetica"/>
                <a:ea typeface="Helvetica"/>
                <a:cs typeface="Helvetica"/>
                <a:sym typeface="Helvetica"/>
              </a:rPr>
              <a:t> de </a:t>
            </a:r>
            <a:r>
              <a:rPr sz="2200" dirty="0" err="1">
                <a:uFill>
                  <a:solidFill/>
                </a:uFill>
                <a:latin typeface="Helvetica"/>
                <a:ea typeface="Helvetica"/>
                <a:cs typeface="Helvetica"/>
                <a:sym typeface="Helvetica"/>
              </a:rPr>
              <a:t>mortalidad</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relacionada</a:t>
            </a:r>
            <a:r>
              <a:rPr sz="2200" dirty="0">
                <a:uFill>
                  <a:solidFill/>
                </a:uFill>
                <a:latin typeface="Helvetica"/>
                <a:ea typeface="Helvetica"/>
                <a:cs typeface="Helvetica"/>
                <a:sym typeface="Helvetica"/>
              </a:rPr>
              <a:t> con las </a:t>
            </a:r>
            <a:r>
              <a:rPr sz="2200" dirty="0" err="1">
                <a:uFill>
                  <a:solidFill/>
                </a:uFill>
                <a:latin typeface="Helvetica"/>
                <a:ea typeface="Helvetica"/>
                <a:cs typeface="Helvetica"/>
                <a:sym typeface="Helvetica"/>
              </a:rPr>
              <a:t>vías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respiratorias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en</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obstetricia</a:t>
            </a:r>
            <a:r>
              <a:rPr sz="2200" dirty="0">
                <a:uFill>
                  <a:solidFill/>
                </a:uFill>
                <a:latin typeface="Helvetica"/>
                <a:ea typeface="Helvetica"/>
                <a:cs typeface="Helvetica"/>
                <a:sym typeface="Helvetica"/>
              </a:rPr>
              <a:t> </a:t>
            </a:r>
            <a:r>
              <a:rPr sz="2200" b="1" dirty="0">
                <a:uFill>
                  <a:solidFill/>
                </a:uFill>
                <a:latin typeface="Helvetica"/>
                <a:ea typeface="Helvetica"/>
                <a:cs typeface="Helvetica"/>
                <a:sym typeface="Helvetica"/>
              </a:rPr>
              <a:t>es </a:t>
            </a:r>
            <a:r>
              <a:rPr sz="2200" b="1" dirty="0" err="1">
                <a:uFill>
                  <a:solidFill/>
                </a:uFill>
                <a:latin typeface="Helvetica"/>
                <a:ea typeface="Helvetica"/>
                <a:cs typeface="Helvetica"/>
                <a:sym typeface="Helvetica"/>
              </a:rPr>
              <a:t>igual</a:t>
            </a:r>
            <a:r>
              <a:rPr sz="2200" b="1" dirty="0">
                <a:uFill>
                  <a:solidFill/>
                </a:uFill>
                <a:latin typeface="Helvetica"/>
                <a:ea typeface="Helvetica"/>
                <a:cs typeface="Helvetica"/>
                <a:sym typeface="Helvetica"/>
              </a:rPr>
              <a:t> de </a:t>
            </a:r>
            <a:r>
              <a:rPr sz="2200" b="1" dirty="0" err="1">
                <a:uFill>
                  <a:solidFill/>
                </a:uFill>
                <a:latin typeface="Helvetica"/>
                <a:ea typeface="Helvetica"/>
                <a:cs typeface="Helvetica"/>
                <a:sym typeface="Helvetica"/>
              </a:rPr>
              <a:t>alta</a:t>
            </a:r>
            <a:r>
              <a:rPr sz="2200" b="1" dirty="0">
                <a:uFill>
                  <a:solidFill/>
                </a:uFill>
                <a:latin typeface="Helvetica"/>
                <a:ea typeface="Helvetica"/>
                <a:cs typeface="Helvetica"/>
                <a:sym typeface="Helvetica"/>
              </a:rPr>
              <a:t>, </a:t>
            </a:r>
            <a:r>
              <a:rPr sz="2200" b="1" dirty="0" err="1">
                <a:uFill>
                  <a:solidFill/>
                </a:uFill>
                <a:latin typeface="Helvetica"/>
                <a:ea typeface="Helvetica"/>
                <a:cs typeface="Helvetica"/>
                <a:sym typeface="Helvetica"/>
              </a:rPr>
              <a:t>si</a:t>
            </a:r>
            <a:r>
              <a:rPr sz="2200" b="1" dirty="0">
                <a:uFill>
                  <a:solidFill/>
                </a:uFill>
                <a:latin typeface="Helvetica"/>
                <a:ea typeface="Helvetica"/>
                <a:cs typeface="Helvetica"/>
                <a:sym typeface="Helvetica"/>
              </a:rPr>
              <a:t> no MÁS ALTA, </a:t>
            </a:r>
            <a:r>
              <a:rPr sz="2200" b="1" dirty="0" err="1">
                <a:uFill>
                  <a:solidFill/>
                </a:uFill>
                <a:latin typeface="Helvetica"/>
                <a:ea typeface="Helvetica"/>
                <a:cs typeface="Helvetica"/>
                <a:sym typeface="Helvetica"/>
              </a:rPr>
              <a:t>en</a:t>
            </a:r>
            <a:r>
              <a:rPr sz="2200" b="1" dirty="0">
                <a:uFill>
                  <a:solidFill/>
                </a:uFill>
                <a:latin typeface="Helvetica"/>
                <a:ea typeface="Helvetica"/>
                <a:cs typeface="Helvetica"/>
                <a:sym typeface="Helvetica"/>
              </a:rPr>
              <a:t> el </a:t>
            </a:r>
            <a:r>
              <a:rPr sz="2200" b="1" dirty="0" err="1">
                <a:uFill>
                  <a:solidFill/>
                </a:uFill>
                <a:latin typeface="Helvetica"/>
                <a:ea typeface="Helvetica"/>
                <a:cs typeface="Helvetica"/>
                <a:sym typeface="Helvetica"/>
              </a:rPr>
              <a:t>período</a:t>
            </a:r>
            <a:r>
              <a:rPr sz="2200" b="1" dirty="0">
                <a:uFill>
                  <a:solidFill/>
                </a:uFill>
                <a:latin typeface="Helvetica"/>
                <a:ea typeface="Helvetica"/>
                <a:cs typeface="Helvetica"/>
                <a:sym typeface="Helvetica"/>
              </a:rPr>
              <a:t> posterior a la </a:t>
            </a:r>
            <a:r>
              <a:rPr sz="2200" b="1" dirty="0" err="1">
                <a:uFill>
                  <a:solidFill/>
                </a:uFill>
                <a:latin typeface="Helvetica"/>
                <a:ea typeface="Helvetica"/>
                <a:cs typeface="Helvetica"/>
                <a:sym typeface="Helvetica"/>
              </a:rPr>
              <a:t>extubación</a:t>
            </a:r>
            <a:r>
              <a:rPr sz="2200" b="1"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Potencial</a:t>
            </a:r>
            <a:r>
              <a:rPr sz="2200" dirty="0">
                <a:uFill>
                  <a:solidFill/>
                </a:uFill>
                <a:latin typeface="Helvetica"/>
                <a:ea typeface="Helvetica"/>
                <a:cs typeface="Helvetica"/>
                <a:sym typeface="Helvetica"/>
              </a:rPr>
              <a:t> de </a:t>
            </a:r>
            <a:r>
              <a:rPr sz="2200" dirty="0" err="1">
                <a:uFill>
                  <a:solidFill/>
                </a:uFill>
                <a:latin typeface="Helvetica"/>
                <a:ea typeface="Helvetica"/>
                <a:cs typeface="Helvetica"/>
                <a:sym typeface="Helvetica"/>
              </a:rPr>
              <a:t>inflamación</a:t>
            </a:r>
            <a:r>
              <a:rPr sz="2200" dirty="0">
                <a:uFill>
                  <a:solidFill/>
                </a:uFill>
                <a:latin typeface="Helvetica"/>
                <a:ea typeface="Helvetica"/>
                <a:cs typeface="Helvetica"/>
                <a:sym typeface="Helvetica"/>
              </a:rPr>
              <a:t>/</a:t>
            </a:r>
            <a:r>
              <a:rPr sz="2200" dirty="0" err="1">
                <a:uFill>
                  <a:solidFill/>
                </a:uFill>
                <a:latin typeface="Helvetica"/>
                <a:ea typeface="Helvetica"/>
                <a:cs typeface="Helvetica"/>
                <a:sym typeface="Helvetica"/>
              </a:rPr>
              <a:t>obstrucción</a:t>
            </a:r>
            <a:r>
              <a:rPr sz="2200" dirty="0">
                <a:uFill>
                  <a:solidFill/>
                </a:uFill>
                <a:latin typeface="Helvetica"/>
                <a:ea typeface="Helvetica"/>
                <a:cs typeface="Helvetica"/>
                <a:sym typeface="Helvetica"/>
              </a:rPr>
              <a:t> de las </a:t>
            </a:r>
            <a:r>
              <a:rPr sz="2200" dirty="0" err="1">
                <a:uFill>
                  <a:solidFill/>
                </a:uFill>
                <a:latin typeface="Helvetica"/>
                <a:ea typeface="Helvetica"/>
                <a:cs typeface="Helvetica"/>
                <a:sym typeface="Helvetica"/>
              </a:rPr>
              <a:t>vías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respiratorias</a:t>
            </a:r>
            <a:r>
              <a:rPr sz="2200" dirty="0">
                <a:uFill>
                  <a:solidFill/>
                </a:uFill>
                <a:latin typeface="Helvetica"/>
                <a:ea typeface="Helvetica"/>
                <a:cs typeface="Helvetica"/>
                <a:sym typeface="Helvetica"/>
              </a:rPr>
              <a:t> </a:t>
            </a:r>
            <a:r>
              <a:rPr sz="2200" dirty="0" err="1">
                <a:uFill>
                  <a:solidFill/>
                </a:uFill>
                <a:latin typeface="Helvetica"/>
                <a:ea typeface="Helvetica"/>
                <a:cs typeface="Helvetica"/>
                <a:sym typeface="Helvetica"/>
              </a:rPr>
              <a:t>potencialmente</a:t>
            </a:r>
            <a:r>
              <a:rPr sz="2200" dirty="0">
                <a:uFill>
                  <a:solidFill/>
                </a:uFill>
                <a:latin typeface="Helvetica"/>
                <a:ea typeface="Helvetica"/>
                <a:cs typeface="Helvetica"/>
                <a:sym typeface="Helvetica"/>
              </a:rPr>
              <a:t> mortal.</a:t>
            </a:r>
          </a:p>
        </p:txBody>
      </p:sp>
      <p:grpSp>
        <p:nvGrpSpPr>
          <p:cNvPr id="272" name="Group 272"/>
          <p:cNvGrpSpPr/>
          <p:nvPr/>
        </p:nvGrpSpPr>
        <p:grpSpPr>
          <a:xfrm>
            <a:off x="3405910" y="-57072"/>
            <a:ext cx="5943687" cy="1365064"/>
            <a:chOff x="-53881" y="-53881"/>
            <a:chExt cx="5943686" cy="1365063"/>
          </a:xfrm>
        </p:grpSpPr>
        <p:sp>
          <p:nvSpPr>
            <p:cNvPr id="271" name="Shape 271"/>
            <p:cNvSpPr/>
            <p:nvPr/>
          </p:nvSpPr>
          <p:spPr>
            <a:xfrm>
              <a:off x="0" y="0"/>
              <a:ext cx="5835923" cy="1257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000" i="0">
                  <a:solidFill>
                    <a:srgbClr val="FDF9FF"/>
                  </a:solidFill>
                  <a:latin typeface="Arial Black"/>
                  <a:ea typeface="Arial Black"/>
                  <a:cs typeface="Arial Black"/>
                  <a:sym typeface="Arial Black"/>
                </a:defRPr>
              </a:lvl1pPr>
            </a:lstStyle>
            <a:p>
              <a:pPr lvl="0">
                <a:defRPr sz="1800">
                  <a:solidFill>
                    <a:srgbClr val="000000"/>
                  </a:solidFill>
                  <a:effectLst/>
                </a:defRPr>
              </a:pPr>
              <a:r>
                <a:rPr sz="6000">
                  <a:solidFill>
                    <a:srgbClr val="FDF9FF"/>
                  </a:solidFill>
                </a:rPr>
                <a:t>EXTUBACIÓN</a:t>
              </a:r>
            </a:p>
          </p:txBody>
        </p:sp>
        <p:pic>
          <p:nvPicPr>
            <p:cNvPr id="270" name="Picture 269"/>
            <p:cNvPicPr/>
            <p:nvPr/>
          </p:nvPicPr>
          <p:blipFill>
            <a:blip r:embed="rId2"/>
            <a:stretch>
              <a:fillRect/>
            </a:stretch>
          </p:blipFill>
          <p:spPr>
            <a:xfrm>
              <a:off x="-53882" y="-53882"/>
              <a:ext cx="5943687" cy="1365064"/>
            </a:xfrm>
            <a:prstGeom prst="rect">
              <a:avLst/>
            </a:prstGeom>
            <a:effectLst/>
          </p:spPr>
        </p:pic>
      </p:grpSp>
      <p:pic>
        <p:nvPicPr>
          <p:cNvPr id="273" name="Screen Shot 2023-08-21 at 11.13.01 AM.png"/>
          <p:cNvPicPr/>
          <p:nvPr/>
        </p:nvPicPr>
        <p:blipFill>
          <a:blip r:embed="rId3"/>
          <a:stretch>
            <a:fillRect/>
          </a:stretch>
        </p:blipFill>
        <p:spPr>
          <a:xfrm>
            <a:off x="9414199" y="-31672"/>
            <a:ext cx="1603567" cy="1314264"/>
          </a:xfrm>
          <a:prstGeom prst="rect">
            <a:avLst/>
          </a:prstGeom>
          <a:ln w="50800">
            <a:solidFill/>
            <a:miter lim="400000"/>
          </a:ln>
        </p:spPr>
      </p:pic>
      <p:pic>
        <p:nvPicPr>
          <p:cNvPr id="274" name="Screen Shot 2023-08-21 at 11.13.01 AM.png"/>
          <p:cNvPicPr/>
          <p:nvPr/>
        </p:nvPicPr>
        <p:blipFill>
          <a:blip r:embed="rId3"/>
          <a:stretch>
            <a:fillRect/>
          </a:stretch>
        </p:blipFill>
        <p:spPr>
          <a:xfrm>
            <a:off x="1752136" y="-31672"/>
            <a:ext cx="1603568" cy="1314264"/>
          </a:xfrm>
          <a:prstGeom prst="rect">
            <a:avLst/>
          </a:prstGeom>
          <a:ln w="50800">
            <a:solidFill/>
            <a:miter lim="400000"/>
          </a:ln>
        </p:spPr>
      </p:pic>
      <p:grpSp>
        <p:nvGrpSpPr>
          <p:cNvPr id="277" name="Group 277"/>
          <p:cNvGrpSpPr/>
          <p:nvPr/>
        </p:nvGrpSpPr>
        <p:grpSpPr>
          <a:xfrm>
            <a:off x="1805832" y="1330343"/>
            <a:ext cx="9143843" cy="1371601"/>
            <a:chOff x="0" y="0"/>
            <a:chExt cx="9143842" cy="1371600"/>
          </a:xfrm>
        </p:grpSpPr>
        <p:sp>
          <p:nvSpPr>
            <p:cNvPr id="275" name="Shape 275"/>
            <p:cNvSpPr/>
            <p:nvPr/>
          </p:nvSpPr>
          <p:spPr>
            <a:xfrm>
              <a:off x="2188" y="0"/>
              <a:ext cx="9141655" cy="1371600"/>
            </a:xfrm>
            <a:prstGeom prst="rect">
              <a:avLst/>
            </a:prstGeom>
            <a:solidFill>
              <a:srgbClr val="FAD576"/>
            </a:solidFill>
            <a:ln w="508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marL="457200" indent="-457200" defTabSz="457200">
                <a:tabLst>
                  <a:tab pos="139700" algn="l"/>
                  <a:tab pos="457200" algn="l"/>
                </a:tabLst>
                <a:defRPr sz="2700" b="1" i="0">
                  <a:solidFill>
                    <a:srgbClr val="000000"/>
                  </a:solidFill>
                  <a:uFill>
                    <a:solidFill/>
                  </a:uFill>
                  <a:latin typeface="Helvetica"/>
                  <a:ea typeface="Helvetica"/>
                  <a:cs typeface="Helvetica"/>
                  <a:sym typeface="Helvetica"/>
                </a:defRPr>
              </a:lvl1pPr>
            </a:lstStyle>
            <a:p>
              <a:pPr lvl="0">
                <a:defRPr sz="1800" b="0">
                  <a:effectLst/>
                  <a:uFillTx/>
                </a:defRPr>
              </a:pPr>
              <a:r>
                <a:rPr sz="2700" b="1">
                  <a:uFill>
                    <a:solidFill/>
                  </a:uFill>
                </a:rPr>
                <a:t>GARANTIZAR LA REVERSIÓN COMPLETA DEL PARALÍTICO Y LA RECUPERACIÓN DE LA FUNCIÓN MUSCULAR</a:t>
              </a:r>
            </a:p>
          </p:txBody>
        </p:sp>
        <p:pic>
          <p:nvPicPr>
            <p:cNvPr id="276" name="Screen Shot 2023-08-24 at 7.32.05 AM.png"/>
            <p:cNvPicPr/>
            <p:nvPr/>
          </p:nvPicPr>
          <p:blipFill>
            <a:blip r:embed="rId4"/>
            <a:stretch>
              <a:fillRect/>
            </a:stretch>
          </p:blipFill>
          <p:spPr>
            <a:xfrm>
              <a:off x="0" y="583008"/>
              <a:ext cx="1054955" cy="768727"/>
            </a:xfrm>
            <a:prstGeom prst="rect">
              <a:avLst/>
            </a:prstGeom>
            <a:ln w="50800" cap="flat">
              <a:solidFill>
                <a:srgbClr val="000000"/>
              </a:solidFill>
              <a:prstDash val="solid"/>
              <a:miter lim="400000"/>
            </a:ln>
            <a:effectLst/>
          </p:spPr>
        </p:pic>
      </p:grpSp>
      <p:grpSp>
        <p:nvGrpSpPr>
          <p:cNvPr id="280" name="Group 280"/>
          <p:cNvGrpSpPr/>
          <p:nvPr/>
        </p:nvGrpSpPr>
        <p:grpSpPr>
          <a:xfrm>
            <a:off x="7442070" y="7055591"/>
            <a:ext cx="706515" cy="528608"/>
            <a:chOff x="-25400" y="-25400"/>
            <a:chExt cx="706513" cy="528606"/>
          </a:xfrm>
        </p:grpSpPr>
        <p:pic>
          <p:nvPicPr>
            <p:cNvPr id="279" name="Screen Shot 2023-08-24 at 7.32.05 AM.png"/>
            <p:cNvPicPr/>
            <p:nvPr/>
          </p:nvPicPr>
          <p:blipFill>
            <a:blip r:embed="rId4"/>
            <a:stretch>
              <a:fillRect/>
            </a:stretch>
          </p:blipFill>
          <p:spPr>
            <a:xfrm>
              <a:off x="0" y="0"/>
              <a:ext cx="655714" cy="477807"/>
            </a:xfrm>
            <a:prstGeom prst="rect">
              <a:avLst/>
            </a:prstGeom>
            <a:ln>
              <a:noFill/>
            </a:ln>
            <a:effectLst/>
          </p:spPr>
        </p:pic>
        <p:pic>
          <p:nvPicPr>
            <p:cNvPr id="278" name="Picture 277"/>
            <p:cNvPicPr/>
            <p:nvPr/>
          </p:nvPicPr>
          <p:blipFill>
            <a:blip r:embed="rId5"/>
            <a:stretch>
              <a:fillRect/>
            </a:stretch>
          </p:blipFill>
          <p:spPr>
            <a:xfrm>
              <a:off x="-25400" y="-25400"/>
              <a:ext cx="706514" cy="528607"/>
            </a:xfrm>
            <a:prstGeom prst="rect">
              <a:avLst/>
            </a:prstGeom>
            <a:effectLst/>
          </p:spPr>
        </p:pic>
      </p:grpSp>
      <p:grpSp>
        <p:nvGrpSpPr>
          <p:cNvPr id="283" name="Group 283"/>
          <p:cNvGrpSpPr/>
          <p:nvPr/>
        </p:nvGrpSpPr>
        <p:grpSpPr>
          <a:xfrm>
            <a:off x="4149701" y="7053801"/>
            <a:ext cx="706515" cy="528608"/>
            <a:chOff x="-25400" y="-25400"/>
            <a:chExt cx="706513" cy="528606"/>
          </a:xfrm>
        </p:grpSpPr>
        <p:pic>
          <p:nvPicPr>
            <p:cNvPr id="282" name="Screen Shot 2023-08-24 at 7.32.05 AM.png"/>
            <p:cNvPicPr/>
            <p:nvPr/>
          </p:nvPicPr>
          <p:blipFill>
            <a:blip r:embed="rId4"/>
            <a:stretch>
              <a:fillRect/>
            </a:stretch>
          </p:blipFill>
          <p:spPr>
            <a:xfrm>
              <a:off x="0" y="0"/>
              <a:ext cx="655714" cy="477807"/>
            </a:xfrm>
            <a:prstGeom prst="rect">
              <a:avLst/>
            </a:prstGeom>
            <a:ln>
              <a:noFill/>
            </a:ln>
            <a:effectLst/>
          </p:spPr>
        </p:pic>
        <p:pic>
          <p:nvPicPr>
            <p:cNvPr id="281" name="Picture 280"/>
            <p:cNvPicPr/>
            <p:nvPr/>
          </p:nvPicPr>
          <p:blipFill>
            <a:blip r:embed="rId5"/>
            <a:stretch>
              <a:fillRect/>
            </a:stretch>
          </p:blipFill>
          <p:spPr>
            <a:xfrm>
              <a:off x="-25400" y="-25400"/>
              <a:ext cx="706514" cy="528607"/>
            </a:xfrm>
            <a:prstGeom prst="rect">
              <a:avLst/>
            </a:prstGeom>
            <a:effectLst/>
          </p:spPr>
        </p:pic>
      </p:grpSp>
      <p:grpSp>
        <p:nvGrpSpPr>
          <p:cNvPr id="286" name="Group 286"/>
          <p:cNvGrpSpPr/>
          <p:nvPr/>
        </p:nvGrpSpPr>
        <p:grpSpPr>
          <a:xfrm>
            <a:off x="10381182" y="7079201"/>
            <a:ext cx="706514" cy="528608"/>
            <a:chOff x="-25400" y="-25400"/>
            <a:chExt cx="706513" cy="528606"/>
          </a:xfrm>
        </p:grpSpPr>
        <p:pic>
          <p:nvPicPr>
            <p:cNvPr id="285" name="Screen Shot 2023-08-24 at 7.32.05 AM.png"/>
            <p:cNvPicPr/>
            <p:nvPr/>
          </p:nvPicPr>
          <p:blipFill>
            <a:blip r:embed="rId4"/>
            <a:stretch>
              <a:fillRect/>
            </a:stretch>
          </p:blipFill>
          <p:spPr>
            <a:xfrm>
              <a:off x="0" y="0"/>
              <a:ext cx="655714" cy="477807"/>
            </a:xfrm>
            <a:prstGeom prst="rect">
              <a:avLst/>
            </a:prstGeom>
            <a:ln>
              <a:noFill/>
            </a:ln>
            <a:effectLst/>
          </p:spPr>
        </p:pic>
        <p:pic>
          <p:nvPicPr>
            <p:cNvPr id="284" name="Picture 283"/>
            <p:cNvPicPr/>
            <p:nvPr/>
          </p:nvPicPr>
          <p:blipFill>
            <a:blip r:embed="rId5"/>
            <a:stretch>
              <a:fillRect/>
            </a:stretch>
          </p:blipFill>
          <p:spPr>
            <a:xfrm>
              <a:off x="-25400" y="-25400"/>
              <a:ext cx="706514" cy="528607"/>
            </a:xfrm>
            <a:prstGeom prst="rect">
              <a:avLst/>
            </a:prstGeom>
            <a:effectLst/>
          </p:spPr>
        </p:pic>
      </p:grpSp>
    </p:spTree>
    <p:extLst>
      <p:ext uri="{BB962C8B-B14F-4D97-AF65-F5344CB8AC3E}">
        <p14:creationId xmlns:p14="http://schemas.microsoft.com/office/powerpoint/2010/main" val="110399228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p:nvPr/>
        </p:nvSpPr>
        <p:spPr>
          <a:xfrm>
            <a:off x="99780" y="3947139"/>
            <a:ext cx="12805240" cy="2730501"/>
          </a:xfrm>
          <a:prstGeom prst="rect">
            <a:avLst/>
          </a:prstGeom>
          <a:solidFill>
            <a:srgbClr val="E7A4A5"/>
          </a:solidFill>
          <a:ln w="254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marL="229809" lvl="0" indent="-229809" algn="l" defTabSz="457200">
              <a:lnSpc>
                <a:spcPct val="120000"/>
              </a:lnSpc>
              <a:buSzPct val="100000"/>
              <a:buChar char="•"/>
              <a:defRPr sz="1800" i="0">
                <a:solidFill>
                  <a:srgbClr val="000000"/>
                </a:solidFill>
                <a:effectLst/>
              </a:defRPr>
            </a:pPr>
            <a:r>
              <a:rPr sz="2100" dirty="0">
                <a:solidFill>
                  <a:srgbClr val="030101"/>
                </a:solidFill>
                <a:latin typeface="Helvetica"/>
                <a:ea typeface="Helvetica"/>
                <a:cs typeface="Helvetica"/>
                <a:sym typeface="Helvetica"/>
              </a:rPr>
              <a:t>Si hay </a:t>
            </a:r>
            <a:r>
              <a:rPr sz="2100" dirty="0" err="1">
                <a:solidFill>
                  <a:srgbClr val="030101"/>
                </a:solidFill>
                <a:latin typeface="Helvetica"/>
                <a:ea typeface="Helvetica"/>
                <a:cs typeface="Helvetica"/>
                <a:sym typeface="Helvetica"/>
              </a:rPr>
              <a:t>múltiples</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intentos</a:t>
            </a:r>
            <a:r>
              <a:rPr sz="2100" dirty="0">
                <a:solidFill>
                  <a:srgbClr val="030101"/>
                </a:solidFill>
                <a:latin typeface="Helvetica"/>
                <a:ea typeface="Helvetica"/>
                <a:cs typeface="Helvetica"/>
                <a:sym typeface="Helvetica"/>
              </a:rPr>
              <a:t> de </a:t>
            </a:r>
            <a:r>
              <a:rPr sz="2100" dirty="0" err="1">
                <a:solidFill>
                  <a:srgbClr val="030101"/>
                </a:solidFill>
                <a:latin typeface="Helvetica"/>
                <a:ea typeface="Helvetica"/>
                <a:cs typeface="Helvetica"/>
                <a:sym typeface="Helvetica"/>
              </a:rPr>
              <a:t>intubación</a:t>
            </a:r>
            <a:r>
              <a:rPr sz="2100" dirty="0">
                <a:solidFill>
                  <a:srgbClr val="030101"/>
                </a:solidFill>
                <a:latin typeface="Helvetica"/>
                <a:ea typeface="Helvetica"/>
                <a:cs typeface="Helvetica"/>
                <a:sym typeface="Helvetica"/>
              </a:rPr>
              <a:t> o </a:t>
            </a:r>
            <a:r>
              <a:rPr sz="2100" dirty="0" err="1">
                <a:solidFill>
                  <a:srgbClr val="030101"/>
                </a:solidFill>
                <a:latin typeface="Helvetica"/>
                <a:ea typeface="Helvetica"/>
                <a:cs typeface="Helvetica"/>
                <a:sym typeface="Helvetica"/>
              </a:rPr>
              <a:t>signos</a:t>
            </a:r>
            <a:r>
              <a:rPr sz="2100" dirty="0">
                <a:solidFill>
                  <a:srgbClr val="030101"/>
                </a:solidFill>
                <a:latin typeface="Helvetica"/>
                <a:ea typeface="Helvetica"/>
                <a:cs typeface="Helvetica"/>
                <a:sym typeface="Helvetica"/>
              </a:rPr>
              <a:t> de edema de las </a:t>
            </a:r>
            <a:r>
              <a:rPr sz="2100" dirty="0" err="1">
                <a:solidFill>
                  <a:srgbClr val="030101"/>
                </a:solidFill>
                <a:latin typeface="Helvetica"/>
                <a:ea typeface="Helvetica"/>
                <a:cs typeface="Helvetica"/>
                <a:sym typeface="Helvetica"/>
              </a:rPr>
              <a:t>vías</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respiratorias</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en</a:t>
            </a:r>
            <a:r>
              <a:rPr sz="2100" dirty="0">
                <a:solidFill>
                  <a:srgbClr val="030101"/>
                </a:solidFill>
                <a:latin typeface="Helvetica"/>
                <a:ea typeface="Helvetica"/>
                <a:cs typeface="Helvetica"/>
                <a:sym typeface="Helvetica"/>
              </a:rPr>
              <a:t> la </a:t>
            </a:r>
            <a:r>
              <a:rPr sz="2100" dirty="0" err="1">
                <a:solidFill>
                  <a:srgbClr val="030101"/>
                </a:solidFill>
                <a:latin typeface="Helvetica"/>
                <a:ea typeface="Helvetica"/>
                <a:cs typeface="Helvetica"/>
                <a:sym typeface="Helvetica"/>
              </a:rPr>
              <a:t>laringoscopia</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existe</a:t>
            </a:r>
            <a:r>
              <a:rPr sz="2100" dirty="0">
                <a:solidFill>
                  <a:srgbClr val="030101"/>
                </a:solidFill>
                <a:latin typeface="Helvetica"/>
                <a:ea typeface="Helvetica"/>
                <a:cs typeface="Helvetica"/>
                <a:sym typeface="Helvetica"/>
              </a:rPr>
              <a:t> la </a:t>
            </a:r>
            <a:r>
              <a:rPr sz="2100" dirty="0" err="1">
                <a:solidFill>
                  <a:srgbClr val="030101"/>
                </a:solidFill>
                <a:latin typeface="Helvetica"/>
                <a:ea typeface="Helvetica"/>
                <a:cs typeface="Helvetica"/>
                <a:sym typeface="Helvetica"/>
              </a:rPr>
              <a:t>posibilidad</a:t>
            </a:r>
            <a:r>
              <a:rPr sz="2100" dirty="0">
                <a:solidFill>
                  <a:srgbClr val="030101"/>
                </a:solidFill>
                <a:latin typeface="Helvetica"/>
                <a:ea typeface="Helvetica"/>
                <a:cs typeface="Helvetica"/>
                <a:sym typeface="Helvetica"/>
              </a:rPr>
              <a:t> de que se </a:t>
            </a:r>
            <a:r>
              <a:rPr sz="2100" dirty="0" err="1">
                <a:solidFill>
                  <a:srgbClr val="030101"/>
                </a:solidFill>
                <a:latin typeface="Helvetica"/>
                <a:ea typeface="Helvetica"/>
                <a:cs typeface="Helvetica"/>
                <a:sym typeface="Helvetica"/>
              </a:rPr>
              <a:t>produzca</a:t>
            </a:r>
            <a:r>
              <a:rPr sz="2100" dirty="0">
                <a:solidFill>
                  <a:srgbClr val="030101"/>
                </a:solidFill>
                <a:latin typeface="Helvetica"/>
                <a:ea typeface="Helvetica"/>
                <a:cs typeface="Helvetica"/>
                <a:sym typeface="Helvetica"/>
              </a:rPr>
              <a:t> una </a:t>
            </a:r>
            <a:r>
              <a:rPr sz="2100" dirty="0" err="1">
                <a:solidFill>
                  <a:srgbClr val="030101"/>
                </a:solidFill>
                <a:latin typeface="Helvetica"/>
                <a:ea typeface="Helvetica"/>
                <a:cs typeface="Helvetica"/>
                <a:sym typeface="Helvetica"/>
              </a:rPr>
              <a:t>hinchazón</a:t>
            </a:r>
            <a:r>
              <a:rPr sz="2100" dirty="0">
                <a:solidFill>
                  <a:srgbClr val="030101"/>
                </a:solidFill>
                <a:latin typeface="Helvetica"/>
                <a:ea typeface="Helvetica"/>
                <a:cs typeface="Helvetica"/>
                <a:sym typeface="Helvetica"/>
              </a:rPr>
              <a:t> y </a:t>
            </a:r>
            <a:r>
              <a:rPr sz="2100" dirty="0" err="1">
                <a:solidFill>
                  <a:srgbClr val="030101"/>
                </a:solidFill>
                <a:latin typeface="Helvetica"/>
                <a:ea typeface="Helvetica"/>
                <a:cs typeface="Helvetica"/>
                <a:sym typeface="Helvetica"/>
              </a:rPr>
              <a:t>obstrucción</a:t>
            </a:r>
            <a:r>
              <a:rPr sz="2100" dirty="0">
                <a:solidFill>
                  <a:srgbClr val="030101"/>
                </a:solidFill>
                <a:latin typeface="Helvetica"/>
                <a:ea typeface="Helvetica"/>
                <a:cs typeface="Helvetica"/>
                <a:sym typeface="Helvetica"/>
              </a:rPr>
              <a:t> SIGNIFICATIVA de las </a:t>
            </a:r>
            <a:r>
              <a:rPr sz="2100" dirty="0" err="1">
                <a:solidFill>
                  <a:srgbClr val="030101"/>
                </a:solidFill>
                <a:latin typeface="Helvetica"/>
                <a:ea typeface="Helvetica"/>
                <a:cs typeface="Helvetica"/>
                <a:sym typeface="Helvetica"/>
              </a:rPr>
              <a:t>vías</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respiratorias</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después</a:t>
            </a:r>
            <a:r>
              <a:rPr sz="2100" dirty="0">
                <a:solidFill>
                  <a:srgbClr val="030101"/>
                </a:solidFill>
                <a:latin typeface="Helvetica"/>
                <a:ea typeface="Helvetica"/>
                <a:cs typeface="Helvetica"/>
                <a:sym typeface="Helvetica"/>
              </a:rPr>
              <a:t> de la </a:t>
            </a:r>
            <a:r>
              <a:rPr sz="2100" dirty="0" err="1">
                <a:solidFill>
                  <a:srgbClr val="030101"/>
                </a:solidFill>
                <a:latin typeface="Helvetica"/>
                <a:ea typeface="Helvetica"/>
                <a:cs typeface="Helvetica"/>
                <a:sym typeface="Helvetica"/>
              </a:rPr>
              <a:t>extubación</a:t>
            </a:r>
            <a:r>
              <a:rPr sz="2100" dirty="0">
                <a:solidFill>
                  <a:srgbClr val="030101"/>
                </a:solidFill>
                <a:latin typeface="Helvetica"/>
                <a:ea typeface="Helvetica"/>
                <a:cs typeface="Helvetica"/>
                <a:sym typeface="Helvetica"/>
              </a:rPr>
              <a:t>.</a:t>
            </a:r>
          </a:p>
          <a:p>
            <a:pPr marL="229809" lvl="0" indent="-229809" algn="l" defTabSz="457200">
              <a:lnSpc>
                <a:spcPct val="120000"/>
              </a:lnSpc>
              <a:buSzPct val="100000"/>
              <a:buChar char="•"/>
              <a:defRPr sz="1800" i="0">
                <a:solidFill>
                  <a:srgbClr val="000000"/>
                </a:solidFill>
                <a:effectLst/>
              </a:defRPr>
            </a:pPr>
            <a:r>
              <a:rPr sz="2100" dirty="0">
                <a:solidFill>
                  <a:srgbClr val="030101"/>
                </a:solidFill>
                <a:latin typeface="Helvetica"/>
                <a:ea typeface="Helvetica"/>
                <a:cs typeface="Helvetica"/>
                <a:sym typeface="Helvetica"/>
              </a:rPr>
              <a:t>El </a:t>
            </a:r>
            <a:r>
              <a:rPr sz="2100" dirty="0" err="1">
                <a:solidFill>
                  <a:srgbClr val="030101"/>
                </a:solidFill>
                <a:latin typeface="Helvetica"/>
                <a:ea typeface="Helvetica"/>
                <a:cs typeface="Helvetica"/>
                <a:sym typeface="Helvetica"/>
              </a:rPr>
              <a:t>manguito</a:t>
            </a:r>
            <a:r>
              <a:rPr sz="2100" dirty="0">
                <a:solidFill>
                  <a:srgbClr val="030101"/>
                </a:solidFill>
                <a:latin typeface="Helvetica"/>
                <a:ea typeface="Helvetica"/>
                <a:cs typeface="Helvetica"/>
                <a:sym typeface="Helvetica"/>
              </a:rPr>
              <a:t> del TET debe </a:t>
            </a:r>
            <a:r>
              <a:rPr sz="2100" dirty="0" err="1">
                <a:solidFill>
                  <a:srgbClr val="030101"/>
                </a:solidFill>
                <a:latin typeface="Helvetica"/>
                <a:ea typeface="Helvetica"/>
                <a:cs typeface="Helvetica"/>
                <a:sym typeface="Helvetica"/>
              </a:rPr>
              <a:t>desinflarse</a:t>
            </a:r>
            <a:r>
              <a:rPr sz="2100" dirty="0">
                <a:solidFill>
                  <a:srgbClr val="030101"/>
                </a:solidFill>
                <a:latin typeface="Helvetica"/>
                <a:ea typeface="Helvetica"/>
                <a:cs typeface="Helvetica"/>
                <a:sym typeface="Helvetica"/>
              </a:rPr>
              <a:t> antes de la </a:t>
            </a:r>
            <a:r>
              <a:rPr sz="2100" dirty="0" err="1">
                <a:solidFill>
                  <a:srgbClr val="030101"/>
                </a:solidFill>
                <a:latin typeface="Helvetica"/>
                <a:ea typeface="Helvetica"/>
                <a:cs typeface="Helvetica"/>
                <a:sym typeface="Helvetica"/>
              </a:rPr>
              <a:t>extubación</a:t>
            </a:r>
            <a:r>
              <a:rPr sz="2100" dirty="0">
                <a:solidFill>
                  <a:srgbClr val="030101"/>
                </a:solidFill>
                <a:latin typeface="Helvetica"/>
                <a:ea typeface="Helvetica"/>
                <a:cs typeface="Helvetica"/>
                <a:sym typeface="Helvetica"/>
              </a:rPr>
              <a:t> y se debe </a:t>
            </a:r>
            <a:r>
              <a:rPr sz="2100" dirty="0" err="1">
                <a:solidFill>
                  <a:srgbClr val="030101"/>
                </a:solidFill>
                <a:latin typeface="Helvetica"/>
                <a:ea typeface="Helvetica"/>
                <a:cs typeface="Helvetica"/>
                <a:sym typeface="Helvetica"/>
              </a:rPr>
              <a:t>confirmar</a:t>
            </a:r>
            <a:r>
              <a:rPr sz="2100" dirty="0">
                <a:solidFill>
                  <a:srgbClr val="030101"/>
                </a:solidFill>
                <a:latin typeface="Helvetica"/>
                <a:ea typeface="Helvetica"/>
                <a:cs typeface="Helvetica"/>
                <a:sym typeface="Helvetica"/>
              </a:rPr>
              <a:t> una </a:t>
            </a:r>
            <a:r>
              <a:rPr sz="2100" dirty="0" err="1">
                <a:solidFill>
                  <a:srgbClr val="030101"/>
                </a:solidFill>
                <a:latin typeface="Helvetica"/>
                <a:ea typeface="Helvetica"/>
                <a:cs typeface="Helvetica"/>
                <a:sym typeface="Helvetica"/>
              </a:rPr>
              <a:t>fuga</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alrededor</a:t>
            </a:r>
            <a:r>
              <a:rPr sz="2100" dirty="0">
                <a:solidFill>
                  <a:srgbClr val="030101"/>
                </a:solidFill>
                <a:latin typeface="Helvetica"/>
                <a:ea typeface="Helvetica"/>
                <a:cs typeface="Helvetica"/>
                <a:sym typeface="Helvetica"/>
              </a:rPr>
              <a:t> del </a:t>
            </a:r>
            <a:r>
              <a:rPr sz="2100" dirty="0" err="1">
                <a:solidFill>
                  <a:srgbClr val="030101"/>
                </a:solidFill>
                <a:latin typeface="Helvetica"/>
                <a:ea typeface="Helvetica"/>
                <a:cs typeface="Helvetica"/>
                <a:sym typeface="Helvetica"/>
              </a:rPr>
              <a:t>tubo</a:t>
            </a:r>
            <a:r>
              <a:rPr sz="2100" dirty="0">
                <a:solidFill>
                  <a:srgbClr val="030101"/>
                </a:solidFill>
                <a:latin typeface="Helvetica"/>
                <a:ea typeface="Helvetica"/>
                <a:cs typeface="Helvetica"/>
                <a:sym typeface="Helvetica"/>
              </a:rPr>
              <a:t> antes de </a:t>
            </a:r>
            <a:r>
              <a:rPr sz="2100" dirty="0" err="1">
                <a:solidFill>
                  <a:srgbClr val="030101"/>
                </a:solidFill>
                <a:latin typeface="Helvetica"/>
                <a:ea typeface="Helvetica"/>
                <a:cs typeface="Helvetica"/>
                <a:sym typeface="Helvetica"/>
              </a:rPr>
              <a:t>retirarlo</a:t>
            </a:r>
            <a:r>
              <a:rPr sz="2100" dirty="0">
                <a:solidFill>
                  <a:srgbClr val="030101"/>
                </a:solidFill>
                <a:latin typeface="Helvetica"/>
                <a:ea typeface="Helvetica"/>
                <a:cs typeface="Helvetica"/>
                <a:sym typeface="Helvetica"/>
              </a:rPr>
              <a:t>..</a:t>
            </a:r>
          </a:p>
          <a:p>
            <a:pPr marL="229809" lvl="0" indent="-229809" algn="l" defTabSz="457200">
              <a:lnSpc>
                <a:spcPct val="120000"/>
              </a:lnSpc>
              <a:buSzPct val="100000"/>
              <a:buChar char="•"/>
              <a:defRPr sz="1800" i="0">
                <a:solidFill>
                  <a:srgbClr val="000000"/>
                </a:solidFill>
                <a:effectLst/>
              </a:defRPr>
            </a:pPr>
            <a:r>
              <a:rPr sz="2100" dirty="0">
                <a:solidFill>
                  <a:srgbClr val="030101"/>
                </a:solidFill>
                <a:latin typeface="Helvetica"/>
                <a:ea typeface="Helvetica"/>
                <a:cs typeface="Helvetica"/>
                <a:sym typeface="Helvetica"/>
              </a:rPr>
              <a:t>La </a:t>
            </a:r>
            <a:r>
              <a:rPr sz="2100" dirty="0" err="1">
                <a:solidFill>
                  <a:srgbClr val="030101"/>
                </a:solidFill>
                <a:latin typeface="Helvetica"/>
                <a:ea typeface="Helvetica"/>
                <a:cs typeface="Helvetica"/>
                <a:sym typeface="Helvetica"/>
              </a:rPr>
              <a:t>extubación</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en</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toda</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paciente</a:t>
            </a:r>
            <a:r>
              <a:rPr sz="2100" dirty="0">
                <a:solidFill>
                  <a:srgbClr val="030101"/>
                </a:solidFill>
                <a:latin typeface="Helvetica"/>
                <a:ea typeface="Helvetica"/>
                <a:cs typeface="Helvetica"/>
                <a:sym typeface="Helvetica"/>
              </a:rPr>
              <a:t> </a:t>
            </a:r>
            <a:r>
              <a:rPr sz="2100" dirty="0" err="1">
                <a:solidFill>
                  <a:srgbClr val="030101"/>
                </a:solidFill>
                <a:latin typeface="Helvetica"/>
                <a:ea typeface="Helvetica"/>
                <a:cs typeface="Helvetica"/>
                <a:sym typeface="Helvetica"/>
              </a:rPr>
              <a:t>obstétrica</a:t>
            </a:r>
            <a:r>
              <a:rPr sz="2100" dirty="0">
                <a:solidFill>
                  <a:srgbClr val="030101"/>
                </a:solidFill>
                <a:latin typeface="Helvetica"/>
                <a:ea typeface="Helvetica"/>
                <a:cs typeface="Helvetica"/>
                <a:sym typeface="Helvetica"/>
              </a:rPr>
              <a:t> debe ser DESPERTA..</a:t>
            </a:r>
          </a:p>
          <a:p>
            <a:pPr marL="229809" lvl="0" indent="-229809" algn="l" defTabSz="457200">
              <a:lnSpc>
                <a:spcPct val="120000"/>
              </a:lnSpc>
              <a:buSzPct val="100000"/>
              <a:buChar char="•"/>
              <a:defRPr sz="1800" i="0">
                <a:solidFill>
                  <a:srgbClr val="000000"/>
                </a:solidFill>
                <a:effectLst/>
              </a:defRPr>
            </a:pPr>
            <a:r>
              <a:rPr sz="2100" b="1" u="sng" dirty="0" err="1">
                <a:solidFill>
                  <a:srgbClr val="FBF8FF"/>
                </a:solidFill>
                <a:latin typeface="Helvetica"/>
                <a:ea typeface="Helvetica"/>
                <a:cs typeface="Helvetica"/>
                <a:sym typeface="Helvetica"/>
              </a:rPr>
              <a:t>Monitoreo</a:t>
            </a:r>
            <a:r>
              <a:rPr sz="2100" b="1" u="sng" dirty="0">
                <a:solidFill>
                  <a:srgbClr val="FBF8FF"/>
                </a:solidFill>
                <a:latin typeface="Helvetica"/>
                <a:ea typeface="Helvetica"/>
                <a:cs typeface="Helvetica"/>
                <a:sym typeface="Helvetica"/>
              </a:rPr>
              <a:t> continuo de SpO</a:t>
            </a:r>
            <a:r>
              <a:rPr sz="2100" b="1" u="sng" baseline="-5999" dirty="0">
                <a:solidFill>
                  <a:srgbClr val="FBF8FF"/>
                </a:solidFill>
                <a:latin typeface="Helvetica"/>
                <a:ea typeface="Helvetica"/>
                <a:cs typeface="Helvetica"/>
                <a:sym typeface="Helvetica"/>
              </a:rPr>
              <a:t>2</a:t>
            </a:r>
            <a:r>
              <a:rPr sz="2100" b="1" u="sng" dirty="0">
                <a:solidFill>
                  <a:srgbClr val="FBF8FF"/>
                </a:solidFill>
                <a:latin typeface="Helvetica"/>
                <a:ea typeface="Helvetica"/>
                <a:cs typeface="Helvetica"/>
                <a:sym typeface="Helvetica"/>
              </a:rPr>
              <a:t> </a:t>
            </a:r>
            <a:r>
              <a:rPr sz="2100" b="1" u="sng" dirty="0" err="1">
                <a:solidFill>
                  <a:srgbClr val="FBF8FF"/>
                </a:solidFill>
                <a:latin typeface="Helvetica"/>
                <a:ea typeface="Helvetica"/>
                <a:cs typeface="Helvetica"/>
                <a:sym typeface="Helvetica"/>
              </a:rPr>
              <a:t>en</a:t>
            </a:r>
            <a:r>
              <a:rPr sz="2100" b="1" u="sng" dirty="0">
                <a:solidFill>
                  <a:srgbClr val="FBF8FF"/>
                </a:solidFill>
                <a:latin typeface="Helvetica"/>
                <a:ea typeface="Helvetica"/>
                <a:cs typeface="Helvetica"/>
                <a:sym typeface="Helvetica"/>
              </a:rPr>
              <a:t> PACU, con personal de </a:t>
            </a:r>
            <a:r>
              <a:rPr sz="2100" b="1" u="sng" dirty="0" err="1">
                <a:solidFill>
                  <a:srgbClr val="FBF8FF"/>
                </a:solidFill>
                <a:latin typeface="Helvetica"/>
                <a:ea typeface="Helvetica"/>
                <a:cs typeface="Helvetica"/>
                <a:sym typeface="Helvetica"/>
              </a:rPr>
              <a:t>anestesia</a:t>
            </a:r>
            <a:r>
              <a:rPr sz="2100" b="1" u="sng" dirty="0">
                <a:solidFill>
                  <a:srgbClr val="FBF8FF"/>
                </a:solidFill>
                <a:latin typeface="Helvetica"/>
                <a:ea typeface="Helvetica"/>
                <a:cs typeface="Helvetica"/>
                <a:sym typeface="Helvetica"/>
              </a:rPr>
              <a:t> disponible para </a:t>
            </a:r>
            <a:r>
              <a:rPr sz="2100" b="1" u="sng" dirty="0" err="1">
                <a:solidFill>
                  <a:srgbClr val="FBF8FF"/>
                </a:solidFill>
                <a:latin typeface="Helvetica"/>
                <a:ea typeface="Helvetica"/>
                <a:cs typeface="Helvetica"/>
                <a:sym typeface="Helvetica"/>
              </a:rPr>
              <a:t>emergencias</a:t>
            </a:r>
            <a:r>
              <a:rPr sz="2100" b="1" u="sng" dirty="0">
                <a:solidFill>
                  <a:srgbClr val="FBF8FF"/>
                </a:solidFill>
                <a:latin typeface="Helvetica"/>
                <a:ea typeface="Helvetica"/>
                <a:cs typeface="Helvetica"/>
                <a:sym typeface="Helvetica"/>
              </a:rPr>
              <a:t>.</a:t>
            </a:r>
          </a:p>
        </p:txBody>
      </p:sp>
      <p:grpSp>
        <p:nvGrpSpPr>
          <p:cNvPr id="291" name="Group 291"/>
          <p:cNvGrpSpPr/>
          <p:nvPr/>
        </p:nvGrpSpPr>
        <p:grpSpPr>
          <a:xfrm>
            <a:off x="0" y="7468870"/>
            <a:ext cx="13004800" cy="2298701"/>
            <a:chOff x="-38100" y="-38100"/>
            <a:chExt cx="13004799" cy="2298700"/>
          </a:xfrm>
        </p:grpSpPr>
        <p:sp>
          <p:nvSpPr>
            <p:cNvPr id="290" name="Shape 290"/>
            <p:cNvSpPr/>
            <p:nvPr/>
          </p:nvSpPr>
          <p:spPr>
            <a:xfrm>
              <a:off x="0" y="0"/>
              <a:ext cx="12928600" cy="2222501"/>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defTabSz="457200">
                <a:lnSpc>
                  <a:spcPct val="150000"/>
                </a:lnSpc>
                <a:defRPr sz="1800" i="0">
                  <a:solidFill>
                    <a:srgbClr val="000000"/>
                  </a:solidFill>
                  <a:effectLst/>
                </a:defRPr>
              </a:pPr>
              <a:r>
                <a:rPr sz="1900">
                  <a:latin typeface="Helvetica"/>
                  <a:ea typeface="Helvetica"/>
                  <a:cs typeface="Helvetica"/>
                  <a:sym typeface="Helvetica"/>
                </a:rPr>
                <a:t>Es posible que las enfermeras de partos en pacu no estén tan acostumbradas al manejo de la obstrucción de las vías respiratorias como las enfermeras de pacu del quirófano principal, quienes están acostumbradas a la recuperación de GA y, por lo general, tratan con pacientes posoperatorios mucho más enfermos o más complicados. Asegúrese de que el paciente esté bien para PACU, ya que la FRC del paciente aún está disminuida y las demandas de 0</a:t>
              </a:r>
              <a:r>
                <a:rPr sz="1900" baseline="-5999">
                  <a:latin typeface="Helvetica"/>
                  <a:ea typeface="Helvetica"/>
                  <a:cs typeface="Helvetica"/>
                  <a:sym typeface="Helvetica"/>
                </a:rPr>
                <a:t>2</a:t>
              </a:r>
              <a:r>
                <a:rPr sz="1900">
                  <a:latin typeface="Helvetica"/>
                  <a:ea typeface="Helvetica"/>
                  <a:cs typeface="Helvetica"/>
                  <a:sym typeface="Helvetica"/>
                </a:rPr>
                <a:t> siguen aumentando después del parto, lo que lleva a una rápida desaturación con obstrucción de las vías respiratorias.</a:t>
              </a:r>
            </a:p>
          </p:txBody>
        </p:sp>
        <p:pic>
          <p:nvPicPr>
            <p:cNvPr id="289" name="Picture 288"/>
            <p:cNvPicPr/>
            <p:nvPr/>
          </p:nvPicPr>
          <p:blipFill>
            <a:blip r:embed="rId2"/>
            <a:stretch>
              <a:fillRect/>
            </a:stretch>
          </p:blipFill>
          <p:spPr>
            <a:xfrm>
              <a:off x="-38100" y="-38100"/>
              <a:ext cx="13004800" cy="2298700"/>
            </a:xfrm>
            <a:prstGeom prst="rect">
              <a:avLst/>
            </a:prstGeom>
            <a:effectLst/>
          </p:spPr>
        </p:pic>
      </p:grpSp>
      <p:grpSp>
        <p:nvGrpSpPr>
          <p:cNvPr id="294" name="Group 294"/>
          <p:cNvGrpSpPr/>
          <p:nvPr/>
        </p:nvGrpSpPr>
        <p:grpSpPr>
          <a:xfrm>
            <a:off x="368640" y="1736214"/>
            <a:ext cx="12267520" cy="679264"/>
            <a:chOff x="-53881" y="-53881"/>
            <a:chExt cx="12267518" cy="679263"/>
          </a:xfrm>
        </p:grpSpPr>
        <p:sp>
          <p:nvSpPr>
            <p:cNvPr id="293" name="Shape 293"/>
            <p:cNvSpPr/>
            <p:nvPr/>
          </p:nvSpPr>
          <p:spPr>
            <a:xfrm>
              <a:off x="0" y="0"/>
              <a:ext cx="12159756" cy="571500"/>
            </a:xfrm>
            <a:prstGeom prst="rect">
              <a:avLst/>
            </a:prstGeom>
            <a:solidFill>
              <a:srgbClr val="FAD576"/>
            </a:solidFill>
            <a:ln>
              <a:no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600" b="1">
                  <a:solidFill>
                    <a:srgbClr val="FF2210"/>
                  </a:solidFill>
                </a:defRPr>
              </a:lvl1pPr>
            </a:lstStyle>
            <a:p>
              <a:pPr lvl="0">
                <a:defRPr sz="1800" b="0" i="0">
                  <a:solidFill>
                    <a:srgbClr val="000000"/>
                  </a:solidFill>
                  <a:effectLst/>
                </a:defRPr>
              </a:pPr>
              <a:r>
                <a:rPr sz="2600" b="1" i="1">
                  <a:solidFill>
                    <a:srgbClr val="FF2210"/>
                  </a:solidFill>
                  <a:effectLst>
                    <a:outerShdw blurRad="25400" dist="12700" dir="5400000" rotWithShape="0">
                      <a:srgbClr val="FFFFFF"/>
                    </a:outerShdw>
                  </a:effectLst>
                </a:rPr>
                <a:t>LA EXTUBACIÓN PUEDE SER MÁS PELIGROSA QUE LA INTUBACIÓN</a:t>
              </a:r>
            </a:p>
          </p:txBody>
        </p:sp>
        <p:pic>
          <p:nvPicPr>
            <p:cNvPr id="292" name="Picture 291"/>
            <p:cNvPicPr/>
            <p:nvPr/>
          </p:nvPicPr>
          <p:blipFill>
            <a:blip r:embed="rId3"/>
            <a:stretch>
              <a:fillRect/>
            </a:stretch>
          </p:blipFill>
          <p:spPr>
            <a:xfrm>
              <a:off x="-53882" y="-53882"/>
              <a:ext cx="12267520" cy="679264"/>
            </a:xfrm>
            <a:prstGeom prst="rect">
              <a:avLst/>
            </a:prstGeom>
            <a:effectLst/>
          </p:spPr>
        </p:pic>
      </p:grpSp>
      <p:sp>
        <p:nvSpPr>
          <p:cNvPr id="295" name="Shape 295"/>
          <p:cNvSpPr/>
          <p:nvPr/>
        </p:nvSpPr>
        <p:spPr>
          <a:xfrm>
            <a:off x="765808" y="2565358"/>
            <a:ext cx="11223890" cy="89535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50000"/>
              </a:lnSpc>
              <a:defRPr sz="2100" b="1" i="0" u="sng">
                <a:solidFill>
                  <a:srgbClr val="020000"/>
                </a:solidFill>
                <a:latin typeface="Helvetica"/>
                <a:ea typeface="Helvetica"/>
                <a:cs typeface="Helvetica"/>
                <a:sym typeface="Helvetica"/>
              </a:defRPr>
            </a:lvl1pPr>
          </a:lstStyle>
          <a:p>
            <a:pPr lvl="0">
              <a:defRPr sz="1800" b="0" u="none">
                <a:solidFill>
                  <a:srgbClr val="000000"/>
                </a:solidFill>
                <a:effectLst/>
              </a:defRPr>
            </a:pPr>
            <a:r>
              <a:rPr sz="2100" b="1" u="sng">
                <a:solidFill>
                  <a:srgbClr val="020000"/>
                </a:solidFill>
              </a:rPr>
              <a:t>Se han producido eventos graves y fatales en las vías respiratorias en pacientes OB después de la extubación durante la recuperación de AG.</a:t>
            </a:r>
          </a:p>
        </p:txBody>
      </p:sp>
      <p:pic>
        <p:nvPicPr>
          <p:cNvPr id="296" name="Screen Shot 2023-08-21 at 11.13.01 AM.png"/>
          <p:cNvPicPr/>
          <p:nvPr/>
        </p:nvPicPr>
        <p:blipFill>
          <a:blip r:embed="rId4"/>
          <a:stretch>
            <a:fillRect/>
          </a:stretch>
        </p:blipFill>
        <p:spPr>
          <a:xfrm>
            <a:off x="9354932" y="27595"/>
            <a:ext cx="1603568" cy="1314264"/>
          </a:xfrm>
          <a:prstGeom prst="rect">
            <a:avLst/>
          </a:prstGeom>
          <a:ln w="50800">
            <a:solidFill/>
            <a:miter lim="400000"/>
          </a:ln>
        </p:spPr>
      </p:pic>
      <p:pic>
        <p:nvPicPr>
          <p:cNvPr id="297" name="Screen Shot 2023-08-21 at 11.13.01 AM.png"/>
          <p:cNvPicPr/>
          <p:nvPr/>
        </p:nvPicPr>
        <p:blipFill>
          <a:blip r:embed="rId4"/>
          <a:stretch>
            <a:fillRect/>
          </a:stretch>
        </p:blipFill>
        <p:spPr>
          <a:xfrm>
            <a:off x="1797007" y="27595"/>
            <a:ext cx="1603567" cy="1314264"/>
          </a:xfrm>
          <a:prstGeom prst="rect">
            <a:avLst/>
          </a:prstGeom>
          <a:ln w="50800">
            <a:solidFill/>
            <a:miter lim="400000"/>
          </a:ln>
        </p:spPr>
      </p:pic>
      <p:grpSp>
        <p:nvGrpSpPr>
          <p:cNvPr id="300" name="Group 300"/>
          <p:cNvGrpSpPr/>
          <p:nvPr/>
        </p:nvGrpSpPr>
        <p:grpSpPr>
          <a:xfrm>
            <a:off x="3405910" y="2195"/>
            <a:ext cx="5943687" cy="1365064"/>
            <a:chOff x="-53881" y="-53881"/>
            <a:chExt cx="5943686" cy="1365063"/>
          </a:xfrm>
        </p:grpSpPr>
        <p:sp>
          <p:nvSpPr>
            <p:cNvPr id="299" name="Shape 299"/>
            <p:cNvSpPr/>
            <p:nvPr/>
          </p:nvSpPr>
          <p:spPr>
            <a:xfrm>
              <a:off x="0" y="0"/>
              <a:ext cx="5835923" cy="1257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6000" i="0">
                  <a:solidFill>
                    <a:srgbClr val="FDF9FF"/>
                  </a:solidFill>
                  <a:latin typeface="Arial Black"/>
                  <a:ea typeface="Arial Black"/>
                  <a:cs typeface="Arial Black"/>
                  <a:sym typeface="Arial Black"/>
                </a:defRPr>
              </a:lvl1pPr>
            </a:lstStyle>
            <a:p>
              <a:pPr lvl="0">
                <a:defRPr sz="1800">
                  <a:solidFill>
                    <a:srgbClr val="000000"/>
                  </a:solidFill>
                  <a:effectLst/>
                </a:defRPr>
              </a:pPr>
              <a:r>
                <a:rPr sz="6000">
                  <a:solidFill>
                    <a:srgbClr val="FDF9FF"/>
                  </a:solidFill>
                </a:rPr>
                <a:t>EXTUBACIÓN</a:t>
              </a:r>
            </a:p>
          </p:txBody>
        </p:sp>
        <p:pic>
          <p:nvPicPr>
            <p:cNvPr id="298" name="Picture 297"/>
            <p:cNvPicPr/>
            <p:nvPr/>
          </p:nvPicPr>
          <p:blipFill>
            <a:blip r:embed="rId5"/>
            <a:stretch>
              <a:fillRect/>
            </a:stretch>
          </p:blipFill>
          <p:spPr>
            <a:xfrm>
              <a:off x="-53882" y="-53882"/>
              <a:ext cx="5943687" cy="1365064"/>
            </a:xfrm>
            <a:prstGeom prst="rect">
              <a:avLst/>
            </a:prstGeom>
            <a:effectLst/>
          </p:spPr>
        </p:pic>
      </p:grpSp>
    </p:spTree>
    <p:extLst>
      <p:ext uri="{BB962C8B-B14F-4D97-AF65-F5344CB8AC3E}">
        <p14:creationId xmlns:p14="http://schemas.microsoft.com/office/powerpoint/2010/main" val="338557957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p:nvPr/>
        </p:nvSpPr>
        <p:spPr>
          <a:xfrm>
            <a:off x="608520" y="1299367"/>
            <a:ext cx="11787760" cy="774753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8" algn="l">
              <a:defRPr sz="1800" i="0">
                <a:solidFill>
                  <a:srgbClr val="000000"/>
                </a:solidFill>
                <a:effectLst/>
              </a:defRPr>
            </a:pPr>
            <a:r>
              <a:rPr sz="2900" b="1">
                <a:effectLst>
                  <a:outerShdw blurRad="25400" dist="12700" dir="5400000" rotWithShape="0">
                    <a:srgbClr val="FFFFFF"/>
                  </a:outerShdw>
                </a:effectLst>
              </a:rPr>
              <a:t>          </a:t>
            </a:r>
            <a:r>
              <a:rPr sz="3500" b="1" u="sng">
                <a:effectLst>
                  <a:outerShdw blurRad="25400" dist="12700" dir="5400000" rotWithShape="0">
                    <a:srgbClr val="FFFFFF"/>
                  </a:outerShdw>
                </a:effectLst>
                <a:latin typeface="Helvetica"/>
                <a:ea typeface="Helvetica"/>
                <a:cs typeface="Helvetica"/>
                <a:sym typeface="Helvetica"/>
              </a:rPr>
              <a:t>VENTILACIÓN DURANTE ISR</a:t>
            </a:r>
          </a:p>
          <a:p>
            <a:pPr lvl="8" algn="l">
              <a:defRPr sz="1800" i="0">
                <a:solidFill>
                  <a:srgbClr val="000000"/>
                </a:solidFill>
                <a:effectLst/>
              </a:defRPr>
            </a:pPr>
            <a:endParaRPr sz="2900" b="1" u="sng">
              <a:effectLst>
                <a:outerShdw blurRad="25400" dist="12700" dir="5400000" rotWithShape="0">
                  <a:srgbClr val="FFFFFF"/>
                </a:outerShdw>
              </a:effectLst>
              <a:latin typeface="Helvetica"/>
              <a:ea typeface="Helvetica"/>
              <a:cs typeface="Helvetica"/>
              <a:sym typeface="Helvetica"/>
            </a:endParaRPr>
          </a:p>
          <a:p>
            <a:pPr lvl="8" algn="l">
              <a:defRPr sz="1800" i="0">
                <a:solidFill>
                  <a:srgbClr val="000000"/>
                </a:solidFill>
                <a:effectLst/>
              </a:defRPr>
            </a:pPr>
            <a:endParaRPr sz="2900" b="1">
              <a:effectLst>
                <a:outerShdw blurRad="25400" dist="12700" dir="5400000" rotWithShape="0">
                  <a:srgbClr val="FFFFFF"/>
                </a:outerShdw>
              </a:effectLst>
              <a:latin typeface="Helvetica"/>
              <a:ea typeface="Helvetica"/>
              <a:cs typeface="Helvetica"/>
              <a:sym typeface="Helvetica"/>
            </a:endParaRPr>
          </a:p>
          <a:p>
            <a:pPr marL="163420" lvl="0" indent="-163420" algn="l">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Existe evidencia de que es </a:t>
            </a:r>
            <a:r>
              <a:rPr sz="2900" b="1" i="1" u="sng">
                <a:effectLst>
                  <a:outerShdw blurRad="25400" dist="12700" dir="5400000" rotWithShape="0">
                    <a:srgbClr val="FFFFFF"/>
                  </a:outerShdw>
                </a:effectLst>
                <a:latin typeface="Helvetica"/>
                <a:ea typeface="Helvetica"/>
                <a:cs typeface="Helvetica"/>
                <a:sym typeface="Helvetica"/>
              </a:rPr>
              <a:t>poco probable</a:t>
            </a:r>
            <a:r>
              <a:rPr sz="2900">
                <a:effectLst>
                  <a:outerShdw blurRad="25400" dist="12700" dir="5400000" rotWithShape="0">
                    <a:srgbClr val="FFFFFF"/>
                  </a:outerShdw>
                </a:effectLst>
                <a:latin typeface="Helvetica"/>
                <a:ea typeface="Helvetica"/>
                <a:cs typeface="Helvetica"/>
                <a:sym typeface="Helvetica"/>
              </a:rPr>
              <a:t> que se produzca una insuflación gástrica significativa durante la ventilación con presión positiva </a:t>
            </a:r>
            <a:r>
              <a:rPr sz="2900" b="1" i="1">
                <a:effectLst>
                  <a:outerShdw blurRad="25400" dist="12700" dir="5400000" rotWithShape="0">
                    <a:srgbClr val="FFFFFF"/>
                  </a:outerShdw>
                </a:effectLst>
                <a:latin typeface="Helvetica"/>
                <a:ea typeface="Helvetica"/>
                <a:cs typeface="Helvetica"/>
                <a:sym typeface="Helvetica"/>
              </a:rPr>
              <a:t>*si se aplica correctamente la presión cricoidea..</a:t>
            </a:r>
            <a:endParaRPr sz="2900" b="1">
              <a:effectLst>
                <a:outerShdw blurRad="25400" dist="12700" dir="5400000" rotWithShape="0">
                  <a:srgbClr val="FFFFFF"/>
                </a:outerShdw>
              </a:effectLst>
              <a:latin typeface="Helvetica"/>
              <a:ea typeface="Helvetica"/>
              <a:cs typeface="Helvetica"/>
              <a:sym typeface="Helvetica"/>
            </a:endParaRPr>
          </a:p>
          <a:p>
            <a:pPr lvl="0" algn="l">
              <a:defRPr sz="1800" i="0">
                <a:solidFill>
                  <a:srgbClr val="000000"/>
                </a:solidFill>
                <a:effectLst/>
              </a:defRPr>
            </a:pPr>
            <a:endParaRPr sz="2900" b="1">
              <a:effectLst>
                <a:outerShdw blurRad="25400" dist="12700" dir="5400000" rotWithShape="0">
                  <a:srgbClr val="FFFFFF"/>
                </a:outerShdw>
              </a:effectLst>
              <a:latin typeface="Helvetica"/>
              <a:ea typeface="Helvetica"/>
              <a:cs typeface="Helvetica"/>
              <a:sym typeface="Helvetica"/>
            </a:endParaRPr>
          </a:p>
          <a:p>
            <a:pPr marL="163420" lvl="0" indent="-163420" algn="l">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Se ha recomendado una ventilación suave con bolsa-mascarilla después de la inducción para prevenir/retrasar la desaturación y permitir más tiempo en caso de que la intubación sea difícil.</a:t>
            </a:r>
          </a:p>
          <a:p>
            <a:pPr lvl="0" algn="l">
              <a:defRPr sz="1800" i="0">
                <a:solidFill>
                  <a:srgbClr val="000000"/>
                </a:solidFill>
                <a:effectLst/>
              </a:defRPr>
            </a:pPr>
            <a:endParaRPr sz="2900">
              <a:effectLst>
                <a:outerShdw blurRad="25400" dist="12700" dir="5400000" rotWithShape="0">
                  <a:srgbClr val="FFFFFF"/>
                </a:outerShdw>
              </a:effectLst>
              <a:latin typeface="Helvetica"/>
              <a:ea typeface="Helvetica"/>
              <a:cs typeface="Helvetica"/>
              <a:sym typeface="Helvetica"/>
            </a:endParaRPr>
          </a:p>
          <a:p>
            <a:pPr marL="163420" lvl="0" indent="-163420" algn="l">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La presión cricoidea debe estar reducido o liberado si no se pueden visualizar las cuerdas vocales.</a:t>
            </a:r>
          </a:p>
          <a:p>
            <a:pPr marL="163420" lvl="0" indent="-163420" algn="l">
              <a:buSzPct val="100000"/>
              <a:buChar char="•"/>
              <a:defRPr sz="1800" i="0">
                <a:solidFill>
                  <a:srgbClr val="000000"/>
                </a:solidFill>
                <a:effectLst/>
              </a:defRPr>
            </a:pPr>
            <a:endParaRPr sz="2900">
              <a:effectLst>
                <a:outerShdw blurRad="25400" dist="12700" dir="5400000" rotWithShape="0">
                  <a:srgbClr val="FFFFFF"/>
                </a:outerShdw>
              </a:effectLst>
              <a:latin typeface="Helvetica"/>
              <a:ea typeface="Helvetica"/>
              <a:cs typeface="Helvetica"/>
              <a:sym typeface="Helvetica"/>
            </a:endParaRPr>
          </a:p>
          <a:p>
            <a:pPr marL="163420" lvl="0" indent="-163420" algn="l">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Las pautas del DAS/OAA realizan una ventilación suave con mascarilla antes de la intubación traqueal, lo que disminuye el riesgo de desaturación </a:t>
            </a:r>
            <a:r>
              <a:rPr sz="2900" b="1" i="1">
                <a:effectLst>
                  <a:outerShdw blurRad="25400" dist="12700" dir="5400000" rotWithShape="0">
                    <a:srgbClr val="FFFFFF"/>
                  </a:outerShdw>
                </a:effectLst>
                <a:latin typeface="Helvetica"/>
                <a:ea typeface="Helvetica"/>
                <a:cs typeface="Helvetica"/>
                <a:sym typeface="Helvetica"/>
              </a:rPr>
              <a:t>Y</a:t>
            </a:r>
            <a:r>
              <a:rPr sz="2900">
                <a:effectLst>
                  <a:outerShdw blurRad="25400" dist="12700" dir="5400000" rotWithShape="0">
                    <a:srgbClr val="FFFFFF"/>
                  </a:outerShdw>
                </a:effectLst>
                <a:latin typeface="Helvetica"/>
                <a:ea typeface="Helvetica"/>
                <a:cs typeface="Helvetica"/>
                <a:sym typeface="Helvetica"/>
              </a:rPr>
              <a:t> el nivel de estrés del anestesista**                </a:t>
            </a:r>
          </a:p>
        </p:txBody>
      </p:sp>
      <p:grpSp>
        <p:nvGrpSpPr>
          <p:cNvPr id="305" name="Group 305"/>
          <p:cNvGrpSpPr/>
          <p:nvPr/>
        </p:nvGrpSpPr>
        <p:grpSpPr>
          <a:xfrm>
            <a:off x="2417093" y="122906"/>
            <a:ext cx="6876269" cy="857064"/>
            <a:chOff x="-53881" y="-53881"/>
            <a:chExt cx="6876267" cy="857062"/>
          </a:xfrm>
        </p:grpSpPr>
        <p:sp>
          <p:nvSpPr>
            <p:cNvPr id="304" name="Shape 304"/>
            <p:cNvSpPr/>
            <p:nvPr/>
          </p:nvSpPr>
          <p:spPr>
            <a:xfrm>
              <a:off x="0" y="0"/>
              <a:ext cx="6768505" cy="749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i="0">
                  <a:solidFill>
                    <a:srgbClr val="FDF9FF"/>
                  </a:solidFill>
                  <a:latin typeface="Arial Black"/>
                  <a:ea typeface="Arial Black"/>
                  <a:cs typeface="Arial Black"/>
                  <a:sym typeface="Arial Black"/>
                </a:defRPr>
              </a:lvl1pPr>
            </a:lstStyle>
            <a:p>
              <a:pPr lvl="0">
                <a:defRPr sz="1800">
                  <a:solidFill>
                    <a:srgbClr val="000000"/>
                  </a:solidFill>
                  <a:effectLst/>
                </a:defRPr>
              </a:pPr>
              <a:r>
                <a:rPr sz="3200">
                  <a:solidFill>
                    <a:srgbClr val="FDF9FF"/>
                  </a:solidFill>
                </a:rPr>
                <a:t>Consideraciones Adicionales </a:t>
              </a:r>
            </a:p>
          </p:txBody>
        </p:sp>
        <p:pic>
          <p:nvPicPr>
            <p:cNvPr id="303" name="Picture 302"/>
            <p:cNvPicPr/>
            <p:nvPr/>
          </p:nvPicPr>
          <p:blipFill>
            <a:blip r:embed="rId2"/>
            <a:stretch>
              <a:fillRect/>
            </a:stretch>
          </p:blipFill>
          <p:spPr>
            <a:xfrm>
              <a:off x="-53882" y="-53882"/>
              <a:ext cx="6876269" cy="857064"/>
            </a:xfrm>
            <a:prstGeom prst="rect">
              <a:avLst/>
            </a:prstGeom>
            <a:effectLst/>
          </p:spPr>
        </p:pic>
      </p:grpSp>
      <p:grpSp>
        <p:nvGrpSpPr>
          <p:cNvPr id="310" name="Group 310"/>
          <p:cNvGrpSpPr/>
          <p:nvPr/>
        </p:nvGrpSpPr>
        <p:grpSpPr>
          <a:xfrm>
            <a:off x="9391544" y="37187"/>
            <a:ext cx="3658553" cy="1583208"/>
            <a:chOff x="7870538" y="-131591"/>
            <a:chExt cx="3658551" cy="1583207"/>
          </a:xfrm>
        </p:grpSpPr>
        <p:grpSp>
          <p:nvGrpSpPr>
            <p:cNvPr id="308" name="Group 308"/>
            <p:cNvGrpSpPr/>
            <p:nvPr/>
          </p:nvGrpSpPr>
          <p:grpSpPr>
            <a:xfrm>
              <a:off x="7870538" y="-131592"/>
              <a:ext cx="3658553" cy="1583208"/>
              <a:chOff x="-127000" y="-88900"/>
              <a:chExt cx="3658551" cy="1583207"/>
            </a:xfrm>
          </p:grpSpPr>
          <p:pic>
            <p:nvPicPr>
              <p:cNvPr id="307" name="Screen Shot 2023-08-16 at 3.19.59 PM.png"/>
              <p:cNvPicPr/>
              <p:nvPr/>
            </p:nvPicPr>
            <p:blipFill>
              <a:blip r:embed="rId3"/>
              <a:stretch>
                <a:fillRect/>
              </a:stretch>
            </p:blipFill>
            <p:spPr>
              <a:xfrm>
                <a:off x="0" y="0"/>
                <a:ext cx="3404552" cy="1253008"/>
              </a:xfrm>
              <a:prstGeom prst="rect">
                <a:avLst/>
              </a:prstGeom>
              <a:ln>
                <a:noFill/>
              </a:ln>
              <a:effectLst/>
            </p:spPr>
          </p:pic>
          <p:pic>
            <p:nvPicPr>
              <p:cNvPr id="306" name="Picture 305"/>
              <p:cNvPicPr/>
              <p:nvPr/>
            </p:nvPicPr>
            <p:blipFill>
              <a:blip r:embed="rId4"/>
              <a:stretch>
                <a:fillRect/>
              </a:stretch>
            </p:blipFill>
            <p:spPr>
              <a:xfrm>
                <a:off x="-127000" y="-88900"/>
                <a:ext cx="3658552" cy="1583208"/>
              </a:xfrm>
              <a:prstGeom prst="rect">
                <a:avLst/>
              </a:prstGeom>
              <a:effectLst/>
            </p:spPr>
          </p:pic>
        </p:grpSp>
        <p:sp>
          <p:nvSpPr>
            <p:cNvPr id="309" name="Shape 309"/>
            <p:cNvSpPr/>
            <p:nvPr/>
          </p:nvSpPr>
          <p:spPr>
            <a:xfrm>
              <a:off x="9833936" y="850019"/>
              <a:ext cx="1495641" cy="2905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500">
                  <a:solidFill>
                    <a:srgbClr val="FDF9FF"/>
                  </a:solidFill>
                </a:defRPr>
              </a:lvl1pPr>
            </a:lstStyle>
            <a:p>
              <a:pPr lvl="0">
                <a:defRPr sz="1800" i="0">
                  <a:solidFill>
                    <a:srgbClr val="000000"/>
                  </a:solidFill>
                  <a:effectLst/>
                </a:defRPr>
              </a:pPr>
              <a:r>
                <a:rPr sz="1500" i="1">
                  <a:solidFill>
                    <a:srgbClr val="FDF9FF"/>
                  </a:solidFill>
                  <a:effectLst>
                    <a:outerShdw blurRad="25400" dist="12700" dir="5400000" rotWithShape="0">
                      <a:srgbClr val="FFFFFF"/>
                    </a:outerShdw>
                  </a:effectLst>
                </a:rPr>
                <a:t>M.C.Mushambi, 2015</a:t>
              </a:r>
            </a:p>
          </p:txBody>
        </p:sp>
      </p:grpSp>
    </p:spTree>
    <p:extLst>
      <p:ext uri="{BB962C8B-B14F-4D97-AF65-F5344CB8AC3E}">
        <p14:creationId xmlns:p14="http://schemas.microsoft.com/office/powerpoint/2010/main" val="96562328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4" name="Group 314"/>
          <p:cNvGrpSpPr/>
          <p:nvPr/>
        </p:nvGrpSpPr>
        <p:grpSpPr>
          <a:xfrm>
            <a:off x="3276923" y="-4094"/>
            <a:ext cx="6172610" cy="857064"/>
            <a:chOff x="-53881" y="-53881"/>
            <a:chExt cx="6172608" cy="857062"/>
          </a:xfrm>
        </p:grpSpPr>
        <p:sp>
          <p:nvSpPr>
            <p:cNvPr id="313" name="Shape 313"/>
            <p:cNvSpPr/>
            <p:nvPr/>
          </p:nvSpPr>
          <p:spPr>
            <a:xfrm>
              <a:off x="0" y="0"/>
              <a:ext cx="6064846" cy="749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i="0">
                  <a:solidFill>
                    <a:srgbClr val="FDF9FF"/>
                  </a:solidFill>
                  <a:latin typeface="Arial Black"/>
                  <a:ea typeface="Arial Black"/>
                  <a:cs typeface="Arial Black"/>
                  <a:sym typeface="Arial Black"/>
                </a:defRPr>
              </a:lvl1pPr>
            </a:lstStyle>
            <a:p>
              <a:pPr lvl="0">
                <a:defRPr sz="1800">
                  <a:solidFill>
                    <a:srgbClr val="000000"/>
                  </a:solidFill>
                  <a:effectLst/>
                </a:defRPr>
              </a:pPr>
              <a:r>
                <a:rPr sz="3200">
                  <a:solidFill>
                    <a:srgbClr val="FDF9FF"/>
                  </a:solidFill>
                </a:rPr>
                <a:t>Additional Considerations </a:t>
              </a:r>
            </a:p>
          </p:txBody>
        </p:sp>
        <p:pic>
          <p:nvPicPr>
            <p:cNvPr id="312" name="Picture 311"/>
            <p:cNvPicPr/>
            <p:nvPr/>
          </p:nvPicPr>
          <p:blipFill>
            <a:blip r:embed="rId2"/>
            <a:stretch>
              <a:fillRect/>
            </a:stretch>
          </p:blipFill>
          <p:spPr>
            <a:xfrm>
              <a:off x="-53882" y="-53882"/>
              <a:ext cx="6172609" cy="857064"/>
            </a:xfrm>
            <a:prstGeom prst="rect">
              <a:avLst/>
            </a:prstGeom>
            <a:effectLst/>
          </p:spPr>
        </p:pic>
      </p:grpSp>
      <p:sp>
        <p:nvSpPr>
          <p:cNvPr id="315" name="Shape 315"/>
          <p:cNvSpPr/>
          <p:nvPr/>
        </p:nvSpPr>
        <p:spPr>
          <a:xfrm>
            <a:off x="339252" y="1954578"/>
            <a:ext cx="12047953" cy="6858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5" algn="l">
              <a:defRPr sz="1800" i="0">
                <a:solidFill>
                  <a:srgbClr val="000000"/>
                </a:solidFill>
                <a:effectLst/>
              </a:defRPr>
            </a:pPr>
            <a:endParaRPr sz="2300" b="1">
              <a:solidFill>
                <a:srgbClr val="FF3300"/>
              </a:solidFill>
              <a:effectLst>
                <a:outerShdw blurRad="25400" dist="12700" dir="5400000" rotWithShape="0">
                  <a:srgbClr val="FFFFFF"/>
                </a:outerShdw>
              </a:effectLst>
              <a:latin typeface="Helvetica"/>
              <a:ea typeface="Helvetica"/>
              <a:cs typeface="Helvetica"/>
              <a:sym typeface="Helvetica"/>
            </a:endParaRPr>
          </a:p>
          <a:p>
            <a:pPr marL="163420" lvl="0" indent="-163420">
              <a:buSzPct val="100000"/>
              <a:buChar char="•"/>
              <a:defRPr sz="1800" i="0">
                <a:solidFill>
                  <a:srgbClr val="000000"/>
                </a:solidFill>
                <a:effectLst/>
              </a:defRPr>
            </a:pPr>
            <a:r>
              <a:rPr sz="2300">
                <a:effectLst>
                  <a:outerShdw blurRad="25400" dist="12700" dir="5400000" rotWithShape="0">
                    <a:srgbClr val="FFFFFF"/>
                  </a:outerShdw>
                </a:effectLst>
                <a:latin typeface="Helvetica"/>
                <a:ea typeface="Helvetica"/>
                <a:cs typeface="Helvetica"/>
                <a:sym typeface="Helvetica"/>
              </a:rPr>
              <a:t> En caso de intubación fallida, la ventilación con mascarilla facial o la inserción de una LMA puede estar difícil debido a la disminución de la profundidad de la anestesia y a la relajación muscular incompleta.</a:t>
            </a:r>
          </a:p>
          <a:p>
            <a:pPr lvl="0">
              <a:defRPr sz="1800" i="0">
                <a:solidFill>
                  <a:srgbClr val="000000"/>
                </a:solidFill>
                <a:effectLst/>
              </a:defRPr>
            </a:pPr>
            <a:endParaRPr sz="2300">
              <a:effectLst>
                <a:outerShdw blurRad="25400" dist="12700" dir="5400000" rotWithShape="0">
                  <a:srgbClr val="FFFFFF"/>
                </a:outerShdw>
              </a:effectLst>
              <a:latin typeface="Helvetica"/>
              <a:ea typeface="Helvetica"/>
              <a:cs typeface="Helvetica"/>
              <a:sym typeface="Helvetica"/>
            </a:endParaRPr>
          </a:p>
          <a:p>
            <a:pPr marL="163420" lvl="0" indent="-163420">
              <a:buSzPct val="100000"/>
              <a:buChar char="•"/>
              <a:defRPr sz="1800" i="0">
                <a:solidFill>
                  <a:srgbClr val="000000"/>
                </a:solidFill>
                <a:effectLst/>
              </a:defRPr>
            </a:pPr>
            <a:r>
              <a:rPr sz="2300">
                <a:effectLst>
                  <a:outerShdw blurRad="25400" dist="12700" dir="5400000" rotWithShape="0">
                    <a:srgbClr val="FFFFFF"/>
                  </a:outerShdw>
                </a:effectLst>
                <a:latin typeface="Helvetica"/>
                <a:ea typeface="Helvetica"/>
                <a:cs typeface="Helvetica"/>
                <a:sym typeface="Helvetica"/>
              </a:rPr>
              <a:t> En este caso, es posible que la paciente no esté lo suficientemente despierto para ventilar espontáneamente NI lo suficientemente sedado/paralizado para que la ventilación sea efectiva.</a:t>
            </a:r>
          </a:p>
          <a:p>
            <a:pPr marL="735390" lvl="1" indent="-252790">
              <a:buSzPct val="50000"/>
              <a:buBlip>
                <a:blip r:embed="rId3"/>
              </a:buBlip>
              <a:defRPr sz="1800" i="0">
                <a:solidFill>
                  <a:srgbClr val="000000"/>
                </a:solidFill>
                <a:effectLst/>
              </a:defRPr>
            </a:pPr>
            <a:r>
              <a:rPr sz="2300">
                <a:effectLst>
                  <a:outerShdw blurRad="25400" dist="12700" dir="5400000" rotWithShape="0">
                    <a:srgbClr val="FFFFFF"/>
                  </a:outerShdw>
                </a:effectLst>
                <a:latin typeface="Helvetica"/>
                <a:ea typeface="Helvetica"/>
                <a:cs typeface="Helvetica"/>
                <a:sym typeface="Helvetica"/>
              </a:rPr>
              <a:t>Es discutible si la relajación muscular puede ser beneficiosa en estas circunstancias.</a:t>
            </a:r>
          </a:p>
          <a:p>
            <a:pPr marL="735390" lvl="1" indent="-252790">
              <a:buSzPct val="50000"/>
              <a:buBlip>
                <a:blip r:embed="rId3"/>
              </a:buBlip>
              <a:defRPr sz="1800" i="0">
                <a:solidFill>
                  <a:srgbClr val="000000"/>
                </a:solidFill>
                <a:effectLst/>
              </a:defRPr>
            </a:pPr>
            <a:r>
              <a:rPr sz="2300">
                <a:effectLst>
                  <a:outerShdw blurRad="25400" dist="12700" dir="5400000" rotWithShape="0">
                    <a:srgbClr val="FFFFFF"/>
                  </a:outerShdw>
                </a:effectLst>
                <a:latin typeface="Helvetica"/>
                <a:ea typeface="Helvetica"/>
                <a:cs typeface="Helvetica"/>
                <a:sym typeface="Helvetica"/>
              </a:rPr>
              <a:t>Una parálisis adecuada también puede facilitar mejor la criotirotomía emergente al disminuir el laringoespasmo y/o la tos. </a:t>
            </a:r>
            <a:r>
              <a:rPr sz="2300" b="1">
                <a:effectLst>
                  <a:outerShdw blurRad="25400" dist="12700" dir="5400000" rotWithShape="0">
                    <a:srgbClr val="FFFFFF"/>
                  </a:outerShdw>
                </a:effectLst>
                <a:latin typeface="Helvetica"/>
                <a:ea typeface="Helvetica"/>
                <a:cs typeface="Helvetica"/>
                <a:sym typeface="Helvetica"/>
              </a:rPr>
              <a:t>Juicio clínico/riesgo:beneficio.</a:t>
            </a:r>
          </a:p>
          <a:p>
            <a:pPr marL="163420" lvl="0" indent="-163420">
              <a:buSzPct val="100000"/>
              <a:buChar char="•"/>
              <a:defRPr sz="1800" i="0">
                <a:solidFill>
                  <a:srgbClr val="000000"/>
                </a:solidFill>
                <a:effectLst/>
              </a:defRPr>
            </a:pPr>
            <a:endParaRPr sz="2300">
              <a:effectLst>
                <a:outerShdw blurRad="25400" dist="12700" dir="5400000" rotWithShape="0">
                  <a:srgbClr val="FFFFFF"/>
                </a:outerShdw>
              </a:effectLst>
              <a:latin typeface="Helvetica"/>
              <a:ea typeface="Helvetica"/>
              <a:cs typeface="Helvetica"/>
              <a:sym typeface="Helvetica"/>
            </a:endParaRPr>
          </a:p>
          <a:p>
            <a:pPr marL="163420" lvl="0" indent="-163420">
              <a:buSzPct val="100000"/>
              <a:buChar char="•"/>
              <a:defRPr sz="1800" i="0">
                <a:solidFill>
                  <a:srgbClr val="000000"/>
                </a:solidFill>
                <a:effectLst/>
              </a:defRPr>
            </a:pPr>
            <a:r>
              <a:rPr sz="2300">
                <a:effectLst>
                  <a:outerShdw blurRad="25400" dist="12700" dir="5400000" rotWithShape="0">
                    <a:srgbClr val="FFFFFF"/>
                  </a:outerShdw>
                </a:effectLst>
                <a:latin typeface="Helvetica"/>
                <a:ea typeface="Helvetica"/>
                <a:cs typeface="Helvetica"/>
                <a:sym typeface="Helvetica"/>
              </a:rPr>
              <a:t> La ventilación con mascarilla facial puede ser más fácil con una relajación muscular adecuada</a:t>
            </a:r>
          </a:p>
          <a:p>
            <a:pPr lvl="1">
              <a:defRPr sz="1800" i="0">
                <a:solidFill>
                  <a:srgbClr val="000000"/>
                </a:solidFill>
                <a:effectLst/>
              </a:defRPr>
            </a:pPr>
            <a:r>
              <a:rPr sz="2300">
                <a:effectLst>
                  <a:outerShdw blurRad="25400" dist="12700" dir="5400000" rotWithShape="0">
                    <a:srgbClr val="FFFFFF"/>
                  </a:outerShdw>
                </a:effectLst>
                <a:latin typeface="Helvetica"/>
                <a:ea typeface="Helvetica"/>
                <a:cs typeface="Helvetica"/>
                <a:sym typeface="Helvetica"/>
              </a:rPr>
              <a:t>(beneficio de </a:t>
            </a:r>
            <a:r>
              <a:rPr sz="2300" b="1">
                <a:effectLst>
                  <a:outerShdw blurRad="25400" dist="12700" dir="5400000" rotWithShape="0">
                    <a:srgbClr val="FFFFFF"/>
                  </a:outerShdw>
                </a:effectLst>
                <a:latin typeface="Helvetica"/>
                <a:ea typeface="Helvetica"/>
                <a:cs typeface="Helvetica"/>
                <a:sym typeface="Helvetica"/>
              </a:rPr>
              <a:t>Roc sobre la redosificación de succs</a:t>
            </a:r>
            <a:r>
              <a:rPr sz="2300">
                <a:effectLst>
                  <a:outerShdw blurRad="25400" dist="12700" dir="5400000" rotWithShape="0">
                    <a:srgbClr val="FFFFFF"/>
                  </a:outerShdw>
                </a:effectLst>
                <a:latin typeface="Helvetica"/>
                <a:ea typeface="Helvetica"/>
                <a:cs typeface="Helvetica"/>
                <a:sym typeface="Helvetica"/>
              </a:rPr>
              <a:t>, si hay disponible una dosis de sugammadex adecuado)</a:t>
            </a:r>
          </a:p>
          <a:p>
            <a:pPr lvl="0">
              <a:defRPr sz="1800" i="0">
                <a:solidFill>
                  <a:srgbClr val="000000"/>
                </a:solidFill>
                <a:effectLst/>
              </a:defRPr>
            </a:pPr>
            <a:r>
              <a:rPr sz="2300">
                <a:solidFill>
                  <a:srgbClr val="FF3300"/>
                </a:solidFill>
                <a:effectLst>
                  <a:outerShdw blurRad="25400" dist="12700" dir="5400000" rotWithShape="0">
                    <a:srgbClr val="FFFFFF"/>
                  </a:outerShdw>
                </a:effectLst>
                <a:latin typeface="Helvetica"/>
                <a:ea typeface="Helvetica"/>
                <a:cs typeface="Helvetica"/>
                <a:sym typeface="Helvetica"/>
              </a:rPr>
              <a:t>**Evite una segunda dosis de </a:t>
            </a:r>
            <a:r>
              <a:rPr sz="2300" b="1">
                <a:solidFill>
                  <a:srgbClr val="FF3300"/>
                </a:solidFill>
                <a:effectLst>
                  <a:outerShdw blurRad="25400" dist="12700" dir="5400000" rotWithShape="0">
                    <a:srgbClr val="FFFFFF"/>
                  </a:outerShdw>
                </a:effectLst>
                <a:latin typeface="Helvetica"/>
                <a:ea typeface="Helvetica"/>
                <a:cs typeface="Helvetica"/>
                <a:sym typeface="Helvetica"/>
              </a:rPr>
              <a:t>succs</a:t>
            </a:r>
            <a:r>
              <a:rPr sz="2300">
                <a:solidFill>
                  <a:srgbClr val="FF3300"/>
                </a:solidFill>
                <a:effectLst>
                  <a:outerShdw blurRad="25400" dist="12700" dir="5400000" rotWithShape="0">
                    <a:srgbClr val="FFFFFF"/>
                  </a:outerShdw>
                </a:effectLst>
                <a:latin typeface="Helvetica"/>
                <a:ea typeface="Helvetica"/>
                <a:cs typeface="Helvetica"/>
                <a:sym typeface="Helvetica"/>
              </a:rPr>
              <a:t> después de una intubación fallida:</a:t>
            </a:r>
          </a:p>
          <a:p>
            <a:pPr marL="1611220" lvl="3" indent="-163420" algn="l">
              <a:buSzPct val="100000"/>
              <a:buChar char="•"/>
              <a:defRPr sz="1800" i="0">
                <a:solidFill>
                  <a:srgbClr val="000000"/>
                </a:solidFill>
                <a:effectLst/>
              </a:defRPr>
            </a:pPr>
            <a:r>
              <a:rPr sz="2300" b="1" i="1">
                <a:effectLst>
                  <a:outerShdw blurRad="25400" dist="12700" dir="5400000" rotWithShape="0">
                    <a:srgbClr val="FFFFFF"/>
                  </a:outerShdw>
                </a:effectLst>
                <a:latin typeface="Helvetica"/>
                <a:ea typeface="Helvetica"/>
                <a:cs typeface="Helvetica"/>
                <a:sym typeface="Helvetica"/>
              </a:rPr>
              <a:t>Lo correcto es abandonar los intentos de intubación y dar ventilación y oxigenación por otros medios..</a:t>
            </a:r>
          </a:p>
        </p:txBody>
      </p:sp>
      <p:grpSp>
        <p:nvGrpSpPr>
          <p:cNvPr id="320" name="Group 320"/>
          <p:cNvGrpSpPr/>
          <p:nvPr/>
        </p:nvGrpSpPr>
        <p:grpSpPr>
          <a:xfrm>
            <a:off x="9391544" y="37187"/>
            <a:ext cx="3658553" cy="1583208"/>
            <a:chOff x="7870538" y="-131591"/>
            <a:chExt cx="3658551" cy="1583207"/>
          </a:xfrm>
        </p:grpSpPr>
        <p:grpSp>
          <p:nvGrpSpPr>
            <p:cNvPr id="318" name="Group 318"/>
            <p:cNvGrpSpPr/>
            <p:nvPr/>
          </p:nvGrpSpPr>
          <p:grpSpPr>
            <a:xfrm>
              <a:off x="7870538" y="-131592"/>
              <a:ext cx="3658553" cy="1583208"/>
              <a:chOff x="-127000" y="-88900"/>
              <a:chExt cx="3658551" cy="1583207"/>
            </a:xfrm>
          </p:grpSpPr>
          <p:pic>
            <p:nvPicPr>
              <p:cNvPr id="317" name="Screen Shot 2023-08-16 at 3.19.59 PM.png"/>
              <p:cNvPicPr/>
              <p:nvPr/>
            </p:nvPicPr>
            <p:blipFill>
              <a:blip r:embed="rId4"/>
              <a:stretch>
                <a:fillRect/>
              </a:stretch>
            </p:blipFill>
            <p:spPr>
              <a:xfrm>
                <a:off x="0" y="0"/>
                <a:ext cx="3404552" cy="1253008"/>
              </a:xfrm>
              <a:prstGeom prst="rect">
                <a:avLst/>
              </a:prstGeom>
              <a:ln>
                <a:noFill/>
              </a:ln>
              <a:effectLst/>
            </p:spPr>
          </p:pic>
          <p:pic>
            <p:nvPicPr>
              <p:cNvPr id="316" name="Picture 315"/>
              <p:cNvPicPr/>
              <p:nvPr/>
            </p:nvPicPr>
            <p:blipFill>
              <a:blip r:embed="rId5"/>
              <a:stretch>
                <a:fillRect/>
              </a:stretch>
            </p:blipFill>
            <p:spPr>
              <a:xfrm>
                <a:off x="-127000" y="-88900"/>
                <a:ext cx="3658552" cy="1583208"/>
              </a:xfrm>
              <a:prstGeom prst="rect">
                <a:avLst/>
              </a:prstGeom>
              <a:effectLst/>
            </p:spPr>
          </p:pic>
        </p:grpSp>
        <p:sp>
          <p:nvSpPr>
            <p:cNvPr id="319" name="Shape 319"/>
            <p:cNvSpPr/>
            <p:nvPr/>
          </p:nvSpPr>
          <p:spPr>
            <a:xfrm>
              <a:off x="9833936" y="850019"/>
              <a:ext cx="1495641" cy="2905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500">
                  <a:solidFill>
                    <a:srgbClr val="FDF9FF"/>
                  </a:solidFill>
                </a:defRPr>
              </a:lvl1pPr>
            </a:lstStyle>
            <a:p>
              <a:pPr lvl="0">
                <a:defRPr sz="1800" i="0">
                  <a:solidFill>
                    <a:srgbClr val="000000"/>
                  </a:solidFill>
                  <a:effectLst/>
                </a:defRPr>
              </a:pPr>
              <a:r>
                <a:rPr sz="1500" i="1">
                  <a:solidFill>
                    <a:srgbClr val="FDF9FF"/>
                  </a:solidFill>
                  <a:effectLst>
                    <a:outerShdw blurRad="25400" dist="12700" dir="5400000" rotWithShape="0">
                      <a:srgbClr val="FFFFFF"/>
                    </a:outerShdw>
                  </a:effectLst>
                </a:rPr>
                <a:t>M.C.Mushambi, 2015</a:t>
              </a:r>
            </a:p>
          </p:txBody>
        </p:sp>
      </p:grpSp>
      <p:sp>
        <p:nvSpPr>
          <p:cNvPr id="321" name="Shape 321"/>
          <p:cNvSpPr/>
          <p:nvPr/>
        </p:nvSpPr>
        <p:spPr>
          <a:xfrm>
            <a:off x="1734898" y="1288064"/>
            <a:ext cx="9547704" cy="603502"/>
          </a:xfrm>
          <a:prstGeom prst="rect">
            <a:avLst/>
          </a:prstGeom>
          <a:solidFill>
            <a:srgbClr val="FFFFFF"/>
          </a:solidFill>
          <a:ln w="127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lgn="l">
              <a:defRPr sz="1800" i="0">
                <a:solidFill>
                  <a:srgbClr val="000000"/>
                </a:solidFill>
                <a:effectLst/>
              </a:defRPr>
            </a:pPr>
            <a:r>
              <a:rPr sz="3100" b="1">
                <a:solidFill>
                  <a:srgbClr val="FF3300"/>
                </a:solidFill>
                <a:effectLst>
                  <a:outerShdw blurRad="25400" dist="12700" dir="5400000" rotWithShape="0">
                    <a:srgbClr val="FFFFFF"/>
                  </a:outerShdw>
                </a:effectLst>
              </a:rPr>
              <a:t> </a:t>
            </a:r>
            <a:r>
              <a:rPr sz="3100" b="1" u="sng">
                <a:solidFill>
                  <a:srgbClr val="FF3300"/>
                </a:solidFill>
                <a:effectLst>
                  <a:outerShdw blurRad="25400" dist="12700" dir="5400000" rotWithShape="0">
                    <a:srgbClr val="FFFFFF"/>
                  </a:outerShdw>
                </a:effectLst>
                <a:latin typeface="Helvetica"/>
                <a:ea typeface="Helvetica"/>
                <a:cs typeface="Helvetica"/>
                <a:sym typeface="Helvetica"/>
              </a:rPr>
              <a:t>PARALÍTICOS: SUCCINILCOLINA vs ROCURONIO</a:t>
            </a:r>
          </a:p>
        </p:txBody>
      </p:sp>
    </p:spTree>
    <p:extLst>
      <p:ext uri="{BB962C8B-B14F-4D97-AF65-F5344CB8AC3E}">
        <p14:creationId xmlns:p14="http://schemas.microsoft.com/office/powerpoint/2010/main" val="77542810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p:nvPr/>
        </p:nvSpPr>
        <p:spPr>
          <a:xfrm>
            <a:off x="506941" y="1123548"/>
            <a:ext cx="11990917" cy="7835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8" algn="l">
              <a:defRPr sz="1800" i="0">
                <a:solidFill>
                  <a:srgbClr val="000000"/>
                </a:solidFill>
                <a:effectLst/>
              </a:defRPr>
            </a:pPr>
            <a:r>
              <a:rPr sz="4100" b="1">
                <a:effectLst>
                  <a:outerShdw blurRad="25400" dist="12700" dir="5400000" rotWithShape="0">
                    <a:srgbClr val="FFFFFF"/>
                  </a:outerShdw>
                </a:effectLst>
              </a:rPr>
              <a:t>       </a:t>
            </a:r>
            <a:endParaRPr sz="4100" b="1" u="sng">
              <a:effectLst>
                <a:outerShdw blurRad="25400" dist="12700" dir="5400000" rotWithShape="0">
                  <a:srgbClr val="FFFFFF"/>
                </a:outerShdw>
              </a:effectLst>
              <a:latin typeface="Helvetica"/>
              <a:ea typeface="Helvetica"/>
              <a:cs typeface="Helvetica"/>
              <a:sym typeface="Helvetica"/>
            </a:endParaRPr>
          </a:p>
          <a:p>
            <a:pPr marL="163420" lvl="0" indent="-163420">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Sugammadex puede influir en la práctica establecida en el manejo de las vías respiratorias obstétricast.</a:t>
            </a:r>
          </a:p>
          <a:p>
            <a:pPr lvl="0">
              <a:defRPr sz="1800" i="0">
                <a:solidFill>
                  <a:srgbClr val="000000"/>
                </a:solidFill>
                <a:effectLst/>
              </a:defRPr>
            </a:pPr>
            <a:endParaRPr sz="2900">
              <a:effectLst>
                <a:outerShdw blurRad="25400" dist="12700" dir="5400000" rotWithShape="0">
                  <a:srgbClr val="FFFFFF"/>
                </a:outerShdw>
              </a:effectLst>
              <a:latin typeface="Helvetica"/>
              <a:ea typeface="Helvetica"/>
              <a:cs typeface="Helvetica"/>
              <a:sym typeface="Helvetica"/>
            </a:endParaRPr>
          </a:p>
          <a:p>
            <a:pPr marL="163420" lvl="0" indent="-163420">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Puede aumentar la seguridad y la confianza utilizando la inducción de rocuronio de acción más prolongada, que puede tener beneficios en el manejo de las vías respiratorias difíciles..</a:t>
            </a:r>
          </a:p>
          <a:p>
            <a:pPr lvl="0">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a:t>
            </a:r>
          </a:p>
          <a:p>
            <a:pPr marL="163420" lvl="0" indent="-163420">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Si se requiere Sugammadex para revertir el rocuronio, debe administrarse rápidamente en la dosis correcta..</a:t>
            </a:r>
          </a:p>
          <a:p>
            <a:pPr lvl="0">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a:t>
            </a:r>
          </a:p>
          <a:p>
            <a:pPr marL="163420" lvl="0" indent="-163420">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Sería beneficioso mantener un suministro en el carro de vía aérea difícil junto con pautas de dosificación claras. </a:t>
            </a:r>
          </a:p>
          <a:p>
            <a:pPr lvl="0">
              <a:defRPr sz="1800" i="0">
                <a:solidFill>
                  <a:srgbClr val="000000"/>
                </a:solidFill>
                <a:effectLst/>
              </a:defRPr>
            </a:pPr>
            <a:endParaRPr sz="2900">
              <a:effectLst>
                <a:outerShdw blurRad="25400" dist="12700" dir="5400000" rotWithShape="0">
                  <a:srgbClr val="FFFFFF"/>
                </a:outerShdw>
              </a:effectLst>
              <a:latin typeface="Helvetica"/>
              <a:ea typeface="Helvetica"/>
              <a:cs typeface="Helvetica"/>
              <a:sym typeface="Helvetica"/>
            </a:endParaRPr>
          </a:p>
          <a:p>
            <a:pPr marL="163420" lvl="0" indent="-163420">
              <a:buSzPct val="100000"/>
              <a:buChar char="•"/>
              <a:defRPr sz="1800" i="0">
                <a:solidFill>
                  <a:srgbClr val="000000"/>
                </a:solidFill>
                <a:effectLst/>
              </a:defRPr>
            </a:pPr>
            <a:r>
              <a:rPr sz="2900">
                <a:effectLst>
                  <a:outerShdw blurRad="25400" dist="12700" dir="5400000" rotWithShape="0">
                    <a:srgbClr val="FFFFFF"/>
                  </a:outerShdw>
                </a:effectLst>
                <a:latin typeface="Helvetica"/>
                <a:ea typeface="Helvetica"/>
                <a:cs typeface="Helvetica"/>
                <a:sym typeface="Helvetica"/>
              </a:rPr>
              <a:t> La reversión permanente del paralítico con Sugammadex </a:t>
            </a:r>
            <a:r>
              <a:rPr sz="2900" b="1">
                <a:effectLst>
                  <a:outerShdw blurRad="25400" dist="12700" dir="5400000" rotWithShape="0">
                    <a:srgbClr val="FFFFFF"/>
                  </a:outerShdw>
                </a:effectLst>
                <a:latin typeface="Helvetica"/>
                <a:ea typeface="Helvetica"/>
                <a:cs typeface="Helvetica"/>
                <a:sym typeface="Helvetica"/>
              </a:rPr>
              <a:t>no implica un retorno rápido de la ventilación espontánea</a:t>
            </a:r>
            <a:r>
              <a:rPr sz="2900">
                <a:effectLst>
                  <a:outerShdw blurRad="25400" dist="12700" dir="5400000" rotWithShape="0">
                    <a:srgbClr val="FFFFFF"/>
                  </a:outerShdw>
                </a:effectLst>
                <a:latin typeface="Helvetica"/>
                <a:ea typeface="Helvetica"/>
                <a:cs typeface="Helvetica"/>
                <a:sym typeface="Helvetica"/>
              </a:rPr>
              <a:t> </a:t>
            </a:r>
            <a:r>
              <a:rPr sz="2900" i="1">
                <a:effectLst>
                  <a:outerShdw blurRad="25400" dist="12700" dir="5400000" rotWithShape="0">
                    <a:srgbClr val="FFFFFF"/>
                  </a:outerShdw>
                </a:effectLst>
                <a:latin typeface="Helvetica"/>
                <a:ea typeface="Helvetica"/>
                <a:cs typeface="Helvetica"/>
                <a:sym typeface="Helvetica"/>
              </a:rPr>
              <a:t>si las vías respiratorias permanecen obstruidas</a:t>
            </a:r>
            <a:r>
              <a:rPr sz="2900">
                <a:effectLst>
                  <a:outerShdw blurRad="25400" dist="12700" dir="5400000" rotWithShape="0">
                    <a:srgbClr val="FFFFFF"/>
                  </a:outerShdw>
                </a:effectLst>
                <a:latin typeface="Helvetica"/>
                <a:ea typeface="Helvetica"/>
                <a:cs typeface="Helvetica"/>
                <a:sym typeface="Helvetica"/>
              </a:rPr>
              <a:t> (AOS, obesidad, sedación..)</a:t>
            </a:r>
          </a:p>
        </p:txBody>
      </p:sp>
      <p:grpSp>
        <p:nvGrpSpPr>
          <p:cNvPr id="326" name="Group 326"/>
          <p:cNvGrpSpPr/>
          <p:nvPr/>
        </p:nvGrpSpPr>
        <p:grpSpPr>
          <a:xfrm>
            <a:off x="3276923" y="-4094"/>
            <a:ext cx="6172610" cy="857064"/>
            <a:chOff x="-53881" y="-53881"/>
            <a:chExt cx="6172608" cy="857062"/>
          </a:xfrm>
        </p:grpSpPr>
        <p:sp>
          <p:nvSpPr>
            <p:cNvPr id="325" name="Shape 325"/>
            <p:cNvSpPr/>
            <p:nvPr/>
          </p:nvSpPr>
          <p:spPr>
            <a:xfrm>
              <a:off x="0" y="0"/>
              <a:ext cx="6064846" cy="749300"/>
            </a:xfrm>
            <a:prstGeom prst="rect">
              <a:avLst/>
            </a:prstGeom>
            <a:solidFill>
              <a:srgbClr val="A3BFCE"/>
            </a:solidFill>
            <a:ln>
              <a:noFill/>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i="0">
                  <a:solidFill>
                    <a:srgbClr val="FDF9FF"/>
                  </a:solidFill>
                  <a:latin typeface="Arial Black"/>
                  <a:ea typeface="Arial Black"/>
                  <a:cs typeface="Arial Black"/>
                  <a:sym typeface="Arial Black"/>
                </a:defRPr>
              </a:lvl1pPr>
            </a:lstStyle>
            <a:p>
              <a:pPr lvl="0">
                <a:defRPr sz="1800">
                  <a:solidFill>
                    <a:srgbClr val="000000"/>
                  </a:solidFill>
                  <a:effectLst/>
                </a:defRPr>
              </a:pPr>
              <a:r>
                <a:rPr sz="3200">
                  <a:solidFill>
                    <a:srgbClr val="FDF9FF"/>
                  </a:solidFill>
                </a:rPr>
                <a:t>Additional Considerations </a:t>
              </a:r>
            </a:p>
          </p:txBody>
        </p:sp>
        <p:pic>
          <p:nvPicPr>
            <p:cNvPr id="324" name="Picture 323"/>
            <p:cNvPicPr/>
            <p:nvPr/>
          </p:nvPicPr>
          <p:blipFill>
            <a:blip r:embed="rId2"/>
            <a:stretch>
              <a:fillRect/>
            </a:stretch>
          </p:blipFill>
          <p:spPr>
            <a:xfrm>
              <a:off x="-53882" y="-53882"/>
              <a:ext cx="6172609" cy="857064"/>
            </a:xfrm>
            <a:prstGeom prst="rect">
              <a:avLst/>
            </a:prstGeom>
            <a:effectLst/>
          </p:spPr>
        </p:pic>
      </p:grpSp>
      <p:grpSp>
        <p:nvGrpSpPr>
          <p:cNvPr id="331" name="Group 331"/>
          <p:cNvGrpSpPr/>
          <p:nvPr/>
        </p:nvGrpSpPr>
        <p:grpSpPr>
          <a:xfrm>
            <a:off x="9374611" y="20253"/>
            <a:ext cx="3658552" cy="1583208"/>
            <a:chOff x="7870538" y="-131591"/>
            <a:chExt cx="3658551" cy="1583207"/>
          </a:xfrm>
        </p:grpSpPr>
        <p:grpSp>
          <p:nvGrpSpPr>
            <p:cNvPr id="329" name="Group 329"/>
            <p:cNvGrpSpPr/>
            <p:nvPr/>
          </p:nvGrpSpPr>
          <p:grpSpPr>
            <a:xfrm>
              <a:off x="7870538" y="-131592"/>
              <a:ext cx="3658553" cy="1583208"/>
              <a:chOff x="-127000" y="-88900"/>
              <a:chExt cx="3658551" cy="1583207"/>
            </a:xfrm>
          </p:grpSpPr>
          <p:pic>
            <p:nvPicPr>
              <p:cNvPr id="328" name="Screen Shot 2023-08-16 at 3.19.59 PM.png"/>
              <p:cNvPicPr/>
              <p:nvPr/>
            </p:nvPicPr>
            <p:blipFill>
              <a:blip r:embed="rId3"/>
              <a:stretch>
                <a:fillRect/>
              </a:stretch>
            </p:blipFill>
            <p:spPr>
              <a:xfrm>
                <a:off x="0" y="0"/>
                <a:ext cx="3404552" cy="1253008"/>
              </a:xfrm>
              <a:prstGeom prst="rect">
                <a:avLst/>
              </a:prstGeom>
              <a:ln>
                <a:noFill/>
              </a:ln>
              <a:effectLst/>
            </p:spPr>
          </p:pic>
          <p:pic>
            <p:nvPicPr>
              <p:cNvPr id="327" name="Picture 326"/>
              <p:cNvPicPr/>
              <p:nvPr/>
            </p:nvPicPr>
            <p:blipFill>
              <a:blip r:embed="rId4"/>
              <a:stretch>
                <a:fillRect/>
              </a:stretch>
            </p:blipFill>
            <p:spPr>
              <a:xfrm>
                <a:off x="-127000" y="-88900"/>
                <a:ext cx="3658552" cy="1583208"/>
              </a:xfrm>
              <a:prstGeom prst="rect">
                <a:avLst/>
              </a:prstGeom>
              <a:effectLst/>
            </p:spPr>
          </p:pic>
        </p:grpSp>
        <p:sp>
          <p:nvSpPr>
            <p:cNvPr id="330" name="Shape 330"/>
            <p:cNvSpPr/>
            <p:nvPr/>
          </p:nvSpPr>
          <p:spPr>
            <a:xfrm>
              <a:off x="9833936" y="850019"/>
              <a:ext cx="1495641" cy="2905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500">
                  <a:solidFill>
                    <a:srgbClr val="FDF9FF"/>
                  </a:solidFill>
                </a:defRPr>
              </a:lvl1pPr>
            </a:lstStyle>
            <a:p>
              <a:pPr lvl="0">
                <a:defRPr sz="1800" i="0">
                  <a:solidFill>
                    <a:srgbClr val="000000"/>
                  </a:solidFill>
                  <a:effectLst/>
                </a:defRPr>
              </a:pPr>
              <a:r>
                <a:rPr sz="1500" i="1">
                  <a:solidFill>
                    <a:srgbClr val="FDF9FF"/>
                  </a:solidFill>
                  <a:effectLst>
                    <a:outerShdw blurRad="25400" dist="12700" dir="5400000" rotWithShape="0">
                      <a:srgbClr val="FFFFFF"/>
                    </a:outerShdw>
                  </a:effectLst>
                </a:rPr>
                <a:t>M.C.Mushambi, 2015</a:t>
              </a:r>
            </a:p>
          </p:txBody>
        </p:sp>
      </p:grpSp>
      <p:sp>
        <p:nvSpPr>
          <p:cNvPr id="332" name="Shape 332"/>
          <p:cNvSpPr/>
          <p:nvPr/>
        </p:nvSpPr>
        <p:spPr>
          <a:xfrm>
            <a:off x="3225227" y="1042787"/>
            <a:ext cx="6288702" cy="736601"/>
          </a:xfrm>
          <a:prstGeom prst="rect">
            <a:avLst/>
          </a:prstGeom>
          <a:solidFill>
            <a:srgbClr val="FFFFFF"/>
          </a:solidFill>
          <a:ln w="127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lgn="l">
              <a:defRPr sz="4100" b="1" i="0" u="sng">
                <a:solidFill>
                  <a:srgbClr val="F38C9E"/>
                </a:solidFill>
                <a:latin typeface="Helvetica"/>
                <a:ea typeface="Helvetica"/>
                <a:cs typeface="Helvetica"/>
                <a:sym typeface="Helvetica"/>
              </a:defRPr>
            </a:lvl1pPr>
          </a:lstStyle>
          <a:p>
            <a:pPr lvl="0">
              <a:defRPr sz="1800" b="0" u="none">
                <a:solidFill>
                  <a:srgbClr val="000000"/>
                </a:solidFill>
                <a:effectLst/>
              </a:defRPr>
            </a:pPr>
            <a:r>
              <a:rPr sz="4100" b="1" u="sng">
                <a:solidFill>
                  <a:srgbClr val="F38C9E"/>
                </a:solidFill>
                <a:effectLst>
                  <a:outerShdw blurRad="25400" dist="12700" dir="5400000" rotWithShape="0">
                    <a:srgbClr val="FFFFFF"/>
                  </a:outerShdw>
                </a:effectLst>
              </a:rPr>
              <a:t>SUGAMMADEX/BRIDION</a:t>
            </a:r>
          </a:p>
        </p:txBody>
      </p:sp>
    </p:spTree>
    <p:extLst>
      <p:ext uri="{BB962C8B-B14F-4D97-AF65-F5344CB8AC3E}">
        <p14:creationId xmlns:p14="http://schemas.microsoft.com/office/powerpoint/2010/main" val="422713466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hape 334"/>
          <p:cNvSpPr/>
          <p:nvPr/>
        </p:nvSpPr>
        <p:spPr>
          <a:xfrm>
            <a:off x="256212" y="3014719"/>
            <a:ext cx="12492376" cy="3962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1">
              <a:defRPr sz="1800" i="0">
                <a:solidFill>
                  <a:srgbClr val="000000"/>
                </a:solidFill>
                <a:effectLst/>
              </a:defRPr>
            </a:pPr>
            <a:endParaRPr sz="3500" b="1" u="sng">
              <a:solidFill>
                <a:srgbClr val="050602"/>
              </a:solidFill>
              <a:effectLst>
                <a:outerShdw blurRad="25400" dist="12700" dir="5400000" rotWithShape="0">
                  <a:srgbClr val="FFFFFF"/>
                </a:outerShdw>
              </a:effectLst>
              <a:latin typeface="Helvetica"/>
              <a:ea typeface="Helvetica"/>
              <a:cs typeface="Helvetica"/>
              <a:sym typeface="Helvetica"/>
            </a:endParaRPr>
          </a:p>
          <a:p>
            <a:pPr marL="723900" lvl="1" indent="-241300" algn="l">
              <a:buSzPct val="100000"/>
              <a:buChar char="•"/>
              <a:defRPr sz="1800" i="0">
                <a:solidFill>
                  <a:srgbClr val="000000"/>
                </a:solidFill>
                <a:effectLst/>
              </a:defRPr>
            </a:pPr>
            <a:r>
              <a:rPr sz="2700">
                <a:solidFill>
                  <a:srgbClr val="050602"/>
                </a:solidFill>
                <a:effectLst>
                  <a:outerShdw blurRad="25400" dist="12700" dir="5400000" rotWithShape="0">
                    <a:srgbClr val="FFFFFF"/>
                  </a:outerShdw>
                </a:effectLst>
                <a:latin typeface="Helvetica"/>
                <a:ea typeface="Helvetica"/>
                <a:cs typeface="Helvetica"/>
                <a:sym typeface="Helvetica"/>
              </a:rPr>
              <a:t>Durante una intubación fallida en una cesárea emergente por indicaciones fetales </a:t>
            </a:r>
            <a:r>
              <a:rPr sz="2700" b="1" i="1">
                <a:solidFill>
                  <a:srgbClr val="050602"/>
                </a:solidFill>
                <a:effectLst>
                  <a:outerShdw blurRad="25400" dist="12700" dir="5400000" rotWithShape="0">
                    <a:srgbClr val="FFFFFF"/>
                  </a:outerShdw>
                </a:effectLst>
                <a:latin typeface="Helvetica"/>
                <a:ea typeface="Helvetica"/>
                <a:cs typeface="Helvetica"/>
                <a:sym typeface="Helvetica"/>
              </a:rPr>
              <a:t>sin un evento centinela identificado: </a:t>
            </a:r>
            <a:endParaRPr sz="2700">
              <a:solidFill>
                <a:srgbClr val="050602"/>
              </a:solidFill>
              <a:effectLst>
                <a:outerShdw blurRad="25400" dist="12700" dir="5400000" rotWithShape="0">
                  <a:srgbClr val="FFFFFF"/>
                </a:outerShdw>
              </a:effectLst>
              <a:latin typeface="Helvetica"/>
              <a:ea typeface="Helvetica"/>
              <a:cs typeface="Helvetica"/>
              <a:sym typeface="Helvetica"/>
            </a:endParaRPr>
          </a:p>
          <a:p>
            <a:pPr marL="1689100" lvl="3" indent="-241300" algn="l">
              <a:buSzPct val="100000"/>
              <a:buChar char="•"/>
              <a:defRPr sz="1800" i="0">
                <a:solidFill>
                  <a:srgbClr val="000000"/>
                </a:solidFill>
                <a:effectLst/>
              </a:defRPr>
            </a:pPr>
            <a:r>
              <a:rPr sz="2700">
                <a:solidFill>
                  <a:srgbClr val="050602"/>
                </a:solidFill>
                <a:effectLst>
                  <a:outerShdw blurRad="25400" dist="12700" dir="5400000" rotWithShape="0">
                    <a:srgbClr val="FFFFFF"/>
                  </a:outerShdw>
                </a:effectLst>
                <a:latin typeface="Helvetica"/>
                <a:ea typeface="Helvetica"/>
                <a:cs typeface="Helvetica"/>
                <a:sym typeface="Helvetica"/>
              </a:rPr>
              <a:t>alta probabilidad de que la condición fetal </a:t>
            </a:r>
            <a:r>
              <a:rPr sz="2700" b="1" i="1">
                <a:solidFill>
                  <a:srgbClr val="050602"/>
                </a:solidFill>
                <a:effectLst>
                  <a:outerShdw blurRad="25400" dist="12700" dir="5400000" rotWithShape="0">
                    <a:srgbClr val="FFFFFF"/>
                  </a:outerShdw>
                </a:effectLst>
                <a:latin typeface="Helvetica"/>
                <a:ea typeface="Helvetica"/>
                <a:cs typeface="Helvetica"/>
                <a:sym typeface="Helvetica"/>
              </a:rPr>
              <a:t>siga siendo la misma o hasta mejore con la oxigenación materna restaurada</a:t>
            </a:r>
            <a:r>
              <a:rPr sz="2700">
                <a:solidFill>
                  <a:srgbClr val="050602"/>
                </a:solidFill>
                <a:effectLst>
                  <a:outerShdw blurRad="25400" dist="12700" dir="5400000" rotWithShape="0">
                    <a:srgbClr val="FFFFFF"/>
                  </a:outerShdw>
                </a:effectLst>
                <a:latin typeface="Helvetica"/>
                <a:ea typeface="Helvetica"/>
                <a:cs typeface="Helvetica"/>
                <a:sym typeface="Helvetica"/>
              </a:rPr>
              <a:t>.</a:t>
            </a:r>
          </a:p>
          <a:p>
            <a:pPr lvl="0" algn="l">
              <a:defRPr sz="1800" i="0">
                <a:solidFill>
                  <a:srgbClr val="000000"/>
                </a:solidFill>
                <a:effectLst/>
              </a:defRPr>
            </a:pPr>
            <a:endParaRPr sz="2700">
              <a:solidFill>
                <a:srgbClr val="050602"/>
              </a:solidFill>
              <a:effectLst>
                <a:outerShdw blurRad="25400" dist="12700" dir="5400000" rotWithShape="0">
                  <a:srgbClr val="FFFFFF"/>
                </a:outerShdw>
              </a:effectLst>
              <a:latin typeface="Helvetica"/>
              <a:ea typeface="Helvetica"/>
              <a:cs typeface="Helvetica"/>
              <a:sym typeface="Helvetica"/>
            </a:endParaRPr>
          </a:p>
          <a:p>
            <a:pPr marL="1275442" lvl="2" indent="-310242" algn="l">
              <a:buSzPct val="100000"/>
              <a:buChar char="•"/>
              <a:defRPr sz="1800" i="0">
                <a:solidFill>
                  <a:srgbClr val="000000"/>
                </a:solidFill>
                <a:effectLst/>
              </a:defRPr>
            </a:pPr>
            <a:r>
              <a:rPr sz="2700">
                <a:solidFill>
                  <a:srgbClr val="050602"/>
                </a:solidFill>
                <a:effectLst>
                  <a:outerShdw blurRad="25400" dist="12700" dir="5400000" rotWithShape="0">
                    <a:srgbClr val="FFFFFF"/>
                  </a:outerShdw>
                </a:effectLst>
                <a:latin typeface="Helvetica"/>
                <a:ea typeface="Helvetica"/>
                <a:cs typeface="Helvetica"/>
                <a:sym typeface="Helvetica"/>
              </a:rPr>
              <a:t>La condición fetal solo empeora con la hipoxia materna.</a:t>
            </a:r>
          </a:p>
          <a:p>
            <a:pPr marL="1758042" lvl="3" indent="-310242" algn="l">
              <a:buSzPct val="100000"/>
              <a:buChar char="•"/>
              <a:defRPr sz="1800" i="0">
                <a:solidFill>
                  <a:srgbClr val="000000"/>
                </a:solidFill>
                <a:effectLst/>
              </a:defRPr>
            </a:pPr>
            <a:r>
              <a:rPr sz="2800" b="1">
                <a:solidFill>
                  <a:srgbClr val="050602"/>
                </a:solidFill>
                <a:effectLst>
                  <a:outerShdw blurRad="25400" dist="12700" dir="5400000" rotWithShape="0">
                    <a:srgbClr val="FFFFFF"/>
                  </a:outerShdw>
                </a:effectLst>
                <a:latin typeface="Helvetica"/>
                <a:ea typeface="Helvetica"/>
                <a:cs typeface="Helvetica"/>
                <a:sym typeface="Helvetica"/>
              </a:rPr>
              <a:t>LO QUE ES BUENO PARA MAMÁ ES BUENO PARA EL BEBÉ</a:t>
            </a:r>
            <a:r>
              <a:rPr sz="2800">
                <a:solidFill>
                  <a:srgbClr val="050602"/>
                </a:solidFill>
                <a:effectLst>
                  <a:outerShdw blurRad="25400" dist="12700" dir="5400000" rotWithShape="0">
                    <a:srgbClr val="FFFFFF"/>
                  </a:outerShdw>
                </a:effectLst>
                <a:latin typeface="Helvetica"/>
                <a:ea typeface="Helvetica"/>
                <a:cs typeface="Helvetica"/>
                <a:sym typeface="Helvetica"/>
              </a:rPr>
              <a:t> </a:t>
            </a:r>
          </a:p>
          <a:p>
            <a:pPr marL="4171042" lvl="8" indent="-310242" algn="l">
              <a:buSzPct val="100000"/>
              <a:buChar char="•"/>
              <a:defRPr sz="1800" i="0">
                <a:solidFill>
                  <a:srgbClr val="000000"/>
                </a:solidFill>
                <a:effectLst/>
              </a:defRPr>
            </a:pPr>
            <a:r>
              <a:rPr sz="2700">
                <a:solidFill>
                  <a:srgbClr val="050602"/>
                </a:solidFill>
                <a:effectLst>
                  <a:outerShdw blurRad="25400" dist="12700" dir="5400000" rotWithShape="0">
                    <a:srgbClr val="FFFFFF"/>
                  </a:outerShdw>
                </a:effectLst>
                <a:latin typeface="Helvetica"/>
                <a:ea typeface="Helvetica"/>
                <a:cs typeface="Helvetica"/>
                <a:sym typeface="Helvetica"/>
              </a:rPr>
              <a:t>—&gt; </a:t>
            </a:r>
            <a:r>
              <a:rPr sz="3000" b="1">
                <a:solidFill>
                  <a:srgbClr val="4AA01A"/>
                </a:solidFill>
                <a:effectLst>
                  <a:outerShdw blurRad="25400" dist="12700" dir="5400000" rotWithShape="0">
                    <a:srgbClr val="FFFFFF"/>
                  </a:outerShdw>
                </a:effectLst>
                <a:latin typeface="Helvetica"/>
                <a:ea typeface="Helvetica"/>
                <a:cs typeface="Helvetica"/>
                <a:sym typeface="Helvetica"/>
              </a:rPr>
              <a:t>¡¡DESPERTA A LA MAMÁ!!!!</a:t>
            </a:r>
          </a:p>
        </p:txBody>
      </p:sp>
      <p:sp>
        <p:nvSpPr>
          <p:cNvPr id="335" name="Shape 335"/>
          <p:cNvSpPr/>
          <p:nvPr/>
        </p:nvSpPr>
        <p:spPr>
          <a:xfrm>
            <a:off x="3893396" y="796523"/>
            <a:ext cx="4472941" cy="762001"/>
          </a:xfrm>
          <a:prstGeom prst="rect">
            <a:avLst/>
          </a:prstGeom>
          <a:blipFill>
            <a:blip r:embed="rId2"/>
          </a:blip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i="0">
                <a:solidFill>
                  <a:srgbClr val="FDF9FF"/>
                </a:solidFill>
              </a:defRPr>
            </a:lvl1pPr>
          </a:lstStyle>
          <a:p>
            <a:pPr lvl="0">
              <a:defRPr sz="1800">
                <a:solidFill>
                  <a:srgbClr val="000000"/>
                </a:solidFill>
                <a:effectLst/>
              </a:defRPr>
            </a:pPr>
            <a:r>
              <a:rPr sz="4000">
                <a:solidFill>
                  <a:srgbClr val="FDF9FF"/>
                </a:solidFill>
              </a:rPr>
              <a:t>Puntos Importantes</a:t>
            </a:r>
          </a:p>
        </p:txBody>
      </p:sp>
      <p:grpSp>
        <p:nvGrpSpPr>
          <p:cNvPr id="340" name="Group 340"/>
          <p:cNvGrpSpPr/>
          <p:nvPr/>
        </p:nvGrpSpPr>
        <p:grpSpPr>
          <a:xfrm>
            <a:off x="8447681" y="20253"/>
            <a:ext cx="4585482" cy="1924354"/>
            <a:chOff x="10047964" y="-143214"/>
            <a:chExt cx="4585481" cy="1924353"/>
          </a:xfrm>
        </p:grpSpPr>
        <p:grpSp>
          <p:nvGrpSpPr>
            <p:cNvPr id="338" name="Group 338"/>
            <p:cNvGrpSpPr/>
            <p:nvPr/>
          </p:nvGrpSpPr>
          <p:grpSpPr>
            <a:xfrm>
              <a:off x="10047964" y="-143215"/>
              <a:ext cx="4585482" cy="1924354"/>
              <a:chOff x="-127000" y="-88900"/>
              <a:chExt cx="4585481" cy="1924353"/>
            </a:xfrm>
          </p:grpSpPr>
          <p:pic>
            <p:nvPicPr>
              <p:cNvPr id="337" name="Screen Shot 2023-08-16 at 3.19.59 PM.png"/>
              <p:cNvPicPr/>
              <p:nvPr/>
            </p:nvPicPr>
            <p:blipFill>
              <a:blip r:embed="rId3"/>
              <a:stretch>
                <a:fillRect/>
              </a:stretch>
            </p:blipFill>
            <p:spPr>
              <a:xfrm>
                <a:off x="0" y="0"/>
                <a:ext cx="4331482" cy="1594154"/>
              </a:xfrm>
              <a:prstGeom prst="rect">
                <a:avLst/>
              </a:prstGeom>
              <a:ln>
                <a:noFill/>
              </a:ln>
              <a:effectLst/>
            </p:spPr>
          </p:pic>
          <p:pic>
            <p:nvPicPr>
              <p:cNvPr id="336" name="Picture 335"/>
              <p:cNvPicPr/>
              <p:nvPr/>
            </p:nvPicPr>
            <p:blipFill>
              <a:blip r:embed="rId4"/>
              <a:stretch>
                <a:fillRect/>
              </a:stretch>
            </p:blipFill>
            <p:spPr>
              <a:xfrm>
                <a:off x="-127000" y="-88900"/>
                <a:ext cx="4585482" cy="1924354"/>
              </a:xfrm>
              <a:prstGeom prst="rect">
                <a:avLst/>
              </a:prstGeom>
              <a:effectLst/>
            </p:spPr>
          </p:pic>
        </p:grpSp>
        <p:sp>
          <p:nvSpPr>
            <p:cNvPr id="339" name="Shape 339"/>
            <p:cNvSpPr/>
            <p:nvPr/>
          </p:nvSpPr>
          <p:spPr>
            <a:xfrm>
              <a:off x="12511342" y="1081447"/>
              <a:ext cx="1902847" cy="3695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500">
                  <a:solidFill>
                    <a:srgbClr val="FDF9FF"/>
                  </a:solidFill>
                </a:defRPr>
              </a:lvl1pPr>
            </a:lstStyle>
            <a:p>
              <a:pPr lvl="0">
                <a:defRPr sz="1800" i="0">
                  <a:solidFill>
                    <a:srgbClr val="000000"/>
                  </a:solidFill>
                  <a:effectLst/>
                </a:defRPr>
              </a:pPr>
              <a:r>
                <a:rPr sz="1500" i="1">
                  <a:solidFill>
                    <a:srgbClr val="FDF9FF"/>
                  </a:solidFill>
                  <a:effectLst>
                    <a:outerShdw blurRad="25400" dist="12700" dir="5400000" rotWithShape="0">
                      <a:srgbClr val="FFFFFF"/>
                    </a:outerShdw>
                  </a:effectLst>
                </a:rPr>
                <a:t>M.C.Mushambi, 2015</a:t>
              </a:r>
            </a:p>
          </p:txBody>
        </p:sp>
      </p:grpSp>
      <p:sp>
        <p:nvSpPr>
          <p:cNvPr id="341" name="Shape 341"/>
          <p:cNvSpPr/>
          <p:nvPr/>
        </p:nvSpPr>
        <p:spPr>
          <a:xfrm>
            <a:off x="469763" y="1932180"/>
            <a:ext cx="12065274" cy="1181101"/>
          </a:xfrm>
          <a:prstGeom prst="rect">
            <a:avLst/>
          </a:prstGeom>
          <a:solidFill>
            <a:srgbClr val="FFFFFF"/>
          </a:solidFill>
          <a:ln w="127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lvl="1">
              <a:defRPr sz="1800" i="0">
                <a:solidFill>
                  <a:srgbClr val="000000"/>
                </a:solidFill>
                <a:effectLst/>
              </a:defRPr>
            </a:pPr>
            <a:r>
              <a:rPr sz="3500" b="1" u="sng">
                <a:solidFill>
                  <a:srgbClr val="050602"/>
                </a:solidFill>
                <a:effectLst>
                  <a:outerShdw blurRad="25400" dist="12700" dir="5400000" rotWithShape="0">
                    <a:srgbClr val="FFFFFF"/>
                  </a:outerShdw>
                </a:effectLst>
                <a:latin typeface="Helvetica"/>
                <a:ea typeface="Helvetica"/>
                <a:cs typeface="Helvetica"/>
                <a:sym typeface="Helvetica"/>
              </a:rPr>
              <a:t>DESPERTAR AL PACIENTE </a:t>
            </a:r>
            <a:r>
              <a:rPr sz="3500" u="sng">
                <a:solidFill>
                  <a:srgbClr val="050602"/>
                </a:solidFill>
                <a:effectLst>
                  <a:outerShdw blurRad="25400" dist="12700" dir="5400000" rotWithShape="0">
                    <a:srgbClr val="FFFFFF"/>
                  </a:outerShdw>
                </a:effectLst>
                <a:latin typeface="Helvetica"/>
                <a:ea typeface="Helvetica"/>
                <a:cs typeface="Helvetica"/>
                <a:sym typeface="Helvetica"/>
              </a:rPr>
              <a:t>después de una</a:t>
            </a:r>
            <a:r>
              <a:rPr sz="3500" b="1" u="sng">
                <a:solidFill>
                  <a:srgbClr val="050602"/>
                </a:solidFill>
                <a:effectLst>
                  <a:outerShdw blurRad="25400" dist="12700" dir="5400000" rotWithShape="0">
                    <a:srgbClr val="FFFFFF"/>
                  </a:outerShdw>
                </a:effectLst>
                <a:latin typeface="Helvetica"/>
                <a:ea typeface="Helvetica"/>
                <a:cs typeface="Helvetica"/>
                <a:sym typeface="Helvetica"/>
              </a:rPr>
              <a:t> </a:t>
            </a:r>
            <a:r>
              <a:rPr sz="3500" b="1" i="1" u="sng">
                <a:solidFill>
                  <a:srgbClr val="050602"/>
                </a:solidFill>
                <a:effectLst>
                  <a:outerShdw blurRad="25400" dist="12700" dir="5400000" rotWithShape="0">
                    <a:srgbClr val="FFFFFF"/>
                  </a:outerShdw>
                </a:effectLst>
                <a:latin typeface="Helvetica"/>
                <a:ea typeface="Helvetica"/>
                <a:cs typeface="Helvetica"/>
                <a:sym typeface="Helvetica"/>
              </a:rPr>
              <a:t>INTUBACIÓN</a:t>
            </a:r>
            <a:r>
              <a:rPr sz="3500" b="1" u="sng">
                <a:solidFill>
                  <a:srgbClr val="050602"/>
                </a:solidFill>
                <a:effectLst>
                  <a:outerShdw blurRad="25400" dist="12700" dir="5400000" rotWithShape="0">
                    <a:srgbClr val="FFFFFF"/>
                  </a:outerShdw>
                </a:effectLst>
                <a:latin typeface="Helvetica"/>
                <a:ea typeface="Helvetica"/>
                <a:cs typeface="Helvetica"/>
                <a:sym typeface="Helvetica"/>
              </a:rPr>
              <a:t> FALLIDA:</a:t>
            </a:r>
          </a:p>
        </p:txBody>
      </p:sp>
    </p:spTree>
    <p:extLst>
      <p:ext uri="{BB962C8B-B14F-4D97-AF65-F5344CB8AC3E}">
        <p14:creationId xmlns:p14="http://schemas.microsoft.com/office/powerpoint/2010/main" val="1474473577"/>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Shape 343"/>
          <p:cNvSpPr/>
          <p:nvPr/>
        </p:nvSpPr>
        <p:spPr>
          <a:xfrm>
            <a:off x="4678651" y="233673"/>
            <a:ext cx="3909061" cy="762001"/>
          </a:xfrm>
          <a:prstGeom prst="rect">
            <a:avLst/>
          </a:prstGeom>
          <a:blipFill>
            <a:blip r:embed="rId2"/>
          </a:blipFill>
          <a:ln w="50800">
            <a:solidFill/>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i="0">
                <a:solidFill>
                  <a:srgbClr val="FDF9FF"/>
                </a:solidFill>
              </a:defRPr>
            </a:lvl1pPr>
          </a:lstStyle>
          <a:p>
            <a:pPr lvl="0">
              <a:defRPr sz="1800">
                <a:solidFill>
                  <a:srgbClr val="000000"/>
                </a:solidFill>
                <a:effectLst/>
              </a:defRPr>
            </a:pPr>
            <a:r>
              <a:rPr sz="4000">
                <a:solidFill>
                  <a:srgbClr val="FDF9FF"/>
                </a:solidFill>
              </a:rPr>
              <a:t>Important Points</a:t>
            </a:r>
          </a:p>
        </p:txBody>
      </p:sp>
      <p:grpSp>
        <p:nvGrpSpPr>
          <p:cNvPr id="348" name="Group 348"/>
          <p:cNvGrpSpPr/>
          <p:nvPr/>
        </p:nvGrpSpPr>
        <p:grpSpPr>
          <a:xfrm>
            <a:off x="8719052" y="-80176"/>
            <a:ext cx="4374849" cy="1846833"/>
            <a:chOff x="9553170" y="-140573"/>
            <a:chExt cx="4374848" cy="1846831"/>
          </a:xfrm>
        </p:grpSpPr>
        <p:grpSp>
          <p:nvGrpSpPr>
            <p:cNvPr id="346" name="Group 346"/>
            <p:cNvGrpSpPr/>
            <p:nvPr/>
          </p:nvGrpSpPr>
          <p:grpSpPr>
            <a:xfrm>
              <a:off x="9553170" y="-140574"/>
              <a:ext cx="4374849" cy="1846833"/>
              <a:chOff x="-127000" y="-88900"/>
              <a:chExt cx="4374848" cy="1846831"/>
            </a:xfrm>
          </p:grpSpPr>
          <p:pic>
            <p:nvPicPr>
              <p:cNvPr id="345" name="Screen Shot 2023-08-16 at 3.19.59 PM.png"/>
              <p:cNvPicPr/>
              <p:nvPr/>
            </p:nvPicPr>
            <p:blipFill>
              <a:blip r:embed="rId3"/>
              <a:stretch>
                <a:fillRect/>
              </a:stretch>
            </p:blipFill>
            <p:spPr>
              <a:xfrm>
                <a:off x="0" y="0"/>
                <a:ext cx="4120849" cy="1516632"/>
              </a:xfrm>
              <a:prstGeom prst="rect">
                <a:avLst/>
              </a:prstGeom>
              <a:ln>
                <a:noFill/>
              </a:ln>
              <a:effectLst/>
            </p:spPr>
          </p:pic>
          <p:pic>
            <p:nvPicPr>
              <p:cNvPr id="344" name="Picture 343"/>
              <p:cNvPicPr/>
              <p:nvPr/>
            </p:nvPicPr>
            <p:blipFill>
              <a:blip r:embed="rId4"/>
              <a:stretch>
                <a:fillRect/>
              </a:stretch>
            </p:blipFill>
            <p:spPr>
              <a:xfrm>
                <a:off x="-127000" y="-88900"/>
                <a:ext cx="4374849" cy="1846832"/>
              </a:xfrm>
              <a:prstGeom prst="rect">
                <a:avLst/>
              </a:prstGeom>
              <a:effectLst/>
            </p:spPr>
          </p:pic>
        </p:grpSp>
        <p:sp>
          <p:nvSpPr>
            <p:cNvPr id="347" name="Shape 347"/>
            <p:cNvSpPr/>
            <p:nvPr/>
          </p:nvSpPr>
          <p:spPr>
            <a:xfrm>
              <a:off x="11902934" y="1028857"/>
              <a:ext cx="1810314" cy="35162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500">
                  <a:solidFill>
                    <a:srgbClr val="FDF9FF"/>
                  </a:solidFill>
                </a:defRPr>
              </a:lvl1pPr>
            </a:lstStyle>
            <a:p>
              <a:pPr lvl="0">
                <a:defRPr sz="1800" i="0">
                  <a:solidFill>
                    <a:srgbClr val="000000"/>
                  </a:solidFill>
                  <a:effectLst/>
                </a:defRPr>
              </a:pPr>
              <a:r>
                <a:rPr sz="1500" i="1">
                  <a:solidFill>
                    <a:srgbClr val="FDF9FF"/>
                  </a:solidFill>
                  <a:effectLst>
                    <a:outerShdw blurRad="25400" dist="12700" dir="5400000" rotWithShape="0">
                      <a:srgbClr val="FFFFFF"/>
                    </a:outerShdw>
                  </a:effectLst>
                </a:rPr>
                <a:t>M.C.Mushambi, 2015</a:t>
              </a:r>
            </a:p>
          </p:txBody>
        </p:sp>
      </p:grpSp>
      <p:sp>
        <p:nvSpPr>
          <p:cNvPr id="349" name="Shape 349"/>
          <p:cNvSpPr/>
          <p:nvPr/>
        </p:nvSpPr>
        <p:spPr>
          <a:xfrm>
            <a:off x="337611" y="2444239"/>
            <a:ext cx="12329578" cy="6540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41300" lvl="0" indent="-241300" algn="l">
              <a:buSzPct val="100000"/>
              <a:buChar char="•"/>
              <a:defRPr sz="1800" i="0">
                <a:solidFill>
                  <a:srgbClr val="000000"/>
                </a:solidFill>
                <a:effectLst/>
              </a:defRPr>
            </a:pPr>
            <a:r>
              <a:rPr sz="2600" u="sng">
                <a:solidFill>
                  <a:srgbClr val="050602"/>
                </a:solidFill>
                <a:effectLst>
                  <a:outerShdw blurRad="25400" dist="12700" dir="5400000" rotWithShape="0">
                    <a:srgbClr val="FFFFFF"/>
                  </a:outerShdw>
                </a:effectLst>
                <a:latin typeface="Helvetica"/>
                <a:ea typeface="Helvetica"/>
                <a:cs typeface="Helvetica"/>
                <a:sym typeface="Helvetica"/>
              </a:rPr>
              <a:t>Si hay ventilación adecuada:</a:t>
            </a:r>
          </a:p>
          <a:p>
            <a:pPr marL="723900" lvl="1" indent="-241300" algn="l">
              <a:buSzPct val="100000"/>
              <a:buChar char="•"/>
              <a:defRPr sz="1800" i="0">
                <a:solidFill>
                  <a:srgbClr val="000000"/>
                </a:solidFill>
                <a:effectLst/>
              </a:defRPr>
            </a:pPr>
            <a:r>
              <a:rPr sz="2300" b="1">
                <a:solidFill>
                  <a:srgbClr val="050602"/>
                </a:solidFill>
                <a:effectLst>
                  <a:outerShdw blurRad="25400" dist="12700" dir="5400000" rotWithShape="0">
                    <a:srgbClr val="FFFFFF"/>
                  </a:outerShdw>
                </a:effectLst>
                <a:latin typeface="Helvetica"/>
                <a:ea typeface="Helvetica"/>
                <a:cs typeface="Helvetica"/>
                <a:sym typeface="Helvetica"/>
              </a:rPr>
              <a:t>Se desaconsejan nuevos intentos de intubación </a:t>
            </a:r>
            <a:r>
              <a:rPr sz="2300">
                <a:solidFill>
                  <a:srgbClr val="050602"/>
                </a:solidFill>
                <a:effectLst>
                  <a:outerShdw blurRad="25400" dist="12700" dir="5400000" rotWithShape="0">
                    <a:srgbClr val="FFFFFF"/>
                  </a:outerShdw>
                </a:effectLst>
                <a:latin typeface="Helvetica"/>
                <a:ea typeface="Helvetica"/>
                <a:cs typeface="Helvetica"/>
                <a:sym typeface="Helvetica"/>
              </a:rPr>
              <a:t>a menos que se presente un nuevo factor que aumente </a:t>
            </a:r>
            <a:r>
              <a:rPr sz="2300" b="1">
                <a:solidFill>
                  <a:srgbClr val="050602"/>
                </a:solidFill>
                <a:effectLst>
                  <a:outerShdw blurRad="25400" dist="12700" dir="5400000" rotWithShape="0">
                    <a:srgbClr val="FFFFFF"/>
                  </a:outerShdw>
                </a:effectLst>
                <a:latin typeface="Helvetica"/>
                <a:ea typeface="Helvetica"/>
                <a:cs typeface="Helvetica"/>
                <a:sym typeface="Helvetica"/>
              </a:rPr>
              <a:t>significativamente las posibilidades de éxito de la intubación, </a:t>
            </a:r>
            <a:r>
              <a:rPr sz="2300">
                <a:solidFill>
                  <a:srgbClr val="050602"/>
                </a:solidFill>
                <a:effectLst>
                  <a:outerShdw blurRad="25400" dist="12700" dir="5400000" rotWithShape="0">
                    <a:srgbClr val="FFFFFF"/>
                  </a:outerShdw>
                </a:effectLst>
                <a:latin typeface="Helvetica"/>
                <a:ea typeface="Helvetica"/>
                <a:cs typeface="Helvetica"/>
                <a:sym typeface="Helvetica"/>
              </a:rPr>
              <a:t>o haya una indicación para un</a:t>
            </a:r>
            <a:r>
              <a:rPr sz="2300" b="1">
                <a:solidFill>
                  <a:srgbClr val="050602"/>
                </a:solidFill>
                <a:effectLst>
                  <a:outerShdw blurRad="25400" dist="12700" dir="5400000" rotWithShape="0">
                    <a:srgbClr val="FFFFFF"/>
                  </a:outerShdw>
                </a:effectLst>
                <a:latin typeface="Helvetica"/>
                <a:ea typeface="Helvetica"/>
                <a:cs typeface="Helvetica"/>
                <a:sym typeface="Helvetica"/>
              </a:rPr>
              <a:t> control prolongado de las vías respiratorias::</a:t>
            </a:r>
          </a:p>
          <a:p>
            <a:pPr marL="1689100" lvl="3" indent="-241300" algn="l">
              <a:buSzPct val="100000"/>
              <a:buChar char="•"/>
              <a:defRPr sz="1800" i="0">
                <a:solidFill>
                  <a:srgbClr val="000000"/>
                </a:solidFill>
                <a:effectLst/>
              </a:defRPr>
            </a:pPr>
            <a:r>
              <a:rPr sz="2300">
                <a:solidFill>
                  <a:srgbClr val="050602"/>
                </a:solidFill>
                <a:effectLst>
                  <a:outerShdw blurRad="25400" dist="12700" dir="5400000" rotWithShape="0">
                    <a:srgbClr val="FFFFFF"/>
                  </a:outerShdw>
                </a:effectLst>
                <a:latin typeface="Helvetica"/>
                <a:ea typeface="Helvetica"/>
                <a:cs typeface="Helvetica"/>
                <a:sym typeface="Helvetica"/>
              </a:rPr>
              <a:t>Por lo tanto, pasar más tiempo sin una vía aérea </a:t>
            </a:r>
            <a:r>
              <a:rPr sz="2300" b="1">
                <a:solidFill>
                  <a:srgbClr val="050602"/>
                </a:solidFill>
                <a:effectLst>
                  <a:outerShdw blurRad="25400" dist="12700" dir="5400000" rotWithShape="0">
                    <a:srgbClr val="FFFFFF"/>
                  </a:outerShdw>
                </a:effectLst>
                <a:latin typeface="Helvetica"/>
                <a:ea typeface="Helvetica"/>
                <a:cs typeface="Helvetica"/>
                <a:sym typeface="Helvetica"/>
              </a:rPr>
              <a:t>segura</a:t>
            </a:r>
            <a:r>
              <a:rPr sz="2300">
                <a:solidFill>
                  <a:srgbClr val="050602"/>
                </a:solidFill>
                <a:effectLst>
                  <a:outerShdw blurRad="25400" dist="12700" dir="5400000" rotWithShape="0">
                    <a:srgbClr val="FFFFFF"/>
                  </a:outerShdw>
                </a:effectLst>
                <a:latin typeface="Helvetica"/>
                <a:ea typeface="Helvetica"/>
                <a:cs typeface="Helvetica"/>
                <a:sym typeface="Helvetica"/>
              </a:rPr>
              <a:t> = ^^ riesgo materno.</a:t>
            </a:r>
          </a:p>
          <a:p>
            <a:pPr marL="2654300" lvl="5" indent="-241300" algn="l">
              <a:buSzPct val="100000"/>
              <a:buChar char="•"/>
              <a:defRPr sz="1800" i="0">
                <a:solidFill>
                  <a:srgbClr val="000000"/>
                </a:solidFill>
                <a:effectLst/>
              </a:defRPr>
            </a:pPr>
            <a:r>
              <a:rPr sz="2300">
                <a:solidFill>
                  <a:srgbClr val="050602"/>
                </a:solidFill>
                <a:effectLst>
                  <a:outerShdw blurRad="25400" dist="12700" dir="5400000" rotWithShape="0">
                    <a:srgbClr val="FFFFFF"/>
                  </a:outerShdw>
                </a:effectLst>
                <a:latin typeface="Helvetica"/>
                <a:ea typeface="Helvetica"/>
                <a:cs typeface="Helvetica"/>
                <a:sym typeface="Helvetica"/>
              </a:rPr>
              <a:t>Sopesar el riesgo versus el beneficio de un intento adicional de intubación.</a:t>
            </a:r>
          </a:p>
          <a:p>
            <a:pPr marL="3136900" lvl="6" indent="-241300" algn="l">
              <a:buSzPct val="100000"/>
              <a:buChar char="•"/>
              <a:defRPr sz="1800" i="0">
                <a:solidFill>
                  <a:srgbClr val="000000"/>
                </a:solidFill>
                <a:effectLst/>
              </a:defRPr>
            </a:pPr>
            <a:r>
              <a:rPr sz="2300">
                <a:solidFill>
                  <a:srgbClr val="050602"/>
                </a:solidFill>
                <a:effectLst>
                  <a:outerShdw blurRad="25400" dist="12700" dir="5400000" rotWithShape="0">
                    <a:srgbClr val="FFFFFF"/>
                  </a:outerShdw>
                </a:effectLst>
                <a:latin typeface="Helvetica"/>
                <a:ea typeface="Helvetica"/>
                <a:cs typeface="Helvetica"/>
                <a:sym typeface="Helvetica"/>
              </a:rPr>
              <a:t>El aumento de la hinchazón y la obstrucción debido a la instrumentación adicional de las vías respiratorias empeorará la capacidad de </a:t>
            </a:r>
            <a:r>
              <a:rPr sz="2300" b="1">
                <a:solidFill>
                  <a:srgbClr val="050602"/>
                </a:solidFill>
                <a:effectLst>
                  <a:outerShdw blurRad="25400" dist="12700" dir="5400000" rotWithShape="0">
                    <a:srgbClr val="FFFFFF"/>
                  </a:outerShdw>
                </a:effectLst>
                <a:latin typeface="Helvetica"/>
                <a:ea typeface="Helvetica"/>
                <a:cs typeface="Helvetica"/>
                <a:sym typeface="Helvetica"/>
              </a:rPr>
              <a:t>ventilar </a:t>
            </a:r>
            <a:r>
              <a:rPr sz="2300">
                <a:solidFill>
                  <a:srgbClr val="050602"/>
                </a:solidFill>
                <a:effectLst>
                  <a:outerShdw blurRad="25400" dist="12700" dir="5400000" rotWithShape="0">
                    <a:srgbClr val="FFFFFF"/>
                  </a:outerShdw>
                </a:effectLst>
                <a:latin typeface="Helvetica"/>
                <a:ea typeface="Helvetica"/>
                <a:cs typeface="Helvetica"/>
                <a:sym typeface="Helvetica"/>
              </a:rPr>
              <a:t>al paciente.</a:t>
            </a:r>
          </a:p>
          <a:p>
            <a:pPr marL="3136900" lvl="6" indent="-241300" algn="l">
              <a:buSzPct val="100000"/>
              <a:buChar char="•"/>
              <a:defRPr sz="1800" i="0">
                <a:solidFill>
                  <a:srgbClr val="000000"/>
                </a:solidFill>
                <a:effectLst/>
              </a:defRPr>
            </a:pPr>
            <a:r>
              <a:rPr sz="2300" b="1">
                <a:solidFill>
                  <a:srgbClr val="FF3300"/>
                </a:solidFill>
                <a:effectLst>
                  <a:outerShdw blurRad="25400" dist="12700" dir="5400000" rotWithShape="0">
                    <a:srgbClr val="FFFFFF"/>
                  </a:outerShdw>
                </a:effectLst>
                <a:latin typeface="Helvetica"/>
                <a:ea typeface="Helvetica"/>
                <a:cs typeface="Helvetica"/>
                <a:sym typeface="Helvetica"/>
              </a:rPr>
              <a:t>Failed ventilation</a:t>
            </a:r>
            <a:r>
              <a:rPr sz="2300">
                <a:solidFill>
                  <a:srgbClr val="FF3300"/>
                </a:solidFill>
                <a:effectLst>
                  <a:outerShdw blurRad="25400" dist="12700" dir="5400000" rotWithShape="0">
                    <a:srgbClr val="FFFFFF"/>
                  </a:outerShdw>
                </a:effectLst>
                <a:latin typeface="Helvetica"/>
                <a:ea typeface="Helvetica"/>
                <a:cs typeface="Helvetica"/>
                <a:sym typeface="Helvetica"/>
              </a:rPr>
              <a:t> can be FATAL. --&gt; Rapid surgical cricothytoromy.</a:t>
            </a:r>
          </a:p>
          <a:p>
            <a:pPr marL="723900" lvl="1" indent="-241300" algn="l">
              <a:buSzPct val="100000"/>
              <a:buChar char="•"/>
              <a:defRPr sz="1800" i="0">
                <a:solidFill>
                  <a:srgbClr val="000000"/>
                </a:solidFill>
                <a:effectLst/>
              </a:defRPr>
            </a:pPr>
            <a:r>
              <a:rPr sz="2300" b="1" i="1">
                <a:solidFill>
                  <a:srgbClr val="050602"/>
                </a:solidFill>
                <a:effectLst>
                  <a:outerShdw blurRad="25400" dist="12700" dir="5400000" rotWithShape="0">
                    <a:srgbClr val="FFFFFF"/>
                  </a:outerShdw>
                </a:effectLst>
                <a:latin typeface="Helvetica"/>
                <a:ea typeface="Helvetica"/>
                <a:cs typeface="Helvetica"/>
                <a:sym typeface="Helvetica"/>
              </a:rPr>
              <a:t>Sin embargo,</a:t>
            </a:r>
            <a:r>
              <a:rPr sz="2300">
                <a:solidFill>
                  <a:srgbClr val="050602"/>
                </a:solidFill>
                <a:effectLst>
                  <a:outerShdw blurRad="25400" dist="12700" dir="5400000" rotWithShape="0">
                    <a:srgbClr val="FFFFFF"/>
                  </a:outerShdw>
                </a:effectLst>
                <a:latin typeface="Helvetica"/>
                <a:ea typeface="Helvetica"/>
                <a:cs typeface="Helvetica"/>
                <a:sym typeface="Helvetica"/>
              </a:rPr>
              <a:t> la AG prolongada en parturientas sin vías respiratorias seguras tiene riesgos de aspiración y laringoespasmo, que también pueden ser fatales o causar daño neurológico por hipoxia.</a:t>
            </a:r>
          </a:p>
          <a:p>
            <a:pPr marL="1689100" lvl="3" indent="-241300" algn="l">
              <a:buSzPct val="100000"/>
              <a:buChar char="•"/>
              <a:defRPr sz="1800" i="0">
                <a:solidFill>
                  <a:srgbClr val="000000"/>
                </a:solidFill>
                <a:effectLst/>
              </a:defRPr>
            </a:pPr>
            <a:r>
              <a:rPr sz="2300">
                <a:solidFill>
                  <a:srgbClr val="050602"/>
                </a:solidFill>
                <a:effectLst>
                  <a:outerShdw blurRad="25400" dist="12700" dir="5400000" rotWithShape="0">
                    <a:srgbClr val="FFFFFF"/>
                  </a:outerShdw>
                </a:effectLst>
                <a:latin typeface="Helvetica"/>
                <a:ea typeface="Helvetica"/>
                <a:cs typeface="Helvetica"/>
                <a:sym typeface="Helvetica"/>
              </a:rPr>
              <a:t>¿Necesita una cricotirotomía quirúrgica? Sólo se hace en caso de emergencia cuando NO SE PUEDE ventilar.</a:t>
            </a:r>
          </a:p>
          <a:p>
            <a:pPr marL="1712080" lvl="3" indent="-264280" algn="l">
              <a:buSzPct val="100000"/>
              <a:buChar char="•"/>
              <a:defRPr sz="1800" i="0">
                <a:solidFill>
                  <a:srgbClr val="000000"/>
                </a:solidFill>
                <a:effectLst/>
              </a:defRPr>
            </a:pPr>
            <a:r>
              <a:rPr sz="2300">
                <a:solidFill>
                  <a:srgbClr val="050602"/>
                </a:solidFill>
                <a:effectLst>
                  <a:outerShdw blurRad="25400" dist="12700" dir="5400000" rotWithShape="0">
                    <a:srgbClr val="FFFFFF"/>
                  </a:outerShdw>
                </a:effectLst>
                <a:latin typeface="Helvetica"/>
                <a:ea typeface="Helvetica"/>
                <a:cs typeface="Helvetica"/>
                <a:sym typeface="Helvetica"/>
              </a:rPr>
              <a:t>Solo se hace en caso de emergencia cuando NO SE PUEDE ventilar.</a:t>
            </a:r>
          </a:p>
          <a:p>
            <a:pPr marL="2194680" lvl="4" indent="-264280" algn="l">
              <a:buSzPct val="100000"/>
              <a:buChar char="•"/>
              <a:defRPr sz="1800" i="0">
                <a:solidFill>
                  <a:srgbClr val="000000"/>
                </a:solidFill>
                <a:effectLst/>
              </a:defRPr>
            </a:pPr>
            <a:r>
              <a:rPr sz="2300">
                <a:solidFill>
                  <a:srgbClr val="050602"/>
                </a:solidFill>
                <a:effectLst>
                  <a:outerShdw blurRad="25400" dist="12700" dir="5400000" rotWithShape="0">
                    <a:srgbClr val="FFFFFF"/>
                  </a:outerShdw>
                </a:effectLst>
                <a:latin typeface="Helvetica"/>
                <a:ea typeface="Helvetica"/>
                <a:cs typeface="Helvetica"/>
                <a:sym typeface="Helvetica"/>
              </a:rPr>
              <a:t>Procedimiento de alto riesgo.</a:t>
            </a:r>
          </a:p>
        </p:txBody>
      </p:sp>
      <p:sp>
        <p:nvSpPr>
          <p:cNvPr id="350" name="Shape 350"/>
          <p:cNvSpPr/>
          <p:nvPr/>
        </p:nvSpPr>
        <p:spPr>
          <a:xfrm>
            <a:off x="627683" y="1639431"/>
            <a:ext cx="11749434" cy="546101"/>
          </a:xfrm>
          <a:prstGeom prst="rect">
            <a:avLst/>
          </a:prstGeom>
          <a:solidFill>
            <a:srgbClr val="FFFFFF"/>
          </a:solidFill>
          <a:ln w="12700">
            <a:solidFill/>
            <a:miter lim="400000"/>
          </a:ln>
          <a:extLst>
            <a:ext uri="{C572A759-6A51-4108-AA02-DFA0A04FC94B}">
              <ma14:wrappingTextBoxFlag xmlns:ma14="http://schemas.microsoft.com/office/mac/drawingml/2011/main" xmlns="" val="1"/>
            </a:ext>
          </a:extLst>
        </p:spPr>
        <p:txBody>
          <a:bodyPr lIns="0" tIns="0" rIns="0" bIns="0" anchor="ctr">
            <a:spAutoFit/>
          </a:bodyPr>
          <a:lstStyle/>
          <a:p>
            <a:pPr lvl="0">
              <a:defRPr sz="1800" i="0">
                <a:solidFill>
                  <a:srgbClr val="000000"/>
                </a:solidFill>
                <a:effectLst/>
              </a:defRPr>
            </a:pPr>
            <a:r>
              <a:rPr sz="2800" b="1" u="sng">
                <a:solidFill>
                  <a:srgbClr val="050602"/>
                </a:solidFill>
                <a:effectLst>
                  <a:outerShdw blurRad="25400" dist="12700" dir="5400000" rotWithShape="0">
                    <a:srgbClr val="FFFFFF"/>
                  </a:outerShdw>
                </a:effectLst>
                <a:latin typeface="Helvetica"/>
                <a:ea typeface="Helvetica"/>
                <a:cs typeface="Helvetica"/>
                <a:sym typeface="Helvetica"/>
              </a:rPr>
              <a:t>CONTINUAR </a:t>
            </a:r>
            <a:r>
              <a:rPr sz="2800" u="sng">
                <a:solidFill>
                  <a:srgbClr val="050602"/>
                </a:solidFill>
                <a:effectLst>
                  <a:outerShdw blurRad="25400" dist="12700" dir="5400000" rotWithShape="0">
                    <a:srgbClr val="FFFFFF"/>
                  </a:outerShdw>
                </a:effectLst>
                <a:latin typeface="Helvetica"/>
                <a:ea typeface="Helvetica"/>
                <a:cs typeface="Helvetica"/>
                <a:sym typeface="Helvetica"/>
              </a:rPr>
              <a:t>con la cirugía después de una</a:t>
            </a:r>
            <a:r>
              <a:rPr sz="2800" b="1" u="sng">
                <a:solidFill>
                  <a:srgbClr val="050602"/>
                </a:solidFill>
                <a:effectLst>
                  <a:outerShdw blurRad="25400" dist="12700" dir="5400000" rotWithShape="0">
                    <a:srgbClr val="FFFFFF"/>
                  </a:outerShdw>
                </a:effectLst>
                <a:latin typeface="Helvetica"/>
                <a:ea typeface="Helvetica"/>
                <a:cs typeface="Helvetica"/>
                <a:sym typeface="Helvetica"/>
              </a:rPr>
              <a:t> </a:t>
            </a:r>
            <a:r>
              <a:rPr sz="2800" b="1" i="1" u="sng">
                <a:solidFill>
                  <a:srgbClr val="050602"/>
                </a:solidFill>
                <a:effectLst>
                  <a:outerShdw blurRad="25400" dist="12700" dir="5400000" rotWithShape="0">
                    <a:srgbClr val="FFFFFF"/>
                  </a:outerShdw>
                </a:effectLst>
                <a:latin typeface="Helvetica"/>
                <a:ea typeface="Helvetica"/>
                <a:cs typeface="Helvetica"/>
                <a:sym typeface="Helvetica"/>
              </a:rPr>
              <a:t>INTUBACIÓN</a:t>
            </a:r>
            <a:r>
              <a:rPr sz="2800" b="1" u="sng">
                <a:solidFill>
                  <a:srgbClr val="050602"/>
                </a:solidFill>
                <a:effectLst>
                  <a:outerShdw blurRad="25400" dist="12700" dir="5400000" rotWithShape="0">
                    <a:srgbClr val="FFFFFF"/>
                  </a:outerShdw>
                </a:effectLst>
                <a:latin typeface="Helvetica"/>
                <a:ea typeface="Helvetica"/>
                <a:cs typeface="Helvetica"/>
                <a:sym typeface="Helvetica"/>
              </a:rPr>
              <a:t> FALLIDA</a:t>
            </a:r>
          </a:p>
        </p:txBody>
      </p:sp>
    </p:spTree>
    <p:extLst>
      <p:ext uri="{BB962C8B-B14F-4D97-AF65-F5344CB8AC3E}">
        <p14:creationId xmlns:p14="http://schemas.microsoft.com/office/powerpoint/2010/main" val="22704260"/>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Shape 352"/>
          <p:cNvSpPr/>
          <p:nvPr/>
        </p:nvSpPr>
        <p:spPr>
          <a:xfrm>
            <a:off x="2539776" y="1543913"/>
            <a:ext cx="7925246" cy="314958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i="0">
                <a:solidFill>
                  <a:srgbClr val="000000"/>
                </a:solidFill>
                <a:effectLst/>
              </a:defRPr>
            </a:pPr>
            <a:r>
              <a:rPr sz="6600" i="1" dirty="0">
                <a:solidFill>
                  <a:srgbClr val="050502">
                    <a:alpha val="80000"/>
                  </a:srgbClr>
                </a:solidFill>
                <a:effectLst>
                  <a:outerShdw blurRad="25400" dist="12700" dir="5400000" rotWithShape="0">
                    <a:srgbClr val="FFFFFF"/>
                  </a:outerShdw>
                </a:effectLst>
              </a:rPr>
              <a:t>¡Gracias por </a:t>
            </a:r>
            <a:r>
              <a:rPr sz="6600" i="1" dirty="0" err="1">
                <a:solidFill>
                  <a:srgbClr val="050502">
                    <a:alpha val="80000"/>
                  </a:srgbClr>
                </a:solidFill>
                <a:effectLst>
                  <a:outerShdw blurRad="25400" dist="12700" dir="5400000" rotWithShape="0">
                    <a:srgbClr val="FFFFFF"/>
                  </a:outerShdw>
                </a:effectLst>
              </a:rPr>
              <a:t>su</a:t>
            </a:r>
            <a:r>
              <a:rPr sz="6600" i="1" dirty="0">
                <a:solidFill>
                  <a:srgbClr val="050502">
                    <a:alpha val="80000"/>
                  </a:srgbClr>
                </a:solidFill>
                <a:effectLst>
                  <a:outerShdw blurRad="25400" dist="12700" dir="5400000" rotWithShape="0">
                    <a:srgbClr val="FFFFFF"/>
                  </a:outerShdw>
                </a:effectLst>
              </a:rPr>
              <a:t> </a:t>
            </a:r>
            <a:r>
              <a:rPr sz="6600" i="1" dirty="0" err="1">
                <a:solidFill>
                  <a:srgbClr val="050502">
                    <a:alpha val="80000"/>
                  </a:srgbClr>
                </a:solidFill>
                <a:effectLst>
                  <a:outerShdw blurRad="25400" dist="12700" dir="5400000" rotWithShape="0">
                    <a:srgbClr val="FFFFFF"/>
                  </a:outerShdw>
                </a:effectLst>
              </a:rPr>
              <a:t>atención</a:t>
            </a:r>
            <a:r>
              <a:rPr sz="6600" i="1" dirty="0">
                <a:solidFill>
                  <a:srgbClr val="050502">
                    <a:alpha val="80000"/>
                  </a:srgbClr>
                </a:solidFill>
                <a:effectLst>
                  <a:outerShdw blurRad="25400" dist="12700" dir="5400000" rotWithShape="0">
                    <a:srgbClr val="FFFFFF"/>
                  </a:outerShdw>
                </a:effectLst>
              </a:rPr>
              <a:t>!</a:t>
            </a:r>
          </a:p>
          <a:p>
            <a:pPr lvl="0">
              <a:defRPr sz="1800" i="0">
                <a:solidFill>
                  <a:srgbClr val="000000"/>
                </a:solidFill>
                <a:effectLst/>
              </a:defRPr>
            </a:pPr>
            <a:endParaRPr sz="6600" i="1" dirty="0">
              <a:solidFill>
                <a:srgbClr val="050502">
                  <a:alpha val="80000"/>
                </a:srgbClr>
              </a:solidFill>
              <a:effectLst>
                <a:outerShdw blurRad="25400" dist="12700" dir="5400000" rotWithShape="0">
                  <a:srgbClr val="FFFFFF"/>
                </a:outerShdw>
              </a:effectLst>
            </a:endParaRPr>
          </a:p>
          <a:p>
            <a:pPr lvl="0">
              <a:defRPr sz="1800" i="0">
                <a:solidFill>
                  <a:srgbClr val="000000"/>
                </a:solidFill>
                <a:effectLst/>
              </a:defRPr>
            </a:pPr>
            <a:r>
              <a:rPr sz="6600" i="1" dirty="0">
                <a:solidFill>
                  <a:srgbClr val="050502">
                    <a:alpha val="80000"/>
                  </a:srgbClr>
                </a:solidFill>
                <a:effectLst>
                  <a:outerShdw blurRad="25400" dist="12700" dir="5400000" rotWithShape="0">
                    <a:srgbClr val="FFFFFF"/>
                  </a:outerShdw>
                </a:effectLst>
              </a:rPr>
              <a:t>¿</a:t>
            </a:r>
            <a:r>
              <a:rPr sz="6600" i="1" dirty="0" err="1">
                <a:solidFill>
                  <a:srgbClr val="050502">
                    <a:alpha val="80000"/>
                  </a:srgbClr>
                </a:solidFill>
                <a:effectLst>
                  <a:outerShdw blurRad="25400" dist="12700" dir="5400000" rotWithShape="0">
                    <a:srgbClr val="FFFFFF"/>
                  </a:outerShdw>
                </a:effectLst>
              </a:rPr>
              <a:t>Preguntas</a:t>
            </a:r>
            <a:r>
              <a:rPr sz="6600" i="1" dirty="0">
                <a:solidFill>
                  <a:srgbClr val="050502">
                    <a:alpha val="80000"/>
                  </a:srgbClr>
                </a:solidFill>
                <a:effectLst>
                  <a:outerShdw blurRad="25400" dist="12700" dir="5400000" rotWithShape="0">
                    <a:srgbClr val="FFFFFF"/>
                  </a:outerShdw>
                </a:effectLst>
              </a:rPr>
              <a:t>?</a:t>
            </a:r>
          </a:p>
        </p:txBody>
      </p:sp>
      <p:sp>
        <p:nvSpPr>
          <p:cNvPr id="3" name="Shape 41">
            <a:extLst>
              <a:ext uri="{FF2B5EF4-FFF2-40B4-BE49-F238E27FC236}">
                <a16:creationId xmlns:a16="http://schemas.microsoft.com/office/drawing/2014/main" id="{D316CA0E-B157-5D42-A69D-E58AA23F5168}"/>
              </a:ext>
            </a:extLst>
          </p:cNvPr>
          <p:cNvSpPr/>
          <p:nvPr/>
        </p:nvSpPr>
        <p:spPr>
          <a:xfrm>
            <a:off x="1002588" y="8452583"/>
            <a:ext cx="10999623" cy="55453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spcBef>
                <a:spcPts val="800"/>
              </a:spcBef>
              <a:defRPr sz="1200" i="0">
                <a:solidFill>
                  <a:srgbClr val="454545"/>
                </a:solidFill>
                <a:latin typeface="Helvetica Neue"/>
                <a:ea typeface="Helvetica Neue"/>
                <a:cs typeface="Helvetica Neue"/>
                <a:sym typeface="Helvetica Neue"/>
                <a:hlinkClick r:id="rId2"/>
              </a:defRPr>
            </a:lvl1pPr>
          </a:lstStyle>
          <a:p>
            <a:pPr lvl="0">
              <a:defRPr sz="1800">
                <a:solidFill>
                  <a:srgbClr val="000000"/>
                </a:solidFill>
                <a:effectLst/>
              </a:defRPr>
            </a:pPr>
            <a:r>
              <a:rPr sz="1200">
                <a:solidFill>
                  <a:srgbClr val="454545"/>
                </a:solidFill>
                <a:hlinkClick r:id="rId2"/>
              </a:rPr>
              <a:t>Obstetric Anaesthetists' Association and Difficult Airway Society guidelines for the management of difficult and failed tracheal intubation in obstetrics - PubMed</a:t>
            </a:r>
            <a:endParaRPr sz="1200">
              <a:solidFill>
                <a:srgbClr val="454545"/>
              </a:solidFill>
            </a:endParaRPr>
          </a:p>
        </p:txBody>
      </p:sp>
    </p:spTree>
    <p:extLst>
      <p:ext uri="{BB962C8B-B14F-4D97-AF65-F5344CB8AC3E}">
        <p14:creationId xmlns:p14="http://schemas.microsoft.com/office/powerpoint/2010/main" val="1072158905"/>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oefler Text"/>
        <a:ea typeface="Hoefler Text"/>
        <a:cs typeface="Hoefler Text"/>
      </a:majorFont>
      <a:minorFont>
        <a:latin typeface="Hoefler Text"/>
        <a:ea typeface="Hoefler Text"/>
        <a:cs typeface="Hoefler Text"/>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3F1DF"/>
            </a:solidFill>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A3BFCE"/>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roccan">
  <a:themeElements>
    <a:clrScheme name="Moroccan">
      <a:dk1>
        <a:srgbClr val="000000"/>
      </a:dk1>
      <a:lt1>
        <a:srgbClr val="FFFFFF"/>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oefler Text"/>
        <a:ea typeface="Hoefler Text"/>
        <a:cs typeface="Hoefler Text"/>
      </a:majorFont>
      <a:minorFont>
        <a:latin typeface="Hoefler Text"/>
        <a:ea typeface="Hoefler Text"/>
        <a:cs typeface="Hoefler Text"/>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3F1DF"/>
            </a:solidFill>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A3BFCE"/>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10492</TotalTime>
  <Words>5172</Words>
  <Application>Microsoft Macintosh PowerPoint</Application>
  <PresentationFormat>Custom</PresentationFormat>
  <Paragraphs>463</Paragraphs>
  <Slides>53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Arial Black</vt:lpstr>
      <vt:lpstr>Arial Rounded MT Bold</vt:lpstr>
      <vt:lpstr>Helvetica</vt:lpstr>
      <vt:lpstr>Helvetica Neue</vt:lpstr>
      <vt:lpstr>Hoefler Text</vt:lpstr>
      <vt:lpstr>Optima</vt:lpstr>
      <vt:lpstr>Wingdings</vt:lpstr>
      <vt:lpstr>Moroccan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13</cp:revision>
  <dcterms:modified xsi:type="dcterms:W3CDTF">2023-09-01T14:24:21Z</dcterms:modified>
</cp:coreProperties>
</file>